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60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20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2408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Обзор построен вокруг одного клинического вопроса и трёх конкурирующих ответов на него.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части: история понятия, границы диагноза, нейробиология, терапия и прогноз.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Вопрос, с которого начался обзор: можно ли на основании единственного эпизода применить диагноз шизофрении.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Название обзора — не фигура речи, а три гипотезы, у каждой из которых были и есть сторонники.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Часть первая: как понятие рождалось и что в нём действительно было мифом.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 широкой концепции детского психоза до разделения нозологий в DSM-III.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Studies in the Childhood Psychoses, 1971: две статистически различающиеся популяции, а не единый континуум тяжести.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Мифом была не идея детского психоза, а недифференцированная диагностическая категория.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Часть вторая: критерии, эпидемиология, клиника и границы диагноза.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Ни DSM-5-TR, ни МКБ-11 не содержат смягчённого набора критериев для детей.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 — примерно на два порядка ниже распространённости шизофрении у взрослых.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Постепенность дебюта — главный источник задержки диагностики.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Дифференциальным признаком служит не факт переживания, а его качество.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APS включён в раздел III DSM-5 как состояние, требующее дальнейшего изучения, а не как самостоятельный диагноз.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Основная сложность — не критерии как таковые, а игнорирование списка состояний, имитирующих психоз.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Случай, послуживший поводом для обзора: изолированный эпизод не соответствует критериям.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Оба типа ошибок дорого обходятся пациентам и их семьям.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Часть третья: нейровизуализация, генетика и границы известного.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Томпсон и соавторы, PNAS 2001: динамическая волна утраты серого вещества.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Крупные редкие CNV при детском дебюте встречаются значимо чаще, чем при взрослом.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Валидных биологических маркеров нет; диагностика остаётся клинической и продольной.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Часть четвёртая: фармакотерапия, психосоциальные вмешательства, катамнез.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Значимых различий в эффективности между поколениями не обнаружено; различались профили побочных эффектов.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Вовлечение семьи приоритетно именно в детском и подростковом возрасте.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Исходы хуже, чем при взрослом дебюте; ранний возраст начала — предиктор более тяжёлой формы.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Ни одна гипотеза не описывает картину полностью; каждая отражает часть истины.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практический вывод для клинициста, работающего с детьми и подростками.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 1–9.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Источники 10–18.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Спасибо — вопросы и обсуждение.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25453" y="1857375"/>
            <a:ext cx="11680541" cy="400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029"/>
              </a:lnSpc>
              <a:buNone/>
            </a:pPr>
            <a:r>
              <a:rPr lang="en-US" sz="6000" kern="0" spc="-117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Детская шизофрения: миф из прошлого, «диагноз на грани» или «земля неизвестная»?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095750" y="5724525"/>
            <a:ext cx="10930897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7216"/>
              </a:lnSpc>
              <a:buNone/>
            </a:pPr>
            <a:r>
              <a:rPr lang="en-US" sz="31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обзор литературы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3798570" y="8429624"/>
            <a:ext cx="9252778" cy="53339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400" dirty="0">
                <a:solidFill>
                  <a:srgbClr val="211F1D">
                    <a:alpha val="55000"/>
                  </a:srgbClr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Л. А. Анцыборов — врач-психиатр, психотерапевт, медицинский психолог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954667" y="9250710"/>
            <a:ext cx="133350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59117" y="9384060"/>
            <a:ext cx="670620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40000" lnSpcReduction="20000"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40581" y="933415"/>
            <a:ext cx="14081760" cy="1197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3200" kern="0" spc="-57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Содержание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439287" y="2396170"/>
            <a:ext cx="1143000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974508" y="2798698"/>
            <a:ext cx="3856211" cy="318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4227"/>
              </a:lnSpc>
              <a:buNone/>
            </a:pPr>
            <a:r>
              <a:rPr lang="en-US" sz="3200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Миф из прошлого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52582" y="3785388"/>
            <a:ext cx="190530" cy="720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5273"/>
              </a:lnSpc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875547" y="3396429"/>
            <a:ext cx="4163824" cy="318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4227"/>
              </a:lnSpc>
              <a:buNone/>
            </a:pPr>
            <a:r>
              <a:rPr lang="en-US" sz="3200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«Диагноз на грани»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974508" y="3950615"/>
            <a:ext cx="4096539" cy="60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4227"/>
              </a:lnSpc>
              <a:buNone/>
            </a:pPr>
            <a:r>
              <a:rPr lang="en-US" sz="3200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Земля неизвестная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52582" y="4565202"/>
            <a:ext cx="281970" cy="2261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5273"/>
              </a:lnSpc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006188" y="4509838"/>
            <a:ext cx="4033183" cy="3788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4227"/>
              </a:lnSpc>
              <a:buNone/>
            </a:pPr>
            <a:r>
              <a:rPr lang="en-US" sz="3200" dirty="0">
                <a:solidFill>
                  <a:srgbClr val="201F1D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Лечение и прогноз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140192"/>
            <a:ext cx="4667772" cy="29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830534"/>
            <a:ext cx="7155180" cy="502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ru-RU" sz="2400" kern="0" spc="144" dirty="0">
                <a:solidFill>
                  <a:srgbClr val="B6823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Тема</a:t>
            </a:r>
            <a:r>
              <a:rPr lang="en-US" sz="2400" kern="0" spc="144" dirty="0">
                <a:solidFill>
                  <a:srgbClr val="B6823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 ДЛЯ ОБЗОРА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68680" y="1588294"/>
            <a:ext cx="16162020" cy="56126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043"/>
              </a:lnSpc>
              <a:buNone/>
            </a:pPr>
            <a:r>
              <a:rPr lang="en-US" sz="4500" kern="0" spc="-22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«Можно ли на основании единственного эпизода, в рамках которого ребёнок описывает воображаемого друга, вдруг „отдающего приказы“ причинить вред близкому человеку, применить диагноз шизофрении?»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1371600" y="7455694"/>
            <a:ext cx="17099280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рутинный, на первый взгляд, клинический вопрос</a:t>
            </a:r>
            <a:endParaRPr lang="en-US" sz="22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027414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конкурирующие гипотезы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371600" y="3181350"/>
            <a:ext cx="497329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из прошлого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62940" y="3762375"/>
            <a:ext cx="5365470" cy="49958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 диагностической путаницы первой половины XX века; после наведения нозологического порядка категория должна была исчезнуть, но сохраняется по инерции.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6883375" y="3181350"/>
            <a:ext cx="497329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 на грани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566892" y="3762375"/>
            <a:ext cx="4973293" cy="49958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Расстройство существует, но специфичность «взрослых» критериев в применении к детской психике снижена настолько, что диагноз балансирует на грани гипердиагностики.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395150" y="3181350"/>
            <a:ext cx="497329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неизвестная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2078667" y="3762375"/>
            <a:ext cx="5546393" cy="44900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и тяжёлое расстройство, реальность которого не вызывает сомнений, а механизмы, границы и надёжные маркеры остаются на переднем крае науки.</a:t>
            </a:r>
            <a:endParaRPr lang="en-US" sz="22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027414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62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1644" y="2743200"/>
            <a:ext cx="4783395" cy="2948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261"/>
              </a:lnSpc>
              <a:buNone/>
            </a:pPr>
            <a:r>
              <a:rPr lang="en-US" sz="22500" kern="0" spc="-337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500" dirty="0"/>
          </a:p>
        </p:txBody>
      </p:sp>
      <p:sp>
        <p:nvSpPr>
          <p:cNvPr id="3" name="Text 1"/>
          <p:cNvSpPr/>
          <p:nvPr/>
        </p:nvSpPr>
        <p:spPr>
          <a:xfrm>
            <a:off x="4907398" y="6057900"/>
            <a:ext cx="7414141" cy="13292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F3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из прошлого</a:t>
            </a:r>
            <a:endParaRPr lang="en-US" sz="5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55323" y="911542"/>
            <a:ext cx="14160877" cy="11077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понятия</a:t>
            </a:r>
            <a:endParaRPr lang="en-US" sz="5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2019301"/>
            <a:ext cx="17465040" cy="424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6265515"/>
            <a:ext cx="13305906" cy="12020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73333"/>
              </a:lnSpc>
              <a:buNone/>
            </a:pPr>
            <a:r>
              <a:rPr lang="en-US" sz="19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 века термином «детская шизофрения» обозначали крайне неоднородную группу: от тяжёлых форм аутизма до истинных галлюцинаций и бреда, от органических поражений до тяжёлой депривации.</a:t>
            </a:r>
            <a:endParaRPr lang="en-US" sz="1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9746010"/>
            <a:ext cx="5027414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Колвин: две различные популяции</a:t>
            </a:r>
            <a:endParaRPr lang="en-US" sz="5700" dirty="0"/>
          </a:p>
        </p:txBody>
      </p:sp>
      <p:sp>
        <p:nvSpPr>
          <p:cNvPr id="3" name="Shape 1"/>
          <p:cNvSpPr/>
          <p:nvPr/>
        </p:nvSpPr>
        <p:spPr>
          <a:xfrm>
            <a:off x="1371600" y="4443338"/>
            <a:ext cx="446849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3875763"/>
            <a:ext cx="4335845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840090" y="4443338"/>
            <a:ext cx="54925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106790" y="3875763"/>
            <a:ext cx="5123954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ДО ТРЁХ ЛЕТ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1332666" y="4443338"/>
            <a:ext cx="558373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1599366" y="3875763"/>
            <a:ext cx="5484546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ПОСЛЕ ПЯТИ ЛЕТ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371600" y="5876851"/>
            <a:ext cx="446849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4843388"/>
            <a:ext cx="4335845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нарушения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840090" y="5876851"/>
            <a:ext cx="54925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106790" y="4843388"/>
            <a:ext cx="5123954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 и речь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11332666" y="5876851"/>
            <a:ext cx="558373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1599366" y="4843388"/>
            <a:ext cx="5484546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 психотические феномены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1371600" y="6867451"/>
            <a:ext cx="446849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371600" y="6276901"/>
            <a:ext cx="433584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Галлюцинации и бред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5840090" y="6867451"/>
            <a:ext cx="54925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106790" y="6276901"/>
            <a:ext cx="512395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Отсутствуют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1332666" y="6867451"/>
            <a:ext cx="558373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1599366" y="6276901"/>
            <a:ext cx="548454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Присутствуют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1371600" y="7858051"/>
            <a:ext cx="446849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1371600" y="7267501"/>
            <a:ext cx="433584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анамнез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5840090" y="7858051"/>
            <a:ext cx="54925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106790" y="7267501"/>
            <a:ext cx="5123954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отягощён шизофренией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11332666" y="7858051"/>
            <a:ext cx="558373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1599366" y="7267501"/>
            <a:ext cx="548454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Отягощённость повышена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1371600" y="9291563"/>
            <a:ext cx="446849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371600" y="8258101"/>
            <a:ext cx="4335845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взрослой форме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5840090" y="9291563"/>
            <a:ext cx="54925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6106790" y="8258101"/>
            <a:ext cx="5123954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Иная нозология</a:t>
            </a:r>
            <a:endParaRPr lang="en-US" sz="2250" dirty="0"/>
          </a:p>
        </p:txBody>
      </p:sp>
      <p:sp>
        <p:nvSpPr>
          <p:cNvPr id="31" name="Shape 29"/>
          <p:cNvSpPr/>
          <p:nvPr/>
        </p:nvSpPr>
        <p:spPr>
          <a:xfrm>
            <a:off x="11332666" y="9291563"/>
            <a:ext cx="558373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1599366" y="8258101"/>
            <a:ext cx="5484546" cy="6810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спектр</a:t>
            </a:r>
            <a:endParaRPr lang="en-US" sz="2250" dirty="0"/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027414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7661" y="1333500"/>
            <a:ext cx="17132677" cy="14010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было мифом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577661" y="3722340"/>
            <a:ext cx="16818799" cy="5231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Мифом была не идея психотического расстройства с началом в детстве, а широкая категория «детского психоза» с размытыми границами.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одной вывеской объединялись этиологически гетерогенные состояния; DSM-III отменил эту категорию — вполне справедливо.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детей, которым в 1950–1960-е годы ставили «детскую шизофрению», сегодня получила бы диагноз РАС.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наведения нозологического порядка осталась узкая, но реальная группа истинных психозов детского возраста.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027414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62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1644" y="2560320"/>
            <a:ext cx="5880675" cy="3611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261"/>
              </a:lnSpc>
              <a:buNone/>
            </a:pPr>
            <a:r>
              <a:rPr lang="en-US" sz="22500" kern="0" spc="-337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500" dirty="0"/>
          </a:p>
        </p:txBody>
      </p:sp>
      <p:sp>
        <p:nvSpPr>
          <p:cNvPr id="3" name="Text 1"/>
          <p:cNvSpPr/>
          <p:nvPr/>
        </p:nvSpPr>
        <p:spPr>
          <a:xfrm>
            <a:off x="4434841" y="6919436"/>
            <a:ext cx="8061060" cy="18588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F3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«Диагноз на грани»</a:t>
            </a:r>
            <a:endParaRPr lang="en-US" sz="5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7661" y="1443930"/>
            <a:ext cx="17132677" cy="14144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критериальный стандарт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577661" y="2583180"/>
            <a:ext cx="17132677" cy="400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DSM-5-TR, ни МКБ-11 не содержат отдельного, смягчённого набора критериев шизофрении для детей.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не менее двух из пяти ключевых симптомов, причём минимум один — из первых трёх: бред, галлюцинации, дезорганизованная речь.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DSM-5-TR: месяц активной фазы при общей длительности не менее шести месяцев; МКБ-11 — два домена большую часть месяца.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371600" y="6583681"/>
            <a:ext cx="15179040" cy="27203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73333"/>
              </a:lnSpc>
              <a:buNone/>
            </a:pPr>
            <a:r>
              <a:rPr lang="en-US" sz="19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Иными словами, психиатр обязан применить к семилетнему ребёнку тот же измерительный инструмент, что и к тридцатилетнему взрослому пациенту — при том что нормативная возрастная психология семилетнего системно содержит магическое мышление и внутренние разговоры с воображаемыми собеседниками.</a:t>
            </a:r>
            <a:endParaRPr lang="en-US" sz="1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830535"/>
            <a:ext cx="3857193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kern="0" spc="144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«ДИАГНОЗ НА ГРАНИ»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52140" y="2276475"/>
            <a:ext cx="17450686" cy="2514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19500" kern="0" spc="-39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40 000</a:t>
            </a:r>
            <a:endParaRPr lang="en-US" sz="19500" dirty="0"/>
          </a:p>
        </p:txBody>
      </p:sp>
      <p:sp>
        <p:nvSpPr>
          <p:cNvPr id="4" name="Text 2"/>
          <p:cNvSpPr/>
          <p:nvPr/>
        </p:nvSpPr>
        <p:spPr>
          <a:xfrm>
            <a:off x="1371600" y="5153025"/>
            <a:ext cx="9504241" cy="3009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725"/>
              </a:lnSpc>
              <a:buNone/>
            </a:pPr>
            <a:r>
              <a:rPr lang="en-US" sz="22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распространённость шизофрении с началом до 13 лет (COS) — примерно на два порядка ниже, чем у взрослых. На более широкий вариант раннего начала (EOS, до 18 лет) приходится, по различным оценкам, до пятой части всех случаев, причём рост заболеваемости приходится на подростковый, а не на детский возраст.</a:t>
            </a:r>
            <a:endParaRPr lang="en-US" sz="22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у ребёнка: постепенность вместо остроты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4735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Началу почти всегда предшествуют месяцы и годы неспецифических преморбидных нарушений.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успеваемости, социальная отгороженность, «странности» поведения, задержки речевого и моторного развития.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Галлюцинации у детей чаще слуховые, но нередко полимодальны.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Клиницист, обоснованно избегающий гипердиагностики, месяцами трактует нарастающие странности как тревогу или особенности темперамента.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психотическое переживание</a:t>
            </a:r>
            <a:endParaRPr lang="en-US" sz="5700" dirty="0"/>
          </a:p>
        </p:txBody>
      </p:sp>
      <p:sp>
        <p:nvSpPr>
          <p:cNvPr id="3" name="Shape 1"/>
          <p:cNvSpPr/>
          <p:nvPr/>
        </p:nvSpPr>
        <p:spPr>
          <a:xfrm>
            <a:off x="1371600" y="4443338"/>
            <a:ext cx="38258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3875763"/>
            <a:ext cx="3673926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197450" y="4443338"/>
            <a:ext cx="503247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464150" y="3875763"/>
            <a:ext cx="4650048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ФАНТАЗИЯ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0229924" y="4443338"/>
            <a:ext cx="66864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0496624" y="3875763"/>
            <a:ext cx="6620370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ПСИХОТИЧЕСКОЕ ПЕРЕЖИВАНИЕ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371600" y="5433938"/>
            <a:ext cx="38258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4843388"/>
            <a:ext cx="36739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197450" y="5433938"/>
            <a:ext cx="503247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464150" y="4843388"/>
            <a:ext cx="4650048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Управляема ребёнком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10229924" y="5433938"/>
            <a:ext cx="66864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0496624" y="4843388"/>
            <a:ext cx="662037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поддаётся волевому контролю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1371600" y="6424538"/>
            <a:ext cx="38258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371600" y="5833988"/>
            <a:ext cx="36739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Эго-тональность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5197450" y="6424538"/>
            <a:ext cx="503247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464150" y="5833988"/>
            <a:ext cx="4650048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Эго-синтонна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0229924" y="6424538"/>
            <a:ext cx="66864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496624" y="5833988"/>
            <a:ext cx="662037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 навязчивый характер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1371600" y="7415138"/>
            <a:ext cx="38258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1371600" y="6824588"/>
            <a:ext cx="36739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Аффект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5197450" y="7415138"/>
            <a:ext cx="503247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464150" y="6824588"/>
            <a:ext cx="4650048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пугает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10229924" y="7415138"/>
            <a:ext cx="66864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0496624" y="6824588"/>
            <a:ext cx="662037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выраженный дистресс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1371600" y="8405738"/>
            <a:ext cx="3825850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371600" y="7815188"/>
            <a:ext cx="3673926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Функционирование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5197450" y="8405738"/>
            <a:ext cx="5032474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5464150" y="7815188"/>
            <a:ext cx="4650048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</a:t>
            </a:r>
            <a:endParaRPr lang="en-US" sz="2250" dirty="0"/>
          </a:p>
        </p:txBody>
      </p:sp>
      <p:sp>
        <p:nvSpPr>
          <p:cNvPr id="31" name="Shape 29"/>
          <p:cNvSpPr/>
          <p:nvPr/>
        </p:nvSpPr>
        <p:spPr>
          <a:xfrm>
            <a:off x="10229924" y="8405738"/>
            <a:ext cx="6686476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0496624" y="7815188"/>
            <a:ext cx="662037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повседневное ухудшение</a:t>
            </a:r>
            <a:endParaRPr lang="en-US" sz="2250" dirty="0"/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ослабленного психоза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5726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APS описывает ослабленные, сохраняющие формальную критику психозоподобные переживания: странные идеи, лёгкую подозрительность, странности восприятия.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Бернское эпидемиологическое исследование (BEAR): подпороговые переживания в общей популяции встречаются существенно чаще, чем ожидается на практике.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их носителей никогда не достигают уровня развёрнутого психоза.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 научно адаптирован для исследований групп риска — и клинически опасен как ярлык для конкретного ребёнка.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Состояния-мимикрии</a:t>
            </a:r>
            <a:endParaRPr lang="en-US" sz="5700" dirty="0"/>
          </a:p>
        </p:txBody>
      </p:sp>
      <p:sp>
        <p:nvSpPr>
          <p:cNvPr id="3" name="Shape 1"/>
          <p:cNvSpPr/>
          <p:nvPr/>
        </p:nvSpPr>
        <p:spPr>
          <a:xfrm>
            <a:off x="1371600" y="4220394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3764280"/>
            <a:ext cx="7323985" cy="197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741197" y="4220394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007897" y="3764280"/>
            <a:ext cx="8153759" cy="197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ПРИНИМАЮТ ЗА ПСИХОЗ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371600" y="4984179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4527099"/>
            <a:ext cx="7323985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аутистического спектра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741197" y="4984179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007897" y="4527099"/>
            <a:ext cx="8153759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особенности, стереотипии, странности речи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371600" y="5747965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5290884"/>
            <a:ext cx="7323985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обсессивно-компульсивное расстройство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41197" y="5747965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007897" y="5290884"/>
            <a:ext cx="8153759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Эго-дистонные навязчивые образы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371600" y="6511751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371600" y="6054670"/>
            <a:ext cx="7323985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ПТСР и диссоциативные состояния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741197" y="6511751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9007897" y="6054670"/>
            <a:ext cx="8153759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Флэшбэки, псевдогаллюцинации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371600" y="7275537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371600" y="6818456"/>
            <a:ext cx="7323985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Биполярное расстройство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741197" y="7275537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9007897" y="6818456"/>
            <a:ext cx="8153759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Психотические проявления в рамках аффективной фазы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371600" y="8039323"/>
            <a:ext cx="7369597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371600" y="7582242"/>
            <a:ext cx="7323985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делеции 22q11.2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741197" y="8039323"/>
            <a:ext cx="8175203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9007897" y="7582242"/>
            <a:ext cx="8153759" cy="1980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Шизофреноподобный психоз: риск выше в десятки раз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80060" y="8307928"/>
            <a:ext cx="16916400" cy="1764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73333"/>
              </a:lnSpc>
              <a:buNone/>
            </a:pPr>
            <a:r>
              <a:rPr lang="en-US" sz="19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впервые возникший психотический эпизод у ребёнка требует исключения органических причин — аутоиммунного энцефалита, эпилепсии височной доли, интоксикаций и объёмных процессов — прежде чем рассматривать первичное психическое расстройство.</a:t>
            </a:r>
            <a:endParaRPr lang="en-US" sz="195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Клинический случай: изолированный эпизод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5231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11–12 лет: общение с воображаемым другом, который внезапно стал «приказывать» причинить вред матери.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критерия временного интервала, функционального снижения, других доменов симптоматики, негативной симптоматики и отягощённого анамнеза.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диагноза шизофрении на основании одного подобного эпизода было бы грубейшей диагностической ошибкой.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Руководства по оценке галлюцинаций в условиях неотложной помощи прямо предостерегают от поспешной трактовки единичных высказываний.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Гипердиагностика и гиподиагностика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371600" y="3181350"/>
            <a:ext cx="800481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гипердиагностики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371600" y="3762375"/>
            <a:ext cx="7495413" cy="2219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Стигматизация ребёнка и семьи, необоснованное назначение антипсихотической терапии с её метаболическими и неврологическими рисками, диагностическая инерция в последующем наблюдении.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9639300" y="3181350"/>
            <a:ext cx="800481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гиподиагностики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639300" y="3762375"/>
            <a:ext cx="7495413" cy="2219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Продром распознаётся с задержкой в месяцы и годы, списывается на тревожное расстройство, особенности характера или семейное неблагополучие. Прогноз напрямую зависит от длительности нелеченого психоза.</a:t>
            </a:r>
            <a:endParaRPr lang="en-US" sz="22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62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1644" y="3440906"/>
            <a:ext cx="5652075" cy="27312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261"/>
              </a:lnSpc>
              <a:buNone/>
            </a:pPr>
            <a:r>
              <a:rPr lang="en-US" sz="22500" kern="0" spc="-337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500" dirty="0"/>
          </a:p>
        </p:txBody>
      </p:sp>
      <p:sp>
        <p:nvSpPr>
          <p:cNvPr id="3" name="Text 1"/>
          <p:cNvSpPr/>
          <p:nvPr/>
        </p:nvSpPr>
        <p:spPr>
          <a:xfrm>
            <a:off x="6251678" y="6599396"/>
            <a:ext cx="7304302" cy="14930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F3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неизвестная</a:t>
            </a:r>
            <a:endParaRPr lang="en-US" sz="5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утраты серого вещества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5231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МРТ подростков с очень ранним началом: динамическая волна утраты серого вещества.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начинается в теменных отделах коры и распространяется кпереди — на лобные и височные области.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процесса в несколько раз превышает темп нормативного подросткового прунинга.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«более раннее включение» взрослого механизма, а качественно иной, ускоренный патологический процесс.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копийные вариации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3745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детской формой шизофрении несут ассоциированные с заболеванием крупные CNV значимо чаще, чем пациенты с взрослым дебютом и группы контроля.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локусы: 22q11.2, 16p11.2 и 1q21.1.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дебют — не просто более ранняя, но и более генетически нагруженная форма: редкие варианты с высокой пенетрантностью.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1371600" y="8246715"/>
            <a:ext cx="13305906" cy="7067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73333"/>
              </a:lnSpc>
              <a:buNone/>
            </a:pPr>
            <a:r>
              <a:rPr lang="en-US" sz="19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данными нейровизуализации это аргумент против представления о детском дебюте как о крайней точке единого непрерывного распределения тяжести.</a:t>
            </a:r>
            <a:endParaRPr lang="en-US" sz="19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неизвестным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4735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существует ни одного валидного биологического маркера, позволяющего подтвердить диагноз на индивидуальном уровне.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остаётся сугубо клиническим и продольным процессом.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Вероятно, под общим ярлыком объединено несколько разных по происхождению состояний с общим фенотипическим финалом.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нозологическая единица или тяжёлый полюс континуума нейроразвития — предмет активной дискуссии, а не установленный факт.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625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1644" y="3440906"/>
            <a:ext cx="4554795" cy="2845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261"/>
              </a:lnSpc>
              <a:buNone/>
            </a:pPr>
            <a:r>
              <a:rPr lang="en-US" sz="22500" kern="0" spc="-337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500" dirty="0"/>
          </a:p>
        </p:txBody>
      </p:sp>
      <p:sp>
        <p:nvSpPr>
          <p:cNvPr id="3" name="Text 1"/>
          <p:cNvSpPr/>
          <p:nvPr/>
        </p:nvSpPr>
        <p:spPr>
          <a:xfrm>
            <a:off x="6188485" y="6850856"/>
            <a:ext cx="7093175" cy="14016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F3F2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прогноз</a:t>
            </a:r>
            <a:endParaRPr lang="en-US" sz="5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TEOSS: два поколения антипсихотиков</a:t>
            </a:r>
            <a:endParaRPr lang="en-US" sz="5700" dirty="0"/>
          </a:p>
        </p:txBody>
      </p:sp>
      <p:sp>
        <p:nvSpPr>
          <p:cNvPr id="3" name="Shape 1"/>
          <p:cNvSpPr/>
          <p:nvPr/>
        </p:nvSpPr>
        <p:spPr>
          <a:xfrm>
            <a:off x="1371600" y="4443338"/>
            <a:ext cx="2441749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3875763"/>
            <a:ext cx="2251249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813349" y="4443338"/>
            <a:ext cx="2646908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080049" y="3875763"/>
            <a:ext cx="2192915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60257" y="4443338"/>
            <a:ext cx="4805511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726957" y="3875763"/>
            <a:ext cx="4416277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265768" y="4443338"/>
            <a:ext cx="5650632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1532468" y="3875763"/>
            <a:ext cx="5553451" cy="197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b="1" kern="0" spc="144" dirty="0">
                <a:solidFill>
                  <a:srgbClr val="20201C">
                    <a:alpha val="6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371600" y="5433938"/>
            <a:ext cx="2441749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43388"/>
            <a:ext cx="225124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Молиндон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3813349" y="5433938"/>
            <a:ext cx="2646908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4080049" y="4843388"/>
            <a:ext cx="219291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6460257" y="5433938"/>
            <a:ext cx="4805511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726957" y="4843388"/>
            <a:ext cx="441627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значимых различий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11265768" y="5433938"/>
            <a:ext cx="5650632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11532468" y="4843388"/>
            <a:ext cx="5553451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Экстрапирамидные симптомы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371600" y="6424538"/>
            <a:ext cx="2441749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371600" y="5833988"/>
            <a:ext cx="225124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Оланзапин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3813349" y="6424538"/>
            <a:ext cx="2646908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4080049" y="5833988"/>
            <a:ext cx="219291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6460257" y="6424538"/>
            <a:ext cx="4805511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6726957" y="5833988"/>
            <a:ext cx="441627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значимых различий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11265768" y="6424538"/>
            <a:ext cx="5650632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1532468" y="5833988"/>
            <a:ext cx="5553451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нарушения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1371600" y="7415138"/>
            <a:ext cx="2441749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371600" y="6824588"/>
            <a:ext cx="225124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Рисперидон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3813349" y="7415138"/>
            <a:ext cx="2646908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4080049" y="6824588"/>
            <a:ext cx="2192915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</a:t>
            </a:r>
            <a:endParaRPr lang="en-US" sz="2250" dirty="0"/>
          </a:p>
        </p:txBody>
      </p:sp>
      <p:sp>
        <p:nvSpPr>
          <p:cNvPr id="31" name="Shape 29"/>
          <p:cNvSpPr/>
          <p:nvPr/>
        </p:nvSpPr>
        <p:spPr>
          <a:xfrm>
            <a:off x="6460257" y="7415138"/>
            <a:ext cx="4805511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6726957" y="6824588"/>
            <a:ext cx="4416277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значимых различий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11265768" y="7415138"/>
            <a:ext cx="5650632" cy="9525"/>
          </a:xfrm>
          <a:prstGeom prst="rect">
            <a:avLst/>
          </a:prstGeom>
          <a:solidFill>
            <a:srgbClr val="1F1F1F">
              <a:alpha val="16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11532468" y="6824588"/>
            <a:ext cx="5553451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нарушения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662941" y="7764811"/>
            <a:ext cx="16422978" cy="16839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73333"/>
              </a:lnSpc>
              <a:buNone/>
            </a:pPr>
            <a:r>
              <a:rPr lang="en-US" sz="19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остановлено досрочно из-за высокой доли выбывания и скромного ответа на терапию — заметно ниже, чем при первом эпизоде у взрослых. В фармакорезистентных случаях наиболее убедительные данные накоплены для клозапина.</a:t>
            </a:r>
            <a:endParaRPr lang="en-US" sz="1950" dirty="0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Психосоциальные вмешательства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371600" y="3181350"/>
            <a:ext cx="800481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371600" y="3762375"/>
            <a:ext cx="7495413" cy="2219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Психообразование семьи и школьное сопровождение: ребёнок находится в прямой функциональной зависимости от взрослых и системы образования, поэтому вовлечение семьи приоритетно.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9639300" y="3181350"/>
            <a:ext cx="800481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помощи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9639300" y="3762375"/>
            <a:ext cx="7495413" cy="2219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Когнитивная ремедиация и модели скоординированной специализированной помощи там, где они доступны, — адаптированные из программ раннего вмешательства при первом эпизоде у взрослых.</a:t>
            </a:r>
            <a:endParaRPr lang="en-US" sz="22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прогноз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131570" y="3722340"/>
            <a:ext cx="14032230" cy="5231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обзор катамнестических исследований: исходы в целом хуже, чем при дебюте во взрослом возрасте.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доля полного симптоматического и функционального восстановления, выше доля хронического течения.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Выраженнее социальная и профессиональная дезадаптация на отдалённых этапах.</a:t>
            </a:r>
            <a:endParaRPr lang="en-US" sz="2700" dirty="0"/>
          </a:p>
          <a:p>
            <a:pPr marL="0" indent="0" algn="l">
              <a:lnSpc>
                <a:spcPct val="126829"/>
              </a:lnSpc>
              <a:buNone/>
            </a:pPr>
            <a:r>
              <a:rPr lang="en-US" sz="27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возраст начала выступает предиктором более тяжёлой, нейробиологически и генетически нагруженной формы.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 трём гипотезам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371600" y="3181350"/>
            <a:ext cx="497329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— категория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371600" y="3762375"/>
            <a:ext cx="4656810" cy="2714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Мифом была не идея детского психоза, а недифференцированная категория «детского психоза». Возврат к смешению нозологий был бы шагом назад.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6883375" y="3181350"/>
            <a:ext cx="4973293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— периферия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883375" y="3762375"/>
            <a:ext cx="4656810" cy="2714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 диагноз остаётся в подпороговых и единичных проявлениях: там, где APS грозит гипердиагностикой, а изолированный эпизод требует наблюдения.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2395150" y="3181350"/>
            <a:ext cx="4656810" cy="819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545"/>
              </a:lnSpc>
              <a:buNone/>
            </a:pPr>
            <a:r>
              <a:rPr lang="en-US" sz="3600" kern="0" spc="-54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Terra incognita — механизмы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2395150" y="4257675"/>
            <a:ext cx="4656810" cy="2714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50725"/>
              </a:lnSpc>
              <a:buNone/>
            </a:pPr>
            <a:r>
              <a:rPr lang="en-US" sz="225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Неизвестной остаётся этиология: перед нами не артефакт диагностической моды, а реальное, тяжёлое, нейробиологически нагруженное расстройство.</a:t>
            </a:r>
            <a:endParaRPr lang="en-US" sz="22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830535"/>
            <a:ext cx="3461422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kern="0" spc="144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371600" y="3024188"/>
            <a:ext cx="15750540" cy="32690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043"/>
              </a:lnSpc>
              <a:buNone/>
            </a:pPr>
            <a:r>
              <a:rPr lang="en-US" sz="4500" kern="0" spc="-22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«Диагноз шизофрении у ребёнка — не результат одной беседы и не следствие одного тревожного высказывания, а итог продольного наблюдения.»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1371600" y="6293199"/>
            <a:ext cx="16011144" cy="28279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4783"/>
              </a:lnSpc>
              <a:buNone/>
            </a:pPr>
            <a:r>
              <a:rPr lang="en-US" sz="22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несколько доменов симптоматики, функциональный статус, семейный анамнез и планомерное исключение состояний-мимикрий</a:t>
            </a:r>
            <a:endParaRPr lang="en-US" sz="22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литературы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783080" y="33070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Evans B. How autism became autism // History of the Human Sciences. 2013;26(3).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050780" y="33070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history of childhood schizophrenia and lessons for autism // History and Philosophy of the Life Sciences. 2024.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783080" y="42023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Kolvin I. et al. Studies in the childhood psychoses. II // British Journal of Psychiatry. 1971.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0780" y="42023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Childhood-Onset Schizophrenia: Background, Diagnostic Criteria, Epidemiology // Medscape.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83080" y="5097735"/>
            <a:ext cx="759333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DSM-5-TR Fact Sheets // American Psychiatric Association.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0780" y="5097735"/>
            <a:ext cx="759333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Schizophrenia and catatonia: from ICD-10 to ICD-11 // PMC.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83080" y="56692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Schizophrenia in Children and Adolescents // Merck Manual, Professional Edition.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050780" y="56692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Schizophrenia in children and adolescents // BJPsych Advances.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783080" y="65645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Autism spectrum disorder and schizophrenia: boundaries and uncertainties // BJPsych Advances.</a:t>
            </a:r>
            <a:endParaRPr lang="en-US" sz="18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1239" y="1528763"/>
            <a:ext cx="17132677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43"/>
              </a:lnSpc>
              <a:buNone/>
            </a:pPr>
            <a:r>
              <a:rPr lang="en-US" sz="5700" kern="0" spc="-5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литературы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1783080" y="33070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Attenuated psychosis syndrome // Wikipedia.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050780" y="33070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Schultze-Lutter F. et al. Attenuated psychosis syndrome in the general population: BEAR study.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783080" y="42023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Edelsohn G. A. Hallucinations in Children and Adolescents // Am J Psychiatry. 2006.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50780" y="42023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Practitioner Review: Psychosis in Children and Adolescents // PMC.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83080" y="5097735"/>
            <a:ext cx="708393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Thompson P. M. et al. Mapping adolescent brain change // PNAS. 2001.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0780" y="5097735"/>
            <a:ext cx="7083933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Ahn K. et al. High rate of disease-related copy number variations in childhood onset schizophrenia // Molecular Psychiatry.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83080" y="63169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Sikich L. et al. Findings From the TEOSS Study // Am J Psychiatry. 2008.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0050780" y="631693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systematic review of the long-term outcome of early onset schizophrenia // BMC Psychiatry. 2012.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783080" y="7212285"/>
            <a:ext cx="708393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3636"/>
              </a:lnSpc>
              <a:buNone/>
            </a:pPr>
            <a:r>
              <a:rPr lang="en-US" sz="1800" dirty="0">
                <a:solidFill>
                  <a:srgbClr val="B682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18. </a:t>
            </a:r>
            <a:r>
              <a:rPr lang="en-US" sz="1800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Childhood-Onset Schizophrenia: Treatment &amp; Management // Medscape.</a:t>
            </a:r>
            <a:endParaRPr lang="en-US" sz="18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9746010"/>
            <a:ext cx="5176019" cy="15999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0003" y="4257675"/>
            <a:ext cx="12474364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7029"/>
              </a:lnSpc>
              <a:buNone/>
            </a:pPr>
            <a:r>
              <a:rPr lang="en-US" sz="7800" kern="0" spc="-117" dirty="0">
                <a:solidFill>
                  <a:srgbClr val="201F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Благодарю за внимание</a:t>
            </a:r>
            <a:endParaRPr lang="en-US" sz="7800" dirty="0"/>
          </a:p>
        </p:txBody>
      </p:sp>
      <p:sp>
        <p:nvSpPr>
          <p:cNvPr id="3" name="Text 1"/>
          <p:cNvSpPr/>
          <p:nvPr/>
        </p:nvSpPr>
        <p:spPr>
          <a:xfrm>
            <a:off x="1371600" y="5648325"/>
            <a:ext cx="10930897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216"/>
              </a:lnSpc>
              <a:buNone/>
            </a:pPr>
            <a:r>
              <a:rPr lang="en-US" sz="315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обсуждение клинических случаев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1371600" y="9250710"/>
            <a:ext cx="2027069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273"/>
              </a:lnSpc>
              <a:buNone/>
            </a:pPr>
            <a:r>
              <a:rPr lang="en-US" sz="1800" dirty="0">
                <a:solidFill>
                  <a:srgbClr val="211F1D">
                    <a:alpha val="5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А. Анцыборов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2085</Words>
  <Application>Microsoft Macintosh PowerPoint</Application>
  <PresentationFormat>Произвольный</PresentationFormat>
  <Paragraphs>245</Paragraphs>
  <Slides>30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Леор Зусман</cp:lastModifiedBy>
  <cp:revision>2</cp:revision>
  <dcterms:created xsi:type="dcterms:W3CDTF">2026-09-06T23:53:44Z</dcterms:created>
  <dcterms:modified xsi:type="dcterms:W3CDTF">2026-09-07T00:15:53Z</dcterms:modified>
</cp:coreProperties>
</file>