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43" r:id="rId2"/>
    <p:sldId id="277" r:id="rId3"/>
    <p:sldId id="280" r:id="rId4"/>
    <p:sldId id="341" r:id="rId5"/>
    <p:sldId id="278" r:id="rId6"/>
    <p:sldId id="303" r:id="rId7"/>
    <p:sldId id="284" r:id="rId8"/>
    <p:sldId id="370" r:id="rId9"/>
    <p:sldId id="359" r:id="rId10"/>
    <p:sldId id="374" r:id="rId11"/>
    <p:sldId id="362" r:id="rId12"/>
    <p:sldId id="289" r:id="rId13"/>
    <p:sldId id="329" r:id="rId14"/>
    <p:sldId id="291" r:id="rId15"/>
    <p:sldId id="356" r:id="rId16"/>
    <p:sldId id="337" r:id="rId17"/>
    <p:sldId id="340" r:id="rId18"/>
    <p:sldId id="352" r:id="rId19"/>
    <p:sldId id="265" r:id="rId20"/>
    <p:sldId id="301" r:id="rId21"/>
    <p:sldId id="369" r:id="rId22"/>
    <p:sldId id="360" r:id="rId23"/>
    <p:sldId id="376" r:id="rId24"/>
    <p:sldId id="306" r:id="rId25"/>
    <p:sldId id="357" r:id="rId26"/>
    <p:sldId id="299" r:id="rId27"/>
    <p:sldId id="378" r:id="rId28"/>
    <p:sldId id="294" r:id="rId29"/>
    <p:sldId id="379" r:id="rId30"/>
    <p:sldId id="308" r:id="rId31"/>
    <p:sldId id="293" r:id="rId32"/>
    <p:sldId id="302" r:id="rId33"/>
    <p:sldId id="310" r:id="rId34"/>
    <p:sldId id="313" r:id="rId35"/>
    <p:sldId id="363" r:id="rId36"/>
    <p:sldId id="373" r:id="rId37"/>
    <p:sldId id="371" r:id="rId38"/>
    <p:sldId id="372" r:id="rId39"/>
    <p:sldId id="326" r:id="rId40"/>
    <p:sldId id="327" r:id="rId41"/>
    <p:sldId id="349" r:id="rId42"/>
    <p:sldId id="331" r:id="rId43"/>
    <p:sldId id="339" r:id="rId44"/>
    <p:sldId id="377" r:id="rId45"/>
    <p:sldId id="368" r:id="rId46"/>
    <p:sldId id="375" r:id="rId47"/>
    <p:sldId id="345" r:id="rId48"/>
    <p:sldId id="333" r:id="rId49"/>
    <p:sldId id="361" r:id="rId50"/>
    <p:sldId id="26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4F6228"/>
    <a:srgbClr val="FF5050"/>
    <a:srgbClr val="FFFFCC"/>
    <a:srgbClr val="0000FF"/>
    <a:srgbClr val="FFFF00"/>
    <a:srgbClr val="FFFF99"/>
    <a:srgbClr val="FF669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3773" autoAdjust="0"/>
  </p:normalViewPr>
  <p:slideViewPr>
    <p:cSldViewPr>
      <p:cViewPr varScale="1">
        <p:scale>
          <a:sx n="98" d="100"/>
          <a:sy n="98" d="100"/>
        </p:scale>
        <p:origin x="-2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60876922650412E-2"/>
          <c:y val="0.23179964130969574"/>
          <c:w val="0.52601999163147839"/>
          <c:h val="0.651892845239417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400" b="1" dirty="0" smtClean="0">
                        <a:solidFill>
                          <a:srgbClr val="FFFF00"/>
                        </a:solidFill>
                      </a:rPr>
                      <a:t>16</a:t>
                    </a:r>
                    <a:r>
                      <a:rPr lang="en-US" sz="2400" b="1" dirty="0" smtClean="0">
                        <a:solidFill>
                          <a:srgbClr val="FFFF00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400" b="1" dirty="0" smtClean="0">
                        <a:solidFill>
                          <a:srgbClr val="FFFF00"/>
                        </a:solidFill>
                      </a:rPr>
                      <a:t>7</a:t>
                    </a:r>
                    <a:r>
                      <a:rPr lang="en-US" sz="2400" b="1" dirty="0" smtClean="0">
                        <a:solidFill>
                          <a:srgbClr val="FFFF00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4"/>
                <c:pt idx="0">
                  <c:v>дети с ограниченными возможностями здоровья</c:v>
                </c:pt>
                <c:pt idx="1">
                  <c:v>из многодетных семей</c:v>
                </c:pt>
                <c:pt idx="2">
                  <c:v>находящиеся в СОП</c:v>
                </c:pt>
                <c:pt idx="3">
                  <c:v>малообеспеченные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</c:v>
                </c:pt>
                <c:pt idx="1">
                  <c:v>16</c:v>
                </c:pt>
                <c:pt idx="2">
                  <c:v>7</c:v>
                </c:pt>
                <c:pt idx="3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766333117999737"/>
          <c:y val="0"/>
          <c:w val="0.40233666882000263"/>
          <c:h val="1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677272361993403E-3"/>
          <c:y val="0.27830298948265009"/>
          <c:w val="0.69201563005038558"/>
          <c:h val="0.558907033289474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4"/>
            <c:bubble3D val="0"/>
            <c:spPr>
              <a:solidFill>
                <a:srgbClr val="7030A0"/>
              </a:solidFill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87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smtClean="0"/>
                      <a:t>13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2">
                  <c:v>обучающиеся школ</c:v>
                </c:pt>
                <c:pt idx="3">
                  <c:v>дошкольный возраст</c:v>
                </c:pt>
                <c:pt idx="4">
                  <c:v>дошкольный возраст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2" formatCode="0%">
                  <c:v>0.87</c:v>
                </c:pt>
                <c:pt idx="4" formatCode="0%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2">
                  <c:v>обучающиеся школ</c:v>
                </c:pt>
                <c:pt idx="3">
                  <c:v>дошкольный возраст</c:v>
                </c:pt>
                <c:pt idx="4">
                  <c:v>дошкольный возраст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2"/>
        <c:txPr>
          <a:bodyPr/>
          <a:lstStyle/>
          <a:p>
            <a:pPr>
              <a:defRPr sz="2000" b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egendEntry>
        <c:idx val="4"/>
        <c:txPr>
          <a:bodyPr/>
          <a:lstStyle/>
          <a:p>
            <a:pPr>
              <a:defRPr sz="2000" b="1">
                <a:solidFill>
                  <a:srgbClr val="7030A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392357970567106"/>
          <c:y val="0.31138945305443178"/>
          <c:w val="0.27752653425742924"/>
          <c:h val="0.3980407184579759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045440197258281E-3"/>
          <c:y val="0.37594960828690993"/>
          <c:w val="0.68744105382758847"/>
          <c:h val="0.556391250476727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explosion val="0"/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0.52</c:v>
                </c:pt>
                <c:pt idx="1">
                  <c:v>0.48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20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66392357970567106"/>
          <c:y val="0.31138945305443178"/>
          <c:w val="0.27752653425742924"/>
          <c:h val="0.3980407184579759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050597503317796E-3"/>
          <c:y val="0.3679454824482169"/>
          <c:w val="0.68744105382758847"/>
          <c:h val="0.55639125047672744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526767778004819E-2"/>
          <c:y val="0.24031563764880171"/>
          <c:w val="0.52601999163147839"/>
          <c:h val="0.651892845239417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1"/>
          <c:dLbls>
            <c:dLbl>
              <c:idx val="0"/>
              <c:layout>
                <c:manualLayout>
                  <c:x val="-2.5482814000793063E-2"/>
                  <c:y val="-2.728101151745723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67</a:t>
                    </a:r>
                    <a:endParaRPr lang="en-US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400" b="1" dirty="0" smtClean="0">
                        <a:solidFill>
                          <a:srgbClr val="FFFF00"/>
                        </a:solidFill>
                      </a:rPr>
                      <a:t>319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400" b="1" dirty="0" smtClean="0">
                        <a:solidFill>
                          <a:srgbClr val="FFFF00"/>
                        </a:solidFill>
                      </a:rPr>
                      <a:t>1366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 smtClean="0"/>
                      <a:t>63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стационарное отделение </c:v>
                </c:pt>
                <c:pt idx="1">
                  <c:v>отделение реабилитации детей с ограниченными возможностями </c:v>
                </c:pt>
                <c:pt idx="2">
                  <c:v>отделение профилактики безнадзорности и правонарушений несовершеннолетних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319</c:v>
                </c:pt>
                <c:pt idx="2">
                  <c:v>1366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766333117999737"/>
          <c:y val="2.8386288662628064E-3"/>
          <c:w val="0.40233666882000263"/>
          <c:h val="0.99716137113373715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406397305061341E-2"/>
          <c:y val="9.0616743067195429E-2"/>
          <c:w val="0.50441865586363421"/>
          <c:h val="0.818766513865609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3"/>
            <c:bubble3D val="0"/>
            <c:explosion val="7"/>
          </c:dPt>
          <c:dPt>
            <c:idx val="8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1.9855308735537321E-2"/>
                  <c:y val="0.1034083974566433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FFFF00"/>
                        </a:solidFill>
                        <a:effectLst/>
                      </a:rPr>
                      <a:t>2189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FFFF00"/>
                        </a:solidFill>
                        <a:effectLst/>
                      </a:defRPr>
                    </a:pPr>
                    <a:r>
                      <a:rPr lang="ru-RU" sz="2400" dirty="0" smtClean="0">
                        <a:solidFill>
                          <a:srgbClr val="FFFF00"/>
                        </a:solidFill>
                        <a:effectLst/>
                      </a:rPr>
                      <a:t>5 982</a:t>
                    </a:r>
                    <a:endParaRPr lang="en-US" sz="24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FFFF00"/>
                        </a:solidFill>
                        <a:effectLst/>
                      </a:defRPr>
                    </a:pPr>
                    <a:r>
                      <a:rPr lang="ru-RU" sz="2400" dirty="0" smtClean="0">
                        <a:solidFill>
                          <a:srgbClr val="FFFF00"/>
                        </a:solidFill>
                        <a:effectLst/>
                      </a:rPr>
                      <a:t>4 569</a:t>
                    </a:r>
                    <a:endParaRPr lang="en-US" sz="24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FFFF00"/>
                        </a:solidFill>
                        <a:effectLst/>
                      </a:defRPr>
                    </a:pPr>
                    <a:r>
                      <a:rPr lang="ru-RU" sz="2400" dirty="0" smtClean="0">
                        <a:solidFill>
                          <a:srgbClr val="FFFF00"/>
                        </a:solidFill>
                        <a:effectLst/>
                      </a:rPr>
                      <a:t>23 338</a:t>
                    </a:r>
                    <a:endParaRPr lang="en-US" sz="24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2000" b="1">
                        <a:solidFill>
                          <a:srgbClr val="0070C0"/>
                        </a:solidFill>
                        <a:effectLst/>
                      </a:defRPr>
                    </a:pPr>
                    <a:r>
                      <a:rPr lang="ru-RU" dirty="0" smtClean="0">
                        <a:solidFill>
                          <a:srgbClr val="0070C0"/>
                        </a:solidFill>
                        <a:effectLst/>
                      </a:rPr>
                      <a:t>1849</a:t>
                    </a:r>
                    <a:endParaRPr lang="en-US" dirty="0">
                      <a:solidFill>
                        <a:srgbClr val="0070C0"/>
                      </a:solidFill>
                      <a:effectLst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801071706318344E-2"/>
                  <c:y val="8.4980345321108031E-3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defRPr>
                    </a:pPr>
                    <a:r>
                      <a:rPr lang="ru-RU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rPr>
                      <a:t>827</a:t>
                    </a:r>
                    <a:endParaRPr lang="en-US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accent5"/>
                      </a:solidFill>
                      <a:effectLst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accent2"/>
                      </a:solidFill>
                      <a:effectLst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>
                          <a:lumMod val="50000"/>
                        </a:schemeClr>
                      </a:solidFill>
                      <a:effectLst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FFFF00"/>
                    </a:solidFill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1">
                  <c:v>социально-медицинские</c:v>
                </c:pt>
                <c:pt idx="2">
                  <c:v>социально-психологические</c:v>
                </c:pt>
                <c:pt idx="3">
                  <c:v>социально-педагогические</c:v>
                </c:pt>
                <c:pt idx="4">
                  <c:v>социально-правовые</c:v>
                </c:pt>
                <c:pt idx="5">
                  <c:v>социально-бытовые</c:v>
                </c:pt>
                <c:pt idx="6">
                  <c:v>социально-трудовые</c:v>
                </c:pt>
                <c:pt idx="7">
                  <c:v>повышение коммуникативного потенциала</c:v>
                </c:pt>
                <c:pt idx="8">
                  <c:v>срочные услуги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1">
                  <c:v>5982</c:v>
                </c:pt>
                <c:pt idx="2">
                  <c:v>4569</c:v>
                </c:pt>
                <c:pt idx="3">
                  <c:v>23338</c:v>
                </c:pt>
                <c:pt idx="4">
                  <c:v>1849</c:v>
                </c:pt>
                <c:pt idx="5">
                  <c:v>827</c:v>
                </c:pt>
                <c:pt idx="6">
                  <c:v>1575</c:v>
                </c:pt>
                <c:pt idx="7">
                  <c:v>870</c:v>
                </c:pt>
                <c:pt idx="8">
                  <c:v>2299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981714333328037"/>
          <c:y val="2.2021718616536683E-3"/>
          <c:w val="0.42860813084260485"/>
          <c:h val="0.99750755761107013"/>
        </c:manualLayout>
      </c:layout>
      <c:overlay val="0"/>
      <c:txPr>
        <a:bodyPr/>
        <a:lstStyle/>
        <a:p>
          <a:pPr>
            <a:def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87422217268394E-2"/>
          <c:y val="0.3391559713062185"/>
          <c:w val="0.47326317284349728"/>
          <c:h val="0.6184688443708276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1"/>
            <c:bubble3D val="0"/>
            <c:explosion val="2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40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8523870357867282E-2"/>
                  <c:y val="-0.10020098776903576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rgbClr val="FFFF00"/>
                        </a:solidFill>
                      </a:defRPr>
                    </a:pPr>
                    <a:r>
                      <a:rPr lang="ru-RU" sz="2000" b="1" dirty="0" smtClean="0">
                        <a:solidFill>
                          <a:srgbClr val="FFFF00"/>
                        </a:solidFill>
                        <a:effectLst/>
                      </a:rPr>
                      <a:t>85</a:t>
                    </a:r>
                    <a:endParaRPr lang="en-US" sz="2000" dirty="0">
                      <a:effectLst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174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394629026077902E-2"/>
                  <c:y val="6.7596655927119206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accent4">
                            <a:lumMod val="75000"/>
                          </a:schemeClr>
                        </a:solidFill>
                      </a:defRPr>
                    </a:pPr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20</a:t>
                    </a:r>
                    <a:endParaRPr lang="en-US" sz="20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от 0 до 3 лет</c:v>
                </c:pt>
                <c:pt idx="1">
                  <c:v>от 3 до 7 лет</c:v>
                </c:pt>
                <c:pt idx="2">
                  <c:v>от 7 до 15 лет</c:v>
                </c:pt>
                <c:pt idx="3">
                  <c:v>от 15 до 18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85</c:v>
                </c:pt>
                <c:pt idx="2">
                  <c:v>174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769788956998616"/>
          <c:y val="0.33040867933865936"/>
          <c:w val="0.32951848722147031"/>
          <c:h val="0.42106827145468684"/>
        </c:manualLayout>
      </c:layout>
      <c:overlay val="0"/>
      <c:txPr>
        <a:bodyPr/>
        <a:lstStyle/>
        <a:p>
          <a:pPr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37741497050691E-2"/>
          <c:y val="0.27560413922262605"/>
          <c:w val="0.46241175694912401"/>
          <c:h val="0.6343340768404650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explosion val="9"/>
          </c:dPt>
          <c:dPt>
            <c:idx val="2"/>
            <c:bubble3D val="0"/>
            <c:explosion val="13"/>
          </c:dPt>
          <c:dPt>
            <c:idx val="3"/>
            <c:bubble3D val="0"/>
            <c:explosion val="10"/>
          </c:dPt>
          <c:dPt>
            <c:idx val="4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>
                        <a:solidFill>
                          <a:srgbClr val="FFFF00"/>
                        </a:solidFill>
                      </a:rPr>
                      <a:t>198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86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layout>
                <c:manualLayout>
                  <c:x val="1.150871606166296E-2"/>
                  <c:y val="-0.15563138995952017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72</a:t>
                    </a:r>
                    <a:endParaRPr lang="en-US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197593309985287"/>
                  <c:y val="3.4184770068283014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113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1">
                  <c:v>заболевания опорно-двигательного аппарата</c:v>
                </c:pt>
                <c:pt idx="2">
                  <c:v>соматические заболевания</c:v>
                </c:pt>
                <c:pt idx="3">
                  <c:v>психические заболевания</c:v>
                </c:pt>
                <c:pt idx="4">
                  <c:v>неврологические патологии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1">
                  <c:v>86</c:v>
                </c:pt>
                <c:pt idx="2">
                  <c:v>48</c:v>
                </c:pt>
                <c:pt idx="3">
                  <c:v>72</c:v>
                </c:pt>
                <c:pt idx="4">
                  <c:v>113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lnSpc>
                <a:spcPct val="100000"/>
              </a:lnSpc>
              <a:defRPr sz="20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lnSpc>
                <a:spcPct val="100000"/>
              </a:lnSpc>
              <a:defRPr sz="2000" b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lnSpc>
                <a:spcPct val="100000"/>
              </a:lnSpc>
              <a:defRPr sz="2000" b="1">
                <a:solidFill>
                  <a:srgbClr val="7030A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lnSpc>
                <a:spcPct val="100000"/>
              </a:lnSpc>
              <a:defRPr sz="2000" b="1">
                <a:solidFill>
                  <a:srgbClr val="0070C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7087317933335047"/>
          <c:y val="0.22955877918326534"/>
          <c:w val="0.42761939081792438"/>
          <c:h val="0.60401034805656517"/>
        </c:manualLayout>
      </c:layout>
      <c:overlay val="0"/>
      <c:txPr>
        <a:bodyPr/>
        <a:lstStyle/>
        <a:p>
          <a:pPr>
            <a:lnSpc>
              <a:spcPct val="100000"/>
            </a:lnSpc>
            <a:defRPr sz="20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050597503317796E-3"/>
          <c:y val="0.3679454824482169"/>
          <c:w val="0.68744105382758847"/>
          <c:h val="0.55639125047672744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376674196694195E-2"/>
          <c:y val="5.4483015036000851E-2"/>
          <c:w val="0.58817153032379121"/>
          <c:h val="0.816210618056457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3"/>
          <c:dPt>
            <c:idx val="0"/>
            <c:bubble3D val="0"/>
            <c:explosion val="0"/>
            <c:spPr>
              <a:solidFill>
                <a:schemeClr val="accent5"/>
              </a:solidFill>
            </c:spPr>
          </c:dPt>
          <c:dPt>
            <c:idx val="1"/>
            <c:bubble3D val="0"/>
            <c:explosion val="18"/>
            <c:spPr>
              <a:solidFill>
                <a:srgbClr val="FF505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7</a:t>
                    </a:r>
                    <a:r>
                      <a:rPr lang="ru-RU" sz="2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6</a:t>
                    </a:r>
                    <a:r>
                      <a:rPr lang="ru-RU" sz="2400" b="1" baseline="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r>
                      <a:rPr lang="en-US" sz="2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0321696686689656E-2"/>
                  <c:y val="5.6263441707140337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ru-RU" sz="2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24</a:t>
                    </a:r>
                    <a:r>
                      <a:rPr lang="ru-RU" sz="2400" b="1" baseline="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r>
                      <a:rPr lang="en-US" sz="2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 sz="2000" b="1" dirty="0">
                      <a:solidFill>
                        <a:srgbClr val="C0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24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улучшение здоровья</c:v>
                </c:pt>
                <c:pt idx="1">
                  <c:v>положительная динамика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0.76</c:v>
                </c:pt>
                <c:pt idx="1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 b="1" i="1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 i="1">
                <a:solidFill>
                  <a:srgbClr val="FF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0150338234023382"/>
          <c:y val="0.2432411220388648"/>
          <c:w val="0.39849661765976618"/>
          <c:h val="0.47076134443844297"/>
        </c:manualLayout>
      </c:layout>
      <c:overlay val="0"/>
      <c:txPr>
        <a:bodyPr/>
        <a:lstStyle/>
        <a:p>
          <a:pPr>
            <a:defRPr sz="2400" b="1" i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6825428487743791E-2"/>
          <c:w val="0.60067870488327924"/>
          <c:h val="0.88843515104105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4"/>
          </c:dPt>
          <c:dPt>
            <c:idx val="1"/>
            <c:bubble3D val="0"/>
            <c:explosion val="9"/>
          </c:dPt>
          <c:dPt>
            <c:idx val="2"/>
            <c:bubble3D val="0"/>
            <c:explosion val="31"/>
          </c:dPt>
          <c:dPt>
            <c:idx val="3"/>
            <c:bubble3D val="0"/>
            <c:explosion val="10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6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15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accent3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46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оставшиеся без попечения родителей или законных представителей</c:v>
                </c:pt>
                <c:pt idx="1">
                  <c:v>проживающие в семьях, находящихся в социально-опасном положении</c:v>
                </c:pt>
                <c:pt idx="3">
                  <c:v>оказавшиеся в трудной жизненной ситуации и нуждающиеся в социальной помощи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15</c:v>
                </c:pt>
                <c:pt idx="3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b="1" i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 i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txPr>
          <a:bodyPr/>
          <a:lstStyle/>
          <a:p>
            <a:pPr>
              <a:defRPr b="1" i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2041952796035673"/>
          <c:y val="5.2070392851972687E-2"/>
          <c:w val="0.47053591861113248"/>
          <c:h val="0.73632685593856573"/>
        </c:manualLayout>
      </c:layout>
      <c:overlay val="0"/>
      <c:txPr>
        <a:bodyPr/>
        <a:lstStyle/>
        <a:p>
          <a:pPr>
            <a:defRPr b="1" i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743907269588678E-2"/>
          <c:y val="0.26544450487413546"/>
          <c:w val="0.48593378481523786"/>
          <c:h val="0.73455549512586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explosion val="9"/>
          </c:dPt>
          <c:dPt>
            <c:idx val="2"/>
            <c:bubble3D val="0"/>
            <c:explosion val="11"/>
            <c:spPr>
              <a:solidFill>
                <a:srgbClr val="FFC000"/>
              </a:solidFill>
            </c:spPr>
          </c:dPt>
          <c:dLbls>
            <c:dLbl>
              <c:idx val="0"/>
              <c:delete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2800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</a:t>
                    </a:r>
                    <a:endParaRPr lang="en-US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28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передано родителям или законным представителям </c:v>
                </c:pt>
                <c:pt idx="1">
                  <c:v>передано под опеку </c:v>
                </c:pt>
                <c:pt idx="2">
                  <c:v>определено в образовательные учреждения для детей-сирот и детей, оставшихся без попечения родителей</c:v>
                </c:pt>
                <c:pt idx="3">
                  <c:v>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5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 b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 b="1">
                <a:solidFill>
                  <a:srgbClr val="C00000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8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48417189835521646"/>
          <c:y val="0.31573807816154092"/>
          <c:w val="0.51582810164478354"/>
          <c:h val="0.46397251080629281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0.42735</cdr:x>
      <cdr:y>0.82286</cdr:y>
    </cdr:from>
    <cdr:to>
      <cdr:x>0.53589</cdr:x>
      <cdr:y>0.96798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0" y="51845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0.45794</cdr:x>
      <cdr:y>0.67949</cdr:y>
    </cdr:from>
    <cdr:to>
      <cdr:x>0.51402</cdr:x>
      <cdr:y>0.74806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>
          <a:off x="3528392" y="3816424"/>
          <a:ext cx="432048" cy="385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</a:t>
          </a:r>
          <a:endParaRPr lang="ru-RU" sz="1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0.38907</cdr:x>
      <cdr:y>0.54531</cdr:y>
    </cdr:from>
    <cdr:to>
      <cdr:x>0.49886</cdr:x>
      <cdr:y>0.69296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40359" y="33769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0.34584</cdr:x>
      <cdr:y>0.52205</cdr:y>
    </cdr:from>
    <cdr:to>
      <cdr:x>0.45563</cdr:x>
      <cdr:y>0.66971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19" y="32328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</a:t>
          </a:r>
          <a:endParaRPr lang="ru-RU" sz="2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0.13636</cdr:x>
      <cdr:y>0.4</cdr:y>
    </cdr:from>
    <cdr:to>
      <cdr:x>0.20909</cdr:x>
      <cdr:y>0.49333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80120" y="2160240"/>
          <a:ext cx="57606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</a:t>
          </a:r>
          <a:endParaRPr lang="ru-RU" sz="2800" b="1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5E55F-5CDF-421D-851B-7D357650760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831D-9E08-41E9-86FE-2DC21322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40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8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95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14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1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14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14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9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831D-9E08-41E9-86FE-2DC21322B6B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9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12" Type="http://schemas.microsoft.com/office/2007/relationships/hdphoto" Target="../media/hdphoto9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3.jpe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smr\Desktop\&#1094;&#1077;&#1085;&#1090;&#1088;%20&#1042;&#1083;&#1072;&#1076;&#1080;&#1084;&#1080;&#1088;\&#1052;&#1086;&#1081;%20&#1092;&#1080;&#1083;&#1100;&#1084;%202.avi" TargetMode="External"/><Relationship Id="rId6" Type="http://schemas.microsoft.com/office/2007/relationships/hdphoto" Target="../media/hdphoto11.wdp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jpe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3.jpeg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0.png"/><Relationship Id="rId7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4.jpeg"/><Relationship Id="rId10" Type="http://schemas.microsoft.com/office/2007/relationships/hdphoto" Target="../media/hdphoto20.wdp"/><Relationship Id="rId4" Type="http://schemas.microsoft.com/office/2007/relationships/hdphoto" Target="../media/hdphoto5.wdp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12" Type="http://schemas.microsoft.com/office/2007/relationships/hdphoto" Target="../media/hdphoto2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30.jpeg"/><Relationship Id="rId5" Type="http://schemas.openxmlformats.org/officeDocument/2006/relationships/image" Target="../media/image27.jpeg"/><Relationship Id="rId10" Type="http://schemas.microsoft.com/office/2007/relationships/hdphoto" Target="../media/hdphoto23.wdp"/><Relationship Id="rId4" Type="http://schemas.microsoft.com/office/2007/relationships/hdphoto" Target="../media/hdphoto5.wdp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29.wdp"/><Relationship Id="rId3" Type="http://schemas.openxmlformats.org/officeDocument/2006/relationships/image" Target="../media/image6.jpeg"/><Relationship Id="rId7" Type="http://schemas.microsoft.com/office/2007/relationships/hdphoto" Target="../media/hdphoto26.wdp"/><Relationship Id="rId12" Type="http://schemas.openxmlformats.org/officeDocument/2006/relationships/image" Target="../media/image35.jpeg"/><Relationship Id="rId17" Type="http://schemas.microsoft.com/office/2007/relationships/hdphoto" Target="../media/hdphoto3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microsoft.com/office/2007/relationships/hdphoto" Target="../media/hdphoto28.wdp"/><Relationship Id="rId5" Type="http://schemas.microsoft.com/office/2007/relationships/hdphoto" Target="../media/hdphoto5.wdp"/><Relationship Id="rId15" Type="http://schemas.microsoft.com/office/2007/relationships/hdphoto" Target="../media/hdphoto30.wdp"/><Relationship Id="rId10" Type="http://schemas.openxmlformats.org/officeDocument/2006/relationships/image" Target="../media/image34.jpeg"/><Relationship Id="rId4" Type="http://schemas.openxmlformats.org/officeDocument/2006/relationships/image" Target="../media/image10.png"/><Relationship Id="rId9" Type="http://schemas.microsoft.com/office/2007/relationships/hdphoto" Target="../media/hdphoto27.wdp"/><Relationship Id="rId1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41.jpeg"/><Relationship Id="rId4" Type="http://schemas.microsoft.com/office/2007/relationships/hdphoto" Target="../media/hdphoto3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5" Type="http://schemas.openxmlformats.org/officeDocument/2006/relationships/image" Target="../media/image43.jpeg"/><Relationship Id="rId4" Type="http://schemas.microsoft.com/office/2007/relationships/hdphoto" Target="../media/hdphoto3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45.jpeg"/><Relationship Id="rId4" Type="http://schemas.microsoft.com/office/2007/relationships/hdphoto" Target="../media/hdphoto3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47.jpeg"/><Relationship Id="rId4" Type="http://schemas.microsoft.com/office/2007/relationships/hdphoto" Target="../media/hdphoto38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openxmlformats.org/officeDocument/2006/relationships/image" Target="../media/image52.jpeg"/><Relationship Id="rId3" Type="http://schemas.openxmlformats.org/officeDocument/2006/relationships/image" Target="../media/image10.png"/><Relationship Id="rId7" Type="http://schemas.openxmlformats.org/officeDocument/2006/relationships/image" Target="../media/image49.jpeg"/><Relationship Id="rId12" Type="http://schemas.microsoft.com/office/2007/relationships/hdphoto" Target="../media/hdphoto4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51.jpeg"/><Relationship Id="rId5" Type="http://schemas.openxmlformats.org/officeDocument/2006/relationships/image" Target="../media/image48.jpeg"/><Relationship Id="rId10" Type="http://schemas.microsoft.com/office/2007/relationships/hdphoto" Target="../media/hdphoto42.wdp"/><Relationship Id="rId4" Type="http://schemas.microsoft.com/office/2007/relationships/hdphoto" Target="../media/hdphoto5.wdp"/><Relationship Id="rId9" Type="http://schemas.openxmlformats.org/officeDocument/2006/relationships/image" Target="../media/image50.jpeg"/><Relationship Id="rId14" Type="http://schemas.microsoft.com/office/2007/relationships/hdphoto" Target="../media/hdphoto4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0.png"/><Relationship Id="rId7" Type="http://schemas.microsoft.com/office/2007/relationships/hdphoto" Target="../media/hdphoto4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microsoft.com/office/2007/relationships/hdphoto" Target="../media/hdphoto47.wdp"/><Relationship Id="rId5" Type="http://schemas.openxmlformats.org/officeDocument/2006/relationships/image" Target="../media/image59.jpeg"/><Relationship Id="rId10" Type="http://schemas.openxmlformats.org/officeDocument/2006/relationships/image" Target="../media/image62.jpeg"/><Relationship Id="rId4" Type="http://schemas.microsoft.com/office/2007/relationships/hdphoto" Target="../media/hdphoto5.wdp"/><Relationship Id="rId9" Type="http://schemas.microsoft.com/office/2007/relationships/hdphoto" Target="../media/hdphoto4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13" Type="http://schemas.openxmlformats.org/officeDocument/2006/relationships/image" Target="../media/image67.jpeg"/><Relationship Id="rId3" Type="http://schemas.openxmlformats.org/officeDocument/2006/relationships/image" Target="../media/image10.png"/><Relationship Id="rId7" Type="http://schemas.openxmlformats.org/officeDocument/2006/relationships/image" Target="../media/image64.jpeg"/><Relationship Id="rId12" Type="http://schemas.microsoft.com/office/2007/relationships/hdphoto" Target="../media/hdphoto5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11" Type="http://schemas.openxmlformats.org/officeDocument/2006/relationships/image" Target="../media/image66.jpeg"/><Relationship Id="rId5" Type="http://schemas.openxmlformats.org/officeDocument/2006/relationships/image" Target="../media/image63.jpeg"/><Relationship Id="rId10" Type="http://schemas.microsoft.com/office/2007/relationships/hdphoto" Target="../media/hdphoto50.wdp"/><Relationship Id="rId4" Type="http://schemas.microsoft.com/office/2007/relationships/hdphoto" Target="../media/hdphoto5.wdp"/><Relationship Id="rId9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jpeg"/><Relationship Id="rId7" Type="http://schemas.microsoft.com/office/2007/relationships/hdphoto" Target="../media/hdphoto5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microsoft.com/office/2007/relationships/hdphoto" Target="../media/hdphoto54.wdp"/><Relationship Id="rId5" Type="http://schemas.microsoft.com/office/2007/relationships/hdphoto" Target="../media/hdphoto5.wdp"/><Relationship Id="rId10" Type="http://schemas.openxmlformats.org/officeDocument/2006/relationships/image" Target="../media/image70.jpeg"/><Relationship Id="rId4" Type="http://schemas.openxmlformats.org/officeDocument/2006/relationships/image" Target="../media/image10.png"/><Relationship Id="rId9" Type="http://schemas.microsoft.com/office/2007/relationships/hdphoto" Target="../media/hdphoto5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5.wdp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3" Type="http://schemas.openxmlformats.org/officeDocument/2006/relationships/image" Target="../media/image10.png"/><Relationship Id="rId7" Type="http://schemas.openxmlformats.org/officeDocument/2006/relationships/image" Target="../media/image77.jpeg"/><Relationship Id="rId12" Type="http://schemas.microsoft.com/office/2007/relationships/hdphoto" Target="../media/hdphoto59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6.wdp"/><Relationship Id="rId11" Type="http://schemas.openxmlformats.org/officeDocument/2006/relationships/image" Target="../media/image79.jpeg"/><Relationship Id="rId5" Type="http://schemas.openxmlformats.org/officeDocument/2006/relationships/image" Target="../media/image76.jpeg"/><Relationship Id="rId10" Type="http://schemas.microsoft.com/office/2007/relationships/hdphoto" Target="../media/hdphoto58.wdp"/><Relationship Id="rId4" Type="http://schemas.microsoft.com/office/2007/relationships/hdphoto" Target="../media/hdphoto5.wdp"/><Relationship Id="rId9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3" Type="http://schemas.openxmlformats.org/officeDocument/2006/relationships/image" Target="../media/image10.png"/><Relationship Id="rId7" Type="http://schemas.openxmlformats.org/officeDocument/2006/relationships/image" Target="../media/image8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0.wdp"/><Relationship Id="rId5" Type="http://schemas.openxmlformats.org/officeDocument/2006/relationships/image" Target="../media/image80.jpeg"/><Relationship Id="rId10" Type="http://schemas.microsoft.com/office/2007/relationships/hdphoto" Target="../media/hdphoto62.wdp"/><Relationship Id="rId4" Type="http://schemas.microsoft.com/office/2007/relationships/hdphoto" Target="../media/hdphoto5.wdp"/><Relationship Id="rId9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3" Type="http://schemas.openxmlformats.org/officeDocument/2006/relationships/image" Target="../media/image10.png"/><Relationship Id="rId7" Type="http://schemas.openxmlformats.org/officeDocument/2006/relationships/image" Target="../media/image8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3.wdp"/><Relationship Id="rId5" Type="http://schemas.openxmlformats.org/officeDocument/2006/relationships/image" Target="../media/image83.jpeg"/><Relationship Id="rId4" Type="http://schemas.microsoft.com/office/2007/relationships/hdphoto" Target="../media/hdphoto5.wdp"/><Relationship Id="rId9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7.wdp"/><Relationship Id="rId5" Type="http://schemas.openxmlformats.org/officeDocument/2006/relationships/image" Target="../media/image88.jpeg"/><Relationship Id="rId4" Type="http://schemas.microsoft.com/office/2007/relationships/hdphoto" Target="../media/hdphoto66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10.png"/><Relationship Id="rId7" Type="http://schemas.openxmlformats.org/officeDocument/2006/relationships/image" Target="../media/image9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8.wdp"/><Relationship Id="rId5" Type="http://schemas.openxmlformats.org/officeDocument/2006/relationships/image" Target="../media/image92.jpeg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0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microsoft.com/office/2007/relationships/hdphoto" Target="../media/hdphoto75.wdp"/><Relationship Id="rId3" Type="http://schemas.openxmlformats.org/officeDocument/2006/relationships/image" Target="../media/image5.jpeg"/><Relationship Id="rId7" Type="http://schemas.microsoft.com/office/2007/relationships/hdphoto" Target="../media/hdphoto72.wdp"/><Relationship Id="rId12" Type="http://schemas.openxmlformats.org/officeDocument/2006/relationships/image" Target="../media/image99.jpeg"/><Relationship Id="rId17" Type="http://schemas.microsoft.com/office/2007/relationships/hdphoto" Target="../media/hdphoto77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microsoft.com/office/2007/relationships/hdphoto" Target="../media/hdphoto74.wdp"/><Relationship Id="rId5" Type="http://schemas.microsoft.com/office/2007/relationships/hdphoto" Target="../media/hdphoto71.wdp"/><Relationship Id="rId15" Type="http://schemas.microsoft.com/office/2007/relationships/hdphoto" Target="../media/hdphoto76.wdp"/><Relationship Id="rId10" Type="http://schemas.openxmlformats.org/officeDocument/2006/relationships/image" Target="../media/image98.jpeg"/><Relationship Id="rId4" Type="http://schemas.openxmlformats.org/officeDocument/2006/relationships/image" Target="../media/image95.jpeg"/><Relationship Id="rId9" Type="http://schemas.microsoft.com/office/2007/relationships/hdphoto" Target="../media/hdphoto73.wdp"/><Relationship Id="rId1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microsoft.com/office/2007/relationships/hdphoto" Target="../media/hdphoto79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microsoft.com/office/2007/relationships/hdphoto" Target="../media/hdphoto7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www.desktopbackground.org/download/o/2014/12/27/877795_hd-abstract-wallpaper-desktop-images-windows-wallpaper-download_1920x1080_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"/>
          <a:stretch/>
        </p:blipFill>
        <p:spPr bwMode="auto">
          <a:xfrm rot="10800000"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8304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89856" y="1700808"/>
            <a:ext cx="7812868" cy="203132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angle"/>
          </a:sp3d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«ГУСЬ-ХРУСТАЛЬНЫЙ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СОЦИАЛЬНО-РЕАБИЛИТАЦИОННЫЙ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ЦЕНТР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ДЛЯ НЕСОВЕРШЕННОЛЕТНИХ»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anose="02040502050405020303" pitchFamily="18" charset="0"/>
            </a:endParaRPr>
          </a:p>
        </p:txBody>
      </p:sp>
      <p:pic>
        <p:nvPicPr>
          <p:cNvPr id="5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5868144" y="4115027"/>
            <a:ext cx="2628292" cy="270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896196"/>
            <a:ext cx="4090674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ОТЧЕТ О РАБОТЕ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2018 год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88640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ДЕПАРТАМЕНТ СОЦИАЛЬНОЙ ЗАЩИТЫ НАСЕЛЕНИЯ</a:t>
            </a:r>
          </a:p>
          <a:p>
            <a:pPr algn="ctr"/>
            <a:r>
              <a:rPr lang="ru-RU" sz="12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АДМИНИСТРАЦИИ ВЛАДИМИРСКОЙ ОБЛАСТИ</a:t>
            </a:r>
          </a:p>
          <a:p>
            <a:pPr algn="ctr"/>
            <a:endParaRPr lang="ru-RU" b="1" dirty="0" smtClean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ГОСУДАРСТВЕННОЕ  </a:t>
            </a:r>
            <a:r>
              <a:rPr lang="ru-RU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КАЗЕННОЕ УЧРЕЖДЕНИЕ </a:t>
            </a:r>
          </a:p>
          <a:p>
            <a:pPr algn="ctr"/>
            <a:r>
              <a:rPr lang="ru-RU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СОЦИАЛЬНОГО ОБСЛУЖИВАНИЯ</a:t>
            </a:r>
          </a:p>
          <a:p>
            <a:pPr algn="ctr"/>
            <a:r>
              <a:rPr lang="ru-RU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ВЛАДИМИРСКОЙ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24540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ЛФК\DSC_06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6" r="11060"/>
          <a:stretch/>
        </p:blipFill>
        <p:spPr bwMode="auto">
          <a:xfrm>
            <a:off x="190865" y="2151650"/>
            <a:ext cx="2565701" cy="2393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ЛФК\DSC_069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8"/>
          <a:stretch/>
        </p:blipFill>
        <p:spPr bwMode="auto">
          <a:xfrm>
            <a:off x="5796136" y="821464"/>
            <a:ext cx="2829334" cy="2499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53089" y="2275686"/>
            <a:ext cx="44378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Лечебная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физическая</a:t>
            </a:r>
          </a:p>
          <a:p>
            <a:pPr algn="just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культура</a:t>
            </a:r>
          </a:p>
          <a:p>
            <a:pPr algn="just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</a:t>
            </a:r>
          </a:p>
          <a:p>
            <a:pPr algn="just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</a:t>
            </a:r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Досуг</a:t>
            </a:r>
            <a:endParaRPr lang="ru-RU" sz="2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7117" y="159673"/>
            <a:ext cx="321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еханотерапия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F:\Фото Нужные\101MSDCF\DSC084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97" y="4628967"/>
            <a:ext cx="2867855" cy="2150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375" y="4728250"/>
            <a:ext cx="1907764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Массаж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Hr\обмен\ПНИ\DSC_092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32" r="26912"/>
          <a:stretch/>
        </p:blipFill>
        <p:spPr bwMode="auto">
          <a:xfrm>
            <a:off x="6364172" y="3561346"/>
            <a:ext cx="2261298" cy="3098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Hr\обмен\На сайт - отчеты\Архив\Неделя здоровых инициатив\на сайт\DSC_042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27662"/>
            <a:ext cx="2992883" cy="1995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https://img2.goodfon.ru/original/1920x1080/d/be/tekstura-fon-linii-salatovy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353" y="25394"/>
            <a:ext cx="8892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Логопедическая коррекция по программе </a:t>
            </a:r>
            <a:endParaRPr lang="ru-RU" altLang="ru-RU" sz="28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r>
              <a:rPr lang="ru-RU" alt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«День </a:t>
            </a:r>
            <a:r>
              <a:rPr lang="ru-RU" alt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за днем говорим и растем</a:t>
            </a:r>
            <a:r>
              <a:rPr lang="ru-RU" alt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»</a:t>
            </a:r>
          </a:p>
          <a:p>
            <a:endParaRPr lang="ru-RU" altLang="ru-RU" sz="28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AutoShape 2" descr="https://img2.goodfon.ru/original/1920x1080/d/be/tekstura-fon-linii-salatovy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Мой фильм 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/>
          <a:stretch/>
        </p:blipFill>
        <p:spPr bwMode="auto">
          <a:xfrm>
            <a:off x="155575" y="1412776"/>
            <a:ext cx="4580983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F:\DCIM\101D5300\DSC_07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" r="10119"/>
          <a:stretch/>
        </p:blipFill>
        <p:spPr bwMode="auto">
          <a:xfrm>
            <a:off x="5076056" y="1818239"/>
            <a:ext cx="3696511" cy="2901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DCIM\101D5300\DSC_071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66"/>
          <a:stretch/>
        </p:blipFill>
        <p:spPr bwMode="auto">
          <a:xfrm>
            <a:off x="791888" y="4581128"/>
            <a:ext cx="4030663" cy="2053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45225" y="4761799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Компьютерные </a:t>
            </a:r>
          </a:p>
          <a:p>
            <a:pPr algn="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ехнологии</a:t>
            </a:r>
          </a:p>
          <a:p>
            <a:pPr algn="r"/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Логопедический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массаж</a:t>
            </a: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6940" y="836712"/>
            <a:ext cx="497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Дыхательная гимнастика</a:t>
            </a:r>
          </a:p>
          <a:p>
            <a:pPr algn="r"/>
            <a:r>
              <a:rPr lang="ru-RU" sz="2400" b="1" i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Музыкальная терапия</a:t>
            </a:r>
            <a:endParaRPr lang="ru-RU" sz="2400" b="1" i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19921"/>
            <a:ext cx="5570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 По программе 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социально-педагогической реабилитации 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для детей с ограниченными возможностями здоровья  в возрасте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от 10 месяцев до 3 лет                              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«ПЕРВЫЕ ШАГИ» 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социально-личностное 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развитие </a:t>
            </a:r>
            <a:r>
              <a:rPr lang="ru-RU" sz="20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получили 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22 ребенка </a:t>
            </a:r>
            <a:endParaRPr lang="ru-RU" sz="20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2" descr="F:\Фото Нужные\101MSDCF\DSC085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17" r="217"/>
          <a:stretch/>
        </p:blipFill>
        <p:spPr bwMode="auto">
          <a:xfrm>
            <a:off x="456484" y="3356992"/>
            <a:ext cx="2498116" cy="3232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DSC06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458"/>
            <a:ext cx="2664296" cy="3561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Фото Нужные\101MSDCF\DSC085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304" y="3212976"/>
            <a:ext cx="4222799" cy="3167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7"/>
          <a:stretch/>
        </p:blipFill>
        <p:spPr bwMode="auto">
          <a:xfrm>
            <a:off x="16274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237" y="240081"/>
            <a:ext cx="903649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anose="02050604050505020204" pitchFamily="18" charset="0"/>
              </a:rPr>
              <a:t>УЧИМСЯ –ИГРАЯ</a:t>
            </a:r>
            <a:r>
              <a:rPr lang="ru-RU" sz="28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anose="02050604050505020204" pitchFamily="18" charset="0"/>
              </a:rPr>
              <a:t>   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«ВНИМАНИЕ!  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СВЕТОФОР»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7555" y="847679"/>
            <a:ext cx="54569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9900"/>
                </a:solidFill>
                <a:latin typeface="Bookman Old Style" panose="02050604050505020204" pitchFamily="18" charset="0"/>
              </a:rPr>
              <a:t>Ежегодно 18 детей обучаются правилам дорожного движения в Муромском </a:t>
            </a:r>
          </a:p>
          <a:p>
            <a:r>
              <a:rPr lang="ru-RU" sz="2400" b="1" dirty="0" smtClean="0">
                <a:solidFill>
                  <a:srgbClr val="669900"/>
                </a:solidFill>
                <a:latin typeface="Bookman Old Style" panose="02050604050505020204" pitchFamily="18" charset="0"/>
              </a:rPr>
              <a:t>реабилитационном центре </a:t>
            </a:r>
          </a:p>
          <a:p>
            <a:r>
              <a:rPr lang="ru-RU" sz="2400" b="1" dirty="0" smtClean="0">
                <a:solidFill>
                  <a:srgbClr val="669900"/>
                </a:solidFill>
                <a:latin typeface="Bookman Old Style" panose="02050604050505020204" pitchFamily="18" charset="0"/>
              </a:rPr>
              <a:t>для детей с ограниченными возможностями по программе 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«Движение без ограничений</a:t>
            </a: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» </a:t>
            </a:r>
          </a:p>
        </p:txBody>
      </p:sp>
      <p:pic>
        <p:nvPicPr>
          <p:cNvPr id="4" name="Picture 2" descr="\\Hr\обмен\На сайт - отчеты\Архив\Муром\на сайт\DSC_02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6" r="20075"/>
          <a:stretch/>
        </p:blipFill>
        <p:spPr bwMode="auto">
          <a:xfrm>
            <a:off x="108237" y="867851"/>
            <a:ext cx="3759318" cy="412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r\обмен\На сайт - отчеты\Архив\Муром\на сайт\DSC_02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7" r="12510" b="12737"/>
          <a:stretch/>
        </p:blipFill>
        <p:spPr bwMode="auto">
          <a:xfrm>
            <a:off x="4112564" y="3140968"/>
            <a:ext cx="4771040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5951021"/>
            <a:ext cx="3493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Развлекательная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часть поездки в Муром</a:t>
            </a:r>
            <a:endParaRPr lang="ru-RU" sz="20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336" y="1902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" y="188640"/>
            <a:ext cx="9141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В занятиях по программе </a:t>
            </a:r>
            <a:r>
              <a:rPr lang="ru-RU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«Волшебные ладошки» </a:t>
            </a:r>
            <a:endParaRPr lang="ru-RU" sz="2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2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 приняли участие 23 </a:t>
            </a:r>
            <a:r>
              <a:rPr lang="ru-RU" sz="22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ребенка в возрасте от 3 до 7 лет</a:t>
            </a:r>
          </a:p>
          <a:p>
            <a:pPr algn="ctr"/>
            <a:endParaRPr lang="ru-RU" sz="2000" b="1" i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F:\Фото Нужные\101MSDCF\DSC084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5"/>
            <a:ext cx="5091779" cy="3818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Фото Нужные\IMG_20160219_1346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9192"/>
            <a:ext cx="1971168" cy="2984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Hr\обмен\На сайт - отчеты\Архив\арт-час Волшебные ладошки\DSC_14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31" b="13930"/>
          <a:stretch/>
        </p:blipFill>
        <p:spPr bwMode="auto">
          <a:xfrm>
            <a:off x="6388090" y="3739192"/>
            <a:ext cx="2508856" cy="2911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1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-36477"/>
            <a:ext cx="61996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«Мещера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 -     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экологическое  воспитание детей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\\Hr\обмен\экологическая тропа\IMG_58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2" t="19415" r="10142" b="15442"/>
          <a:stretch/>
        </p:blipFill>
        <p:spPr bwMode="auto">
          <a:xfrm>
            <a:off x="3536610" y="908720"/>
            <a:ext cx="5146792" cy="294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чий стол Ивашина\САЙТ - МАТЕРИАЛЫ\музей нац парк Мещера август 2016\IMG_36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3" y="3377302"/>
            <a:ext cx="4101379" cy="307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Рабочий стол Ивашина\САЙТ - МАТЕРИАЛЫ\музей нац парк Мещера август 2016\IMG_367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1"/>
          <a:stretch/>
        </p:blipFill>
        <p:spPr bwMode="auto">
          <a:xfrm>
            <a:off x="467545" y="848500"/>
            <a:ext cx="2304256" cy="2286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чий стол Ивашина\Сайт-Архив\Архив\сайт акция добра\Новая папка\IMG_232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60" y="3429000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7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805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1" y="0"/>
            <a:ext cx="846446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 – студенты ГАПОУ ВО</a:t>
            </a:r>
          </a:p>
          <a:p>
            <a:pPr algn="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«Гусь-Хрустальный технологический колледж» </a:t>
            </a:r>
            <a:r>
              <a:rPr lang="ru-RU" sz="2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им.Г.Ф.Чехлова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Социальный проект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«Виртуальный туризм»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  с воспитанниками отделения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реабилитации детей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ограниченными возможностями.</a:t>
            </a:r>
          </a:p>
          <a:p>
            <a:pPr algn="just"/>
            <a:endParaRPr lang="ru-RU" sz="24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r"/>
            <a:endParaRPr lang="ru-RU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dirty="0"/>
          </a:p>
        </p:txBody>
      </p:sp>
      <p:pic>
        <p:nvPicPr>
          <p:cNvPr id="13" name="Picture 2" descr="\\hr\ОБМЕН\На сайт - отчеты\Архив\Волонтерская акция Ах какая осень\фото\DSC_0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12" y="2852936"/>
            <a:ext cx="5611632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" y="2708920"/>
            <a:ext cx="2969782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Участники проекта:</a:t>
            </a:r>
          </a:p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- 20 детей-инвалидов;</a:t>
            </a:r>
          </a:p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- 20 родителей;</a:t>
            </a:r>
          </a:p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- 10 волонтеров.</a:t>
            </a:r>
          </a:p>
        </p:txBody>
      </p:sp>
    </p:spTree>
    <p:extLst>
      <p:ext uri="{BB962C8B-B14F-4D97-AF65-F5344CB8AC3E}">
        <p14:creationId xmlns:p14="http://schemas.microsoft.com/office/powerpoint/2010/main" val="19645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805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8556" y="0"/>
            <a:ext cx="84644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Социальный </a:t>
            </a:r>
            <a:r>
              <a:rPr lang="ru-RU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проект: </a:t>
            </a:r>
            <a:endParaRPr lang="ru-RU" sz="2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3D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: Добровольцы. Дети. Добро» </a:t>
            </a:r>
            <a:r>
              <a:rPr lang="ru-RU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получил</a:t>
            </a:r>
          </a:p>
          <a:p>
            <a:pPr algn="just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грант ООО </a:t>
            </a:r>
          </a:p>
          <a:p>
            <a:pPr algn="just"/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«ЛУКОЙЛ-</a:t>
            </a:r>
          </a:p>
          <a:p>
            <a:pPr algn="just"/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</a:t>
            </a: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нефтепродукт»</a:t>
            </a:r>
          </a:p>
          <a:p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dirty="0"/>
          </a:p>
        </p:txBody>
      </p:sp>
      <p:pic>
        <p:nvPicPr>
          <p:cNvPr id="2052" name="Picture 4" descr="C:\Users\Наталья\Desktop\фото для през\DSC_00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" y="4326861"/>
            <a:ext cx="3297725" cy="2198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esktop\фото для през\DSC_0260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1" y="1052736"/>
            <a:ext cx="313234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ья\Desktop\фото для през\DSC_027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94" y="5092795"/>
            <a:ext cx="2515820" cy="167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Наталья\Desktop\фото для през\DSC_048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82" y="990020"/>
            <a:ext cx="3272726" cy="2181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Наталья\Desktop\фото для през\DSC_009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06" y="4326861"/>
            <a:ext cx="3092894" cy="2061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hr\ОБМЕН\На сайт - отчеты\Архив\Волонтерская акция Ах какая осень\фотки с волонтерами\DSC_073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99" y="2266082"/>
            <a:ext cx="3876977" cy="2586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2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805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1" y="0"/>
            <a:ext cx="84644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 ГАПОУ ВО</a:t>
            </a:r>
          </a:p>
          <a:p>
            <a:pPr algn="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«Гусь-Хрустальный технологический колледж»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им.Г.Ф.Чехлова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</a:t>
            </a:r>
          </a:p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 Студенты, помогая</a:t>
            </a:r>
          </a:p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 детям,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сами</a:t>
            </a:r>
          </a:p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  учатся добру и</a:t>
            </a:r>
          </a:p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 милосердию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.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       </a:t>
            </a:r>
          </a:p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</a:t>
            </a:r>
          </a:p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</a:t>
            </a:r>
            <a:endParaRPr lang="ru-RU" sz="2400" dirty="0">
              <a:latin typeface="Bookman Old Style" panose="02050604050505020204" pitchFamily="18" charset="0"/>
            </a:endParaRPr>
          </a:p>
          <a:p>
            <a:pPr algn="just"/>
            <a:endParaRPr lang="ru-RU" sz="24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</a:t>
            </a:r>
          </a:p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  </a:t>
            </a:r>
          </a:p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                     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\\Hr\обмен\На сайт - отчеты\Архив\30 ноября 2018 Волонтёры-детям\сайт\IMG_8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91551"/>
            <a:ext cx="4104456" cy="358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556" y="4834091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Малыши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приобретают ценные навыки общения и взаимодействия с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окружающими.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Picture 2" descr="\\Hr\обмен\На сайт - отчеты\Архив\30 ноября 2018 Волонтёры-детям\IMG_8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6" y="1447491"/>
            <a:ext cx="4323916" cy="324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18" y="0"/>
            <a:ext cx="66247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Результаты реализации</a:t>
            </a:r>
          </a:p>
          <a:p>
            <a:pPr algn="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индивидуальных программ</a:t>
            </a:r>
          </a:p>
          <a:p>
            <a:pPr algn="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социальной реабилитации детей с ограниченными возможностями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04276261"/>
              </p:ext>
            </p:extLst>
          </p:nvPr>
        </p:nvGraphicFramePr>
        <p:xfrm>
          <a:off x="611559" y="1556792"/>
          <a:ext cx="8208913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3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332656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СТРУКТУРНЫЕ ПОДРАЗДЕЛЕНИЯ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ГКУСО ВО «Гусь-Хрустальный социально-реабилитационный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центр для несовершеннолетних»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ОТДЕЛЕНИЕ  ПРОФИЛАКТИКИ БЕЗНАДЗОРНОСТИ И ПРАВОНАРУШЕНИЙ НЕСОВЕРШЕННОЛЕТНИХ</a:t>
            </a:r>
          </a:p>
          <a:p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ОТДЕЛЕНИЕ РЕАБИЛИТАЦИИ ДЕТЕЙ С ОГРАНИЧЕННЫМИ ВОЗМОЖНОСТЯМИ</a:t>
            </a:r>
          </a:p>
          <a:p>
            <a:r>
              <a:rPr lang="ru-RU" sz="20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адрес: </a:t>
            </a:r>
            <a:r>
              <a:rPr lang="ru-RU" sz="2000" b="1" dirty="0" err="1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г.Гусь</a:t>
            </a:r>
            <a:r>
              <a:rPr lang="ru-RU" sz="20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-Хрустальный</a:t>
            </a:r>
            <a:r>
              <a:rPr lang="ru-RU" sz="20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b="1" dirty="0" err="1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ул.Октябрьская</a:t>
            </a:r>
            <a:r>
              <a:rPr lang="ru-RU" sz="20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д. </a:t>
            </a:r>
            <a:r>
              <a:rPr lang="ru-RU" sz="20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11</a:t>
            </a:r>
            <a:endParaRPr lang="ru-RU" sz="2000" b="1" dirty="0">
              <a:solidFill>
                <a:srgbClr val="4F6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СТАЦИОНАРНОЕ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ОТДЕЛЕНИЕ</a:t>
            </a:r>
          </a:p>
          <a:p>
            <a:r>
              <a:rPr lang="ru-RU" sz="20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адрес: пос. Уршельский, ул. Вознесенского, д. 16</a:t>
            </a:r>
            <a:endParaRPr lang="ru-RU" sz="2000" b="1" dirty="0">
              <a:solidFill>
                <a:srgbClr val="4F6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1515"/>
            <a:ext cx="74888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Социальные услуги стационарного отделения  получили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67 несовершеннолетних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00611789"/>
              </p:ext>
            </p:extLst>
          </p:nvPr>
        </p:nvGraphicFramePr>
        <p:xfrm>
          <a:off x="611560" y="1916832"/>
          <a:ext cx="799288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656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151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стационарном отделении реализуются программы: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43009"/>
              </p:ext>
            </p:extLst>
          </p:nvPr>
        </p:nvGraphicFramePr>
        <p:xfrm>
          <a:off x="2515" y="1021646"/>
          <a:ext cx="9141486" cy="54864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590138"/>
                <a:gridCol w="5638012"/>
                <a:gridCol w="291333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№</a:t>
                      </a:r>
                      <a:endParaRPr lang="ru-RU" sz="2000" b="1" dirty="0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Наименование программы</a:t>
                      </a:r>
                      <a:endParaRPr lang="ru-RU" sz="2000" b="1" dirty="0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Разработчики</a:t>
                      </a:r>
                      <a:endParaRPr lang="ru-RU" sz="2000" b="1" dirty="0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Азбука безопасности 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Т.В.Аладышева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Азбука нравственного воспитания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В.Ю.Хмыляр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Экологический патруль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Г.В.Чиркунова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Играя, учись 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М.В.Волковинская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5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Детство со сказкой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Т.В.Васильева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6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Мы </a:t>
                      </a:r>
                      <a:r>
                        <a:rPr lang="ru-RU" sz="2000" b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- дети 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России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С.И.Комиссарова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7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Здоровый образ жизни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Е.Н.Гольцова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8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Дороги, которые мы выбираем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Н.А.Шадт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9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Увлечение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Н.И.Гончарова</a:t>
                      </a:r>
                      <a:endParaRPr lang="ru-RU" sz="20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Клубочек 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В.А.Липакова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11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Семейное счастье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В.Ж.Топорова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12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Странички здоровья 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Т.Н.Смирнова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Н.П.Некаева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15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«Виктория»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«Развитие социальной уверенности»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«Профилактика безнадзорности и асоциального поведения подростков»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М.В.Косарева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03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7544" y="264649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Участие </a:t>
            </a:r>
          </a:p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 областном </a:t>
            </a: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конкурсе театральных постановок </a:t>
            </a:r>
            <a:endParaRPr lang="ru-RU" sz="24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Дети – детям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»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\\Hr\обмен\На сайт - отчеты\Архив\СО театр\сайт\IMG_858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5202237" cy="3902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Hr\обмен\На сайт - отчеты\Архив\Дети - детям\сайт\DSC_09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94" y="264649"/>
            <a:ext cx="5018874" cy="3349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1747" y="3636015"/>
            <a:ext cx="37622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Талантливый педагог стационарного отделения Васильева Т.В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.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занимается с воспитанниками театрализованной деятельностью: шьет 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для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спектаклей костюмы, изготавливает красочные декорации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етский </a:t>
            </a:r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центр «Исток» и «Школа мюзикла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»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</a:p>
          <a:p>
            <a:pPr algn="just"/>
            <a:r>
              <a:rPr lang="ru-RU" sz="2000" b="1" dirty="0" smtClean="0">
                <a:solidFill>
                  <a:srgbClr val="669900"/>
                </a:solidFill>
              </a:rPr>
              <a:t>	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61851" y="522771"/>
            <a:ext cx="5058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подготовили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для воспитанников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стационарного отделения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прекрасную концертную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программу на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базе дома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культуры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поселка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Уршельский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1" name="Picture 3" descr="\\Hr\обмен\На сайт - отчеты\Архив\Уршель\Исток, школа мюзикла\IMG_0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2771"/>
            <a:ext cx="4195686" cy="3147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Hr\обмен\На сайт - отчеты\Архив\Уршель\Исток, школа мюзикла\IMG_031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51" y="2636912"/>
            <a:ext cx="5394239" cy="4046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0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43876"/>
            <a:ext cx="4882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Участие в областном конкурсе  на лучшую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благоустроенную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территорию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«Цветочный хоровод»</a:t>
            </a:r>
          </a:p>
        </p:txBody>
      </p:sp>
      <p:pic>
        <p:nvPicPr>
          <p:cNvPr id="16" name="Picture 2" descr="C:\Users\Наталья\Desktop\ХОРОШИЕ ФОТО в альбом\IMG_89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18"/>
          <a:stretch/>
        </p:blipFill>
        <p:spPr bwMode="auto">
          <a:xfrm>
            <a:off x="236005" y="2276872"/>
            <a:ext cx="6424227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Наталья\Desktop\ХОРОШИЕ ФОТО в альбом\IMG_84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53" y="243876"/>
            <a:ext cx="4342843" cy="3257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5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k3.picdn.net/shutterstock/videos/10775483/thumb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" y="0"/>
            <a:ext cx="9141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8067" y="1628800"/>
            <a:ext cx="4211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«П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арке культуры</a:t>
            </a: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и отдыха поселка </a:t>
            </a:r>
            <a:endParaRPr lang="ru-RU" sz="28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Уршельский»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098" name="Picture 2" descr="\\Hr\обмен\На сайт - отчеты\Архив\горки\сайт\IMG_020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34" y="703734"/>
            <a:ext cx="4467690" cy="5956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Hr\обмен\На сайт - отчеты\Архив\Ледяная сказка\на сайт 2\сайт\e5g42hIcH_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4334"/>
            <a:ext cx="5444248" cy="3416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16632"/>
            <a:ext cx="74168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Сотрудничество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национальным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парком</a:t>
            </a:r>
          </a:p>
          <a:p>
            <a:pPr algn="just"/>
            <a:r>
              <a:rPr lang="ru-RU" sz="2400" b="1" i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</a:t>
            </a:r>
            <a:r>
              <a:rPr lang="ru-RU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Мещера»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воспитание</a:t>
            </a:r>
          </a:p>
          <a:p>
            <a:pPr algn="just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в русских </a:t>
            </a:r>
          </a:p>
          <a:p>
            <a:pPr algn="just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традициях</a:t>
            </a:r>
            <a:endPara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 descr="\\Hr\обмен\экологическая тропа\IMG_58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5354"/>
            <a:ext cx="2304256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r\обмен\экологическая тропа\IMG_57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95" y="4430162"/>
            <a:ext cx="2965642" cy="2224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Рабочий стол Ивашина\САЙТ - МАТЕРИАЛЫ\музей нац парк Мещера август 2016\IMG_35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0162"/>
            <a:ext cx="2965644" cy="2224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Рабочий стол Ивашина\САЙТ - МАТЕРИАЛЫ\музей нац парк Мещера август 2016\IMG_35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73" y="1509255"/>
            <a:ext cx="3223885" cy="2417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\\Hr\обмен\экологическая тропа\IMG_576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38" y="2460772"/>
            <a:ext cx="3489335" cy="2617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F6228"/>
                </a:solidFill>
                <a:latin typeface="Bookman Old Style" panose="02050604050505020204" pitchFamily="18" charset="0"/>
              </a:rPr>
              <a:t>Региональная </a:t>
            </a:r>
            <a:r>
              <a:rPr lang="ru-RU" sz="2400" b="1" dirty="0">
                <a:solidFill>
                  <a:srgbClr val="4F6228"/>
                </a:solidFill>
                <a:latin typeface="Bookman Old Style" panose="02050604050505020204" pitchFamily="18" charset="0"/>
              </a:rPr>
              <a:t>общественная организация поддержки морально – психологического состояния населения </a:t>
            </a:r>
            <a:r>
              <a:rPr lang="ru-RU" sz="2400" b="1" dirty="0" smtClean="0">
                <a:solidFill>
                  <a:srgbClr val="4F6228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b="1" dirty="0">
                <a:solidFill>
                  <a:srgbClr val="4F6228"/>
                </a:solidFill>
                <a:latin typeface="Bookman Old Style" panose="02050604050505020204" pitchFamily="18" charset="0"/>
              </a:rPr>
              <a:t>Дари добро» </a:t>
            </a:r>
            <a:endParaRPr lang="ru-RU" sz="2400" b="1" dirty="0" smtClean="0">
              <a:solidFill>
                <a:srgbClr val="4F6228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solidFill>
                  <a:srgbClr val="4F6228"/>
                </a:solidFill>
                <a:latin typeface="Bookman Old Style" panose="02050604050505020204" pitchFamily="18" charset="0"/>
              </a:rPr>
              <a:t>предоставила возможность  </a:t>
            </a:r>
            <a:r>
              <a:rPr lang="ru-RU" sz="2400" b="1" dirty="0">
                <a:solidFill>
                  <a:srgbClr val="4F6228"/>
                </a:solidFill>
                <a:latin typeface="Bookman Old Style" panose="02050604050505020204" pitchFamily="18" charset="0"/>
              </a:rPr>
              <a:t>посетить конноспортивный клуб в г. Владимир </a:t>
            </a:r>
            <a:endParaRPr lang="ru-RU" sz="2400" b="1" i="1" dirty="0">
              <a:solidFill>
                <a:srgbClr val="4F6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3" descr="\\Hr\обмен\На сайт - отчеты\Архив\конный клуб\сайт\IMG_9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17" y="3835141"/>
            <a:ext cx="3768149" cy="2826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Hr\обмен\На сайт - отчеты\Архив\конный клуб\сайт\Спонсорам 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55624"/>
            <a:ext cx="4104456" cy="3080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Hr\обмен\На сайт - отчеты\Архив\конный клуб\сайт\IMG_91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2190"/>
            <a:ext cx="3217388" cy="2413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07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k3.picdn.net/shutterstock/videos/10775483/thumb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" y="0"/>
            <a:ext cx="9141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3" y="19500"/>
            <a:ext cx="88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нами – ОМВД г. Гусь-Хрустальный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\\Hr\обмен\На сайт - отчеты\Архив\Дорожная азбука\на сайт\IMG_0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91879"/>
            <a:ext cx="3648034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Hr\обмен\На сайт - отчеты\Архив\Дорожная азбука\на сайт\IMG_09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1" y="1106688"/>
            <a:ext cx="4536504" cy="3402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Hr\обмен\На сайт - отчеты\Архив\1 сентября Полиция\сайт\IMG_9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59" y="1137170"/>
            <a:ext cx="3078466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0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950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Всегда рядом    </a:t>
            </a:r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МЧС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2" descr="C:\Users\Алла\Desktop\ФОТО-ППБ\S73R01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7"/>
          <a:stretch/>
        </p:blipFill>
        <p:spPr bwMode="auto">
          <a:xfrm>
            <a:off x="251520" y="3986294"/>
            <a:ext cx="2950491" cy="2613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лла\Desktop\ФОТО-ППБ\S73R01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04" y="116632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Рабочий стол Ивашина\Сайт-Архив\Архив\Пожарка\IMG_407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13"/>
          <a:stretch/>
        </p:blipFill>
        <p:spPr bwMode="auto">
          <a:xfrm>
            <a:off x="5585452" y="3986294"/>
            <a:ext cx="3256814" cy="2705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 Ивашина\Сайт-Архив\Архив\Пожарка\IMG_405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0" r="11659"/>
          <a:stretch/>
        </p:blipFill>
        <p:spPr bwMode="auto">
          <a:xfrm>
            <a:off x="2555776" y="1825687"/>
            <a:ext cx="3721373" cy="2337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k3.picdn.net/shutterstock/videos/10775483/thumb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" y="0"/>
            <a:ext cx="9141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Характеристика 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обслуживаемых групп населения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54704726"/>
              </p:ext>
            </p:extLst>
          </p:nvPr>
        </p:nvGraphicFramePr>
        <p:xfrm>
          <a:off x="578996" y="1844824"/>
          <a:ext cx="8241476" cy="447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00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0"/>
            <a:ext cx="52565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МЫ ЧТИМ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РАДИЦИИ</a:t>
            </a:r>
          </a:p>
          <a:p>
            <a:pPr algn="r"/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оспитанники стационарного отделения </a:t>
            </a:r>
          </a:p>
          <a:p>
            <a:pPr algn="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оказывают помощь пожилым людям,</a:t>
            </a:r>
          </a:p>
          <a:p>
            <a:pPr algn="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поздравляют</a:t>
            </a:r>
          </a:p>
          <a:p>
            <a:pPr algn="r"/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праздниками</a:t>
            </a:r>
          </a:p>
        </p:txBody>
      </p:sp>
      <p:pic>
        <p:nvPicPr>
          <p:cNvPr id="2052" name="Picture 4" descr="C:\Users\Наталья\Desktop\СО\2016 год\Декада инвалидов\P10708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9" y="188640"/>
            <a:ext cx="2736304" cy="2052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Hr\обмен\На сайт - отчеты\Архив\Декада инвалидов уршель\Новая папка\IMG_49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81" y="4703647"/>
            <a:ext cx="2650649" cy="1988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Hr\обмен\На сайт - отчеты\Архив\Декада инвалидов уршель\Новая папка\IMG_49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94063"/>
            <a:ext cx="2744341" cy="2058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Hr\обмен\На сайт - отчеты\Архив\Декада инвалидов уршель\IMG_497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60058"/>
            <a:ext cx="2127813" cy="28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Hr\обмен\На сайт - отчеты\Архив\8 Мая\сайт\IMG_505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537692" cy="2535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805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0"/>
            <a:ext cx="784887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«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Добрая планета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2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Волонтеры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межрегиональной общественной </a:t>
            </a:r>
            <a:endParaRPr lang="ru-RU" sz="2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организации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помощи детям и подросткам </a:t>
            </a:r>
            <a:endParaRPr lang="ru-RU" sz="2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«Добрая планета»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для воспитанников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стационарного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отделения проводят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игры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обучающие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endParaRPr lang="ru-RU" sz="2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организовывают 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поездки, экскурсии. </a:t>
            </a:r>
          </a:p>
          <a:p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dirty="0"/>
          </a:p>
        </p:txBody>
      </p:sp>
      <p:pic>
        <p:nvPicPr>
          <p:cNvPr id="7" name="Picture 2" descr="\\Hr\обмен\На сайт - отчеты\Архив\Акция равных возможностей\НА САЙТ\DSC_05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2905"/>
            <a:ext cx="3308755" cy="2205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r\обмен\На сайт - отчеты\Архив\Акция равных возможностей\НА САЙТ\DSC_06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34" t="3764" r="6861" b="18050"/>
          <a:stretch/>
        </p:blipFill>
        <p:spPr bwMode="auto">
          <a:xfrm>
            <a:off x="4463988" y="1340768"/>
            <a:ext cx="4064839" cy="2843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Hr\обмен\На сайт - отчеты\Архив\В кругу друзей\сайт\IMG_095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968477" cy="2976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9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356143"/>
            <a:ext cx="7200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Жизнеустройство несовершеннолетних, прошедших социальную реабилитацию </a:t>
            </a:r>
            <a:endParaRPr lang="ru-RU" sz="28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стационарном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отделении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 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6519200"/>
              </p:ext>
            </p:extLst>
          </p:nvPr>
        </p:nvGraphicFramePr>
        <p:xfrm>
          <a:off x="683568" y="1268760"/>
          <a:ext cx="792088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1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356143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отделении  профилактики безнадзорности и правонарушений несовершеннолетних прошли реабилитацию 1366 детей </a:t>
            </a:r>
          </a:p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46244605"/>
              </p:ext>
            </p:extLst>
          </p:nvPr>
        </p:nvGraphicFramePr>
        <p:xfrm>
          <a:off x="503549" y="1484784"/>
          <a:ext cx="8100899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80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16632"/>
            <a:ext cx="741682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отделении профилактики безнадзорности и правонарушений несовершеннолетних получили социальные услуги 1366 детей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 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12411413"/>
              </p:ext>
            </p:extLst>
          </p:nvPr>
        </p:nvGraphicFramePr>
        <p:xfrm>
          <a:off x="575556" y="1844824"/>
          <a:ext cx="7992887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96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7968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рофилактика безнадзорности и правонарушений несовершеннолетних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реализуются программы: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39870042"/>
              </p:ext>
            </p:extLst>
          </p:nvPr>
        </p:nvGraphicFramePr>
        <p:xfrm>
          <a:off x="467545" y="2852936"/>
          <a:ext cx="7272807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56042"/>
              </p:ext>
            </p:extLst>
          </p:nvPr>
        </p:nvGraphicFramePr>
        <p:xfrm>
          <a:off x="179512" y="1844824"/>
          <a:ext cx="8424937" cy="486651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20080"/>
                <a:gridCol w="3888432"/>
                <a:gridCol w="3816425"/>
              </a:tblGrid>
              <a:tr h="367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№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Наименование </a:t>
                      </a: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программы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Разработчик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7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Содружество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Романова И.И.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Амафутская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 М.Ю.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Ковалева Е.В</a:t>
                      </a: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</a:tr>
              <a:tr h="367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Занимательное правоведение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Попова Е.П.</a:t>
                      </a:r>
                      <a:endParaRPr lang="ru-RU" sz="2400" b="1" dirty="0" smtClean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7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Компьютерная азбука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Будем здоровы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Ковалева Е.В</a:t>
                      </a: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.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5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Я 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и моя </a:t>
                      </a: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Родина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Волшебная мастерская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Амафутская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 М.Ю</a:t>
                      </a: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.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7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Кем 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быть</a:t>
                      </a: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?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6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k3.picdn.net/shutterstock/videos/10775483/thumb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" y="0"/>
            <a:ext cx="9141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6347" y="2060848"/>
            <a:ext cx="5963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endParaRPr lang="ru-RU" sz="2400" b="1" i="1" dirty="0">
              <a:solidFill>
                <a:srgbClr val="7030A0"/>
              </a:solidFill>
            </a:endParaRPr>
          </a:p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Песочная </a:t>
            </a:r>
          </a:p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   терапия</a:t>
            </a:r>
            <a:endParaRPr lang="ru-RU" sz="2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« </a:t>
            </a:r>
          </a:p>
          <a:p>
            <a:pPr algn="just"/>
            <a:r>
              <a:rPr lang="ru-RU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b="1" i="1" dirty="0" err="1" smtClean="0">
                <a:solidFill>
                  <a:srgbClr val="00B050"/>
                </a:solidFill>
                <a:latin typeface="Bookman Old Style" panose="02050604050505020204" pitchFamily="18" charset="0"/>
              </a:rPr>
              <a:t>Мозартика</a:t>
            </a:r>
            <a:r>
              <a:rPr lang="ru-RU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»         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Творчество</a:t>
            </a:r>
            <a:endParaRPr lang="ru-RU" sz="17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5" descr="PIC_0026"/>
          <p:cNvPicPr>
            <a:picLocks noChangeAspect="1" noChangeArrowheads="1"/>
          </p:cNvPicPr>
          <p:nvPr/>
        </p:nvPicPr>
        <p:blipFill>
          <a:blip r:embed="rId3"/>
          <a:srcRect l="1108" t="8563" r="6644"/>
          <a:stretch>
            <a:fillRect/>
          </a:stretch>
        </p:blipFill>
        <p:spPr bwMode="auto">
          <a:xfrm>
            <a:off x="594602" y="4082039"/>
            <a:ext cx="3467810" cy="2578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 descr="PIC_0019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r="3101"/>
          <a:stretch>
            <a:fillRect/>
          </a:stretch>
        </p:blipFill>
        <p:spPr bwMode="auto">
          <a:xfrm>
            <a:off x="627787" y="692696"/>
            <a:ext cx="1988960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\\Hr\обмен\ПНИ\DSC_09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r="13454" b="12225"/>
          <a:stretch/>
        </p:blipFill>
        <p:spPr bwMode="auto">
          <a:xfrm>
            <a:off x="4918102" y="4032613"/>
            <a:ext cx="3609473" cy="2677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Рабочий стол Ивашина\САЙТ - МАТЕРИАЛЫ\Добрая планета на сайт\47061059f0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71849"/>
            <a:ext cx="3472041" cy="1953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2317" y="92531"/>
            <a:ext cx="5871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Профилактика безнадзорности и правонарушений несовершеннолетних</a:t>
            </a:r>
            <a:endParaRPr lang="ru-RU" sz="2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k3.picdn.net/shutterstock/videos/10775483/thumb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" y="0"/>
            <a:ext cx="9141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Профилактика безнадзорности и правонарушений несовершеннолетних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2" descr="\\Hr\обмен\На сайт - отчеты\Архив\сайт Закон\IMG_86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8" t="5468"/>
          <a:stretch/>
        </p:blipFill>
        <p:spPr bwMode="auto">
          <a:xfrm>
            <a:off x="2843808" y="2132856"/>
            <a:ext cx="6100958" cy="4475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188926"/>
            <a:ext cx="352372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образовательных</a:t>
            </a:r>
          </a:p>
          <a:p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учреждениях </a:t>
            </a:r>
          </a:p>
          <a:p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города </a:t>
            </a:r>
            <a:endParaRPr lang="ru-RU" sz="24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района</a:t>
            </a:r>
            <a:endParaRPr lang="ru-RU" sz="2400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7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5047" y="1428840"/>
            <a:ext cx="2641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по программе 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«Волшебная мастерская»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057" name="TextBox 2056"/>
          <p:cNvSpPr txBox="1"/>
          <p:nvPr/>
        </p:nvSpPr>
        <p:spPr>
          <a:xfrm>
            <a:off x="971600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2" descr="\\Hr\обмен\фото поделок\фото поделок\IMG_81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9" r="7944" b="3995"/>
          <a:stretch/>
        </p:blipFill>
        <p:spPr bwMode="auto">
          <a:xfrm>
            <a:off x="6756906" y="188501"/>
            <a:ext cx="2210050" cy="2025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hr\ОБМЕН\ОВСЯННИКОВА Н.В\фото мастерим\IMG_44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00" y="3284984"/>
            <a:ext cx="4456782" cy="3342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Рабочий стол Ивашина\ФОТО в ТОСЗН хорошие\IMG_579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36" r="7503" b="6690"/>
          <a:stretch/>
        </p:blipFill>
        <p:spPr bwMode="auto">
          <a:xfrm>
            <a:off x="572555" y="4164354"/>
            <a:ext cx="3487094" cy="2224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чий стол Ивашина\Сайт-Архив\Архив\ракушки статья\на сайт\IMG_203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873"/>
          <a:stretch/>
        </p:blipFill>
        <p:spPr bwMode="auto">
          <a:xfrm>
            <a:off x="237144" y="188501"/>
            <a:ext cx="3830800" cy="3609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816" y="2953052"/>
            <a:ext cx="45032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90 несовершеннолетних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участвовали в походах выходного дня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и оздоровительных группах, организованных отделением  профилактики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безнадзорности и правонарушений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несовершеннолетних</a:t>
            </a:r>
          </a:p>
          <a:p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             </a:t>
            </a:r>
            <a:endParaRPr lang="ru-RU" sz="2400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\\Hr\обмен\На сайт - отчеты\Архив\для ДСЗН\Робинзонада\IMG_63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3605707" cy="2704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Hr\обмен\На сайт - отчеты\Архив\для ДСЗН\Робинзонада\IMG_64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70" y="3501008"/>
            <a:ext cx="4078764" cy="3059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Hr\обмен\На сайт - отчеты\Архив\футбол-18\На сайт\DSC053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943" y="241721"/>
            <a:ext cx="3770241" cy="2827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0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2.goodfon.ru/original/1920x1080/d/be/tekstura-fon-linii-salatov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" y="0"/>
            <a:ext cx="913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Количество несовершеннолетних, получивших услуги 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52235453"/>
              </p:ext>
            </p:extLst>
          </p:nvPr>
        </p:nvGraphicFramePr>
        <p:xfrm>
          <a:off x="611560" y="1830308"/>
          <a:ext cx="8241476" cy="447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123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565787" y="502063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69133"/>
            <a:ext cx="74577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Игровая 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программа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«Игротека»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для несовершеннолетних , проживающих </a:t>
            </a:r>
          </a:p>
          <a:p>
            <a:pPr algn="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г. </a:t>
            </a: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Курлово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</a:p>
          <a:p>
            <a:pPr algn="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муниципальных </a:t>
            </a:r>
          </a:p>
          <a:p>
            <a:pPr algn="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бразованиях</a:t>
            </a:r>
          </a:p>
          <a:p>
            <a:pPr algn="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района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Picture 2" descr="\\hr\ОБМЕН\ОВСЯННИКОВА Н.В\сайт всё о лете\IMG_2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203847" cy="2402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r\ОБМЕН\ОВСЯННИКОВА Н.В\сайт всё о лете\DSC033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166624" cy="2374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Hr\обмен\На сайт - отчеты\Архив\Квест май\На сайт\IMG_53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27" y="3622177"/>
            <a:ext cx="4061183" cy="3045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1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6512" y="69133"/>
            <a:ext cx="918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Усадьба </a:t>
            </a: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Танеевых в </a:t>
            </a:r>
            <a:r>
              <a:rPr lang="ru-RU" sz="24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с.Маринино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Ковровского 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района </a:t>
            </a:r>
            <a:endParaRPr lang="ru-RU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          Экспозиция «Мир забытой музыки» 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\\Hr\обмен\На сайт - отчеты\Архив\в усадьбе Танеевых\DSC_1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100392" cy="5405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01145" y="764704"/>
            <a:ext cx="39998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Яркая </a:t>
            </a:r>
          </a:p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интересная</a:t>
            </a:r>
          </a:p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жизнь </a:t>
            </a:r>
            <a:endParaRPr lang="ru-RU" sz="32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96347" y="2132856"/>
            <a:ext cx="64611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700" b="1" i="1" dirty="0">
              <a:solidFill>
                <a:srgbClr val="7030A0"/>
              </a:solidFill>
            </a:endParaRPr>
          </a:p>
          <a:p>
            <a:pPr algn="ctr"/>
            <a:endParaRPr lang="ru-RU" sz="1700" b="1" dirty="0">
              <a:solidFill>
                <a:srgbClr val="7030A0"/>
              </a:solidFill>
            </a:endParaRPr>
          </a:p>
        </p:txBody>
      </p:sp>
      <p:pic>
        <p:nvPicPr>
          <p:cNvPr id="10" name="Picture 2" descr="\\Hr\обмен\На сайт - отчеты\Архив\музей победы 2\на сайт\IMG_9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502"/>
            <a:ext cx="4104456" cy="3078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Рабочий стол Ивашина\Фото Москва\1\CH4A5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08366"/>
            <a:ext cx="6067082" cy="404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517" y="3875432"/>
            <a:ext cx="2448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 Музее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Победы на Поклонной горе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городе Москва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СПОНСОРЫ»    </a:t>
            </a:r>
          </a:p>
          <a:p>
            <a:pPr algn="just"/>
            <a:r>
              <a:rPr lang="ru-RU" sz="2000" b="1" dirty="0" smtClean="0">
                <a:solidFill>
                  <a:srgbClr val="669900"/>
                </a:solidFill>
              </a:rPr>
              <a:t>	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ООО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«ПФ-ФОРУМ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АО завод «</a:t>
            </a:r>
            <a:r>
              <a:rPr lang="ru-RU" sz="2600" b="1" dirty="0" err="1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Ветпрепараты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ООО «Гусар», ООО ТК «Городской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рынок», ЗАО НПЦ «Стекло-Газ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ООО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«Транс Плюс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ООО ПКП «Спектр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ООО «Кондитер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ООО «</a:t>
            </a:r>
            <a:r>
              <a:rPr lang="en-US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EVA GLASS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стекольный завод», филиал Московского индустриального банка, Благотворительный фонд «Дари добро», МО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МВД России «Гусь-Хрустальный», 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торговые центры «Малина»,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ru-RU" sz="2600" b="1" dirty="0" err="1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Красное&amp;Белое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магазин «Занавес», сайт «</a:t>
            </a:r>
            <a:r>
              <a:rPr lang="ru-RU" sz="2600" b="1" dirty="0" err="1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ГдеДетДом.рф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волонтеры организаций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«Все вместе» 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МОО «Добрая планета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</a:t>
            </a:r>
            <a:r>
              <a:rPr lang="ru-RU" sz="2600" b="1" dirty="0" smtClean="0">
                <a:solidFill>
                  <a:srgbClr val="4F6228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отслужившие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ВС России морские пехотинцы под руководством Никитина А. и 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многие другие частные лица</a:t>
            </a:r>
            <a:endParaRPr lang="ru-RU" sz="26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2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900" y="44624"/>
            <a:ext cx="90085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СПОНСОРЫ»    </a:t>
            </a:r>
          </a:p>
          <a:p>
            <a:pPr algn="r"/>
            <a:r>
              <a:rPr lang="ru-RU" sz="2000" b="1" dirty="0" smtClean="0">
                <a:solidFill>
                  <a:srgbClr val="669900"/>
                </a:solidFill>
              </a:rPr>
              <a:t>	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Развлекательный центр «Алмаз»</a:t>
            </a:r>
            <a:endParaRPr lang="ru-RU" sz="26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146" name="Picture 2" descr="\\Hr\обмен\На сайт - отчеты\Архив\Уршель алмаз\IMG_8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2" y="1006738"/>
            <a:ext cx="4477364" cy="3358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Hr\обмен\На сайт - отчеты\Архив\планетарий Уршель\IMG_8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2667"/>
            <a:ext cx="3548616" cy="2661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4432536"/>
            <a:ext cx="286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Владимирский планетарий.    </a:t>
            </a:r>
          </a:p>
        </p:txBody>
      </p:sp>
      <p:pic>
        <p:nvPicPr>
          <p:cNvPr id="2050" name="Picture 2" descr="D:\Рабочий стол Ивашина\Сайт-Архив\Архив\АЛМАЗ\20171101_105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16" y="1268761"/>
            <a:ext cx="4182488" cy="2352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0"/>
            <a:ext cx="903649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СПОНСОРЫ»    </a:t>
            </a:r>
          </a:p>
          <a:p>
            <a:pPr algn="ctr"/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Оплатили поездку в Москву, предоставили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учреждению 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моющий пылесос, </a:t>
            </a:r>
          </a:p>
          <a:p>
            <a:pPr algn="ctr"/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 стиральные машины-автомат </a:t>
            </a:r>
          </a:p>
          <a:p>
            <a:pPr algn="ctr"/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(1  передана многодетной семье), чехлы на диваны и шторы в стационарное отделение,  наборы школьно-письменных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принадлежностей, развивающих игр, новогодних подарков, одежды, обуви и аксессуаров. </a:t>
            </a:r>
            <a:endParaRPr lang="ru-RU" sz="2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Более 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1000 </a:t>
            </a:r>
            <a:r>
              <a:rPr lang="ru-RU" sz="2600" b="1" dirty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детей из многодетных, малообеспеченных семей, детей, оставшихся без попечения родителей, и  детей с ограниченными возможностями  смогли получить </a:t>
            </a:r>
            <a:r>
              <a:rPr lang="ru-RU" sz="2600" b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подарки, игрушки  и сувениры.</a:t>
            </a:r>
            <a:r>
              <a:rPr lang="ru-RU" sz="2600" b="1" i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</a:t>
            </a:r>
            <a:r>
              <a:rPr lang="ru-RU" sz="2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</a:t>
            </a:r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 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35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9" b="94613" l="1653" r="8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5" r="9908"/>
          <a:stretch/>
        </p:blipFill>
        <p:spPr bwMode="auto">
          <a:xfrm>
            <a:off x="6438943" y="4941168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400" y="0"/>
            <a:ext cx="9068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«Школьный портфель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  </a:t>
            </a:r>
            <a:r>
              <a:rPr lang="ru-RU" sz="2800" b="1" i="1" dirty="0" smtClean="0">
                <a:solidFill>
                  <a:srgbClr val="4F6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Гусь-Хрустальный филиал Московского индустриального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банка</a:t>
            </a:r>
          </a:p>
          <a:p>
            <a:pPr algn="just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предоставил 50 наборов</a:t>
            </a:r>
          </a:p>
          <a:p>
            <a:pPr algn="just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школьно-письменных</a:t>
            </a:r>
          </a:p>
          <a:p>
            <a:pPr algn="just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              принадлежностей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ru-RU" sz="4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</a:t>
            </a:r>
          </a:p>
          <a:p>
            <a:pPr algn="just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</a:t>
            </a:r>
            <a:endParaRPr lang="ru-RU" sz="3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\\Hr\обмен\На сайт - отчеты\Архив\ШКОЛЬНЫЙ ПОРТФЕЛЬ на сайт\на сайт\DSC_05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" t="7608" r="9096" b="8618"/>
          <a:stretch/>
        </p:blipFill>
        <p:spPr bwMode="auto">
          <a:xfrm>
            <a:off x="2915816" y="2924943"/>
            <a:ext cx="6118630" cy="3828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Hr\обмен\На сайт - отчеты\Архив\ШКОЛЬНЫЙ ПОРТФЕЛЬ на сайт\на сайт\DSC_05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6" r="11514"/>
          <a:stretch/>
        </p:blipFill>
        <p:spPr bwMode="auto">
          <a:xfrm>
            <a:off x="179512" y="980728"/>
            <a:ext cx="3560893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9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207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00341" y="0"/>
            <a:ext cx="8743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По инициативе Фонда содействия гуманитарным, социальным и культурным программам «Вместе»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 Рождество, дети из семей, находящихся на учете в ЕБД, смогли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посетить Ёлку Победы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Музее Победы на Поклонной горе в городе Москва.</a:t>
            </a:r>
          </a:p>
        </p:txBody>
      </p:sp>
      <p:pic>
        <p:nvPicPr>
          <p:cNvPr id="2050" name="Picture 2" descr="D:\Рабочий стол Ивашина\Фото Москва\Москва\CH4A5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2" y="1569660"/>
            <a:ext cx="7638615" cy="509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ds04.infourok.ru/uploads/ex/0637/00147896-b343af03/img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053" y="187671"/>
            <a:ext cx="691276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Наши достижения: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Грант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«Благотворительного фонда «ЛУКОЙЛ». Социальный проект «3</a:t>
            </a:r>
            <a:r>
              <a:rPr lang="en-US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: Добровольцы. Дети. Добро» – победитель Конкурса социальных и культурных проектов ПАО «ЛУКОЙЛ»;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- 1 место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международном конкурсе «</a:t>
            </a:r>
            <a:r>
              <a:rPr lang="ru-RU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Евроконкурс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 – «Просвещенная нация – гордость страны»;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-1 место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 Всероссийском конкурсе детского творчества «Пасхальный перезвон»;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- 1 место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областном конкурсе творческих работ «Рисунок для деда»;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- 3 место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региональном конкурсе рисунка  «Радуга детства»;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диплом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педагога, подготовившего победителя Всероссийского конкурса детского творчества;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благодарность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 участие в региональном конкурсе плакатов «Будь волонтером – меняй мир!»;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благодарности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 участие в конкурсе фотографий, поделок и отдельных композиций «Добрые дела» </a:t>
            </a:r>
            <a:r>
              <a:rPr lang="en-US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XVI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Всероссийского детского экологического форума «Зеленая планета- 2018»;</a:t>
            </a:r>
          </a:p>
          <a:p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</a:t>
            </a:r>
          </a:p>
          <a:p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Picture 2" descr="C:\Users\Наталья\Desktop\Диплом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30" y="2424583"/>
            <a:ext cx="1460645" cy="200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Наталья\Desktop\Грамоты, Дипломы - 2018\Грамот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30" y="332656"/>
            <a:ext cx="1411509" cy="1970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Наталья\Desktop\Грамоты, Дипломы - 2018\благодарность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46" y="4821605"/>
            <a:ext cx="1351998" cy="1860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Наталья\Desktop\Грамоты, Дипломы - 2018\благодарность 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96" y="4821606"/>
            <a:ext cx="1342295" cy="184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Наталья\Desktop\Грамоты, Дипломы - 2018\благодарность 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07" y="4821606"/>
            <a:ext cx="1337917" cy="184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Наталья\Desktop\Грамоты, Дипломы - 2018\Грамота 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969" y="4821605"/>
            <a:ext cx="1313744" cy="186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аталья\Desktop\Грамоты, Дипломы - 2018\Диплом Никандрова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21606"/>
            <a:ext cx="1319736" cy="184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9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k3.picdn.net/shutterstock/videos/10775483/thumb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" y="0"/>
            <a:ext cx="9141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1809" y="4725144"/>
            <a:ext cx="3651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НАМ</a:t>
            </a:r>
          </a:p>
          <a:p>
            <a:pPr algn="r"/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ЗДЕСЬ                                            ЗДОРОВО!!!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3" descr="\\Hr\обмен\ФОТОГРАФИИ\image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6" b="13073"/>
          <a:stretch/>
        </p:blipFill>
        <p:spPr bwMode="auto">
          <a:xfrm>
            <a:off x="323528" y="3717032"/>
            <a:ext cx="5104422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Hr\обмен\На сайт - отчеты\Архив\Уршель\ПДН\IMG_037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r="15977"/>
          <a:stretch/>
        </p:blipFill>
        <p:spPr bwMode="auto">
          <a:xfrm>
            <a:off x="179512" y="232995"/>
            <a:ext cx="3523724" cy="3599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Hr\обмен\На сайт - отчеты\Архив\Патр. сад Уршель\сайт\IMG_84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16" y="232995"/>
            <a:ext cx="432004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www.desktopbackground.org/download/o/2014/12/27/877795_hd-abstract-wallpaper-desktop-images-windows-wallpaper-download_1920x1080_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4"/>
          <a:stretch/>
        </p:blipFill>
        <p:spPr bwMode="auto">
          <a:xfrm rot="10800000"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4257" y="188640"/>
            <a:ext cx="75608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КОЛИЧЕСТВО ОКАЗАНЫХ  </a:t>
            </a:r>
          </a:p>
          <a:p>
            <a:pPr algn="ctr"/>
            <a:r>
              <a:rPr lang="ru-RU" sz="2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СОЦИАЛЬНЫХ УСЛУГ  - 41 309</a:t>
            </a:r>
            <a:endParaRPr lang="ru-RU" sz="2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52777438"/>
              </p:ext>
            </p:extLst>
          </p:nvPr>
        </p:nvGraphicFramePr>
        <p:xfrm>
          <a:off x="539551" y="1268760"/>
          <a:ext cx="8064896" cy="5767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00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www.desktopbackground.org/download/o/2014/12/27/877795_hd-abstract-wallpaper-desktop-images-windows-wallpaper-download_1920x1080_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4"/>
          <a:stretch/>
        </p:blipFill>
        <p:spPr bwMode="auto">
          <a:xfrm rot="10800000"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8304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Людмила\Desktop\ЭМБЛЕМ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8306" r="10331" b="7963"/>
          <a:stretch/>
        </p:blipFill>
        <p:spPr bwMode="auto">
          <a:xfrm>
            <a:off x="1547663" y="-1"/>
            <a:ext cx="7591689" cy="682096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19171" y="263691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anose="02050604050505020204" pitchFamily="18" charset="0"/>
              </a:rPr>
              <a:t>СПАСИБО  ЗА  ВНИМАНИЕ</a:t>
            </a:r>
            <a:endParaRPr lang="ru-RU" sz="32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k3.picdn.net/shutterstock/videos/10775483/thumb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" y="0"/>
            <a:ext cx="9141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9628"/>
            <a:ext cx="72728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Отделение реабилитации детей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ограниченными возможностями 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i="1" dirty="0"/>
              <a:t> 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10973793"/>
              </p:ext>
            </p:extLst>
          </p:nvPr>
        </p:nvGraphicFramePr>
        <p:xfrm>
          <a:off x="575556" y="1340769"/>
          <a:ext cx="8100900" cy="534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01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desktopbackground.org/download/o/2014/12/27/877795_hd-abstract-wallpaper-desktop-images-windows-wallpaper-download_1920x1080_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6512" y="-99392"/>
            <a:ext cx="88569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Социальные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услуги отделения реабилитации детей с ограниченными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возможностями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получили  319  детей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1273886"/>
              </p:ext>
            </p:extLst>
          </p:nvPr>
        </p:nvGraphicFramePr>
        <p:xfrm>
          <a:off x="611560" y="1124744"/>
          <a:ext cx="770485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90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0637/00147896-b343af03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88640"/>
            <a:ext cx="8400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отделении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реабилитации детей </a:t>
            </a:r>
            <a:endParaRPr lang="ru-RU" sz="28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ограниченными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возможностями</a:t>
            </a:r>
          </a:p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реализуются программы: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7247653"/>
              </p:ext>
            </p:extLst>
          </p:nvPr>
        </p:nvGraphicFramePr>
        <p:xfrm>
          <a:off x="467545" y="2852936"/>
          <a:ext cx="7272807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208141"/>
              </p:ext>
            </p:extLst>
          </p:nvPr>
        </p:nvGraphicFramePr>
        <p:xfrm>
          <a:off x="395536" y="1700808"/>
          <a:ext cx="8472590" cy="459809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76064"/>
                <a:gridCol w="5256584"/>
                <a:gridCol w="2639942"/>
              </a:tblGrid>
              <a:tr h="357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№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Наименование</a:t>
                      </a:r>
                      <a:r>
                        <a:rPr lang="ru-RU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программы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Разработчик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</a:tr>
              <a:tr h="410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1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Волшебные 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ладошки 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Ерохина Л.Н.</a:t>
                      </a:r>
                      <a:endParaRPr lang="ru-RU" sz="2400" b="1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</a:tr>
              <a:tr h="595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2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Развиваемся играя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Ерохина Л.Н</a:t>
                      </a: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.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</a:tr>
              <a:tr h="2382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3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Первые шаги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Ерохина Л.Н.</a:t>
                      </a:r>
                      <a:endParaRPr lang="ru-RU" sz="2400" b="1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</a:tr>
              <a:tr h="476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4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Красочная арт-терапия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Харченко Н.В.</a:t>
                      </a:r>
                      <a:endParaRPr lang="ru-RU" sz="2400" b="1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</a:tr>
              <a:tr h="636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5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Песочная страна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Харченко Н.В.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</a:tr>
              <a:tr h="410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6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День </a:t>
                      </a: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за днем говорим </a:t>
                      </a:r>
                      <a:r>
                        <a:rPr lang="ru-RU" sz="2400" b="1" dirty="0" smtClean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и растем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Родина Т.В.</a:t>
                      </a:r>
                      <a:endParaRPr lang="ru-RU" sz="2400" b="1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</a:tr>
              <a:tr h="684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7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Родительский клуб «Хотим все знать»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4F6228"/>
                          </a:solidFill>
                          <a:effectLst/>
                          <a:latin typeface="Bookman Old Style" panose="02050604050505020204" pitchFamily="18" charset="0"/>
                        </a:rPr>
                        <a:t>Власова Т.М.</a:t>
                      </a:r>
                      <a:endParaRPr lang="ru-RU" sz="2400" b="1" dirty="0">
                        <a:solidFill>
                          <a:srgbClr val="4F6228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1228" marR="4122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4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921693/6f861e54-f160-4797-bd47-0bf0682df0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874" y="116632"/>
            <a:ext cx="8569325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Bookman Old Style" panose="02050604050505020204" pitchFamily="18" charset="0"/>
              </a:rPr>
              <a:t> 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Социально – медицинские услуги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Физиотерапевтические процедуры (квантовая, ультразвуковая и магнитотерапия, </a:t>
            </a:r>
            <a:r>
              <a:rPr lang="ru-RU" sz="2400" b="1" i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одеяло лечебное медицинское, </a:t>
            </a:r>
            <a:r>
              <a:rPr lang="ru-RU" sz="24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гидромассажные ванны, </a:t>
            </a:r>
            <a:r>
              <a:rPr lang="ru-RU" sz="2400" b="1" i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циркулярный душ</a:t>
            </a:r>
            <a:r>
              <a:rPr lang="ru-RU" sz="24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кислородные коктейли)</a:t>
            </a:r>
          </a:p>
        </p:txBody>
      </p:sp>
      <p:pic>
        <p:nvPicPr>
          <p:cNvPr id="10245" name="Picture 3" descr="F:\коллаж\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562224"/>
            <a:ext cx="3024063" cy="22671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4" descr="C:\Users\ОСМР\Desktop\Мои документы\фото\физио\DSC0515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3126"/>
            <a:ext cx="2355850" cy="3140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:\день знаний 2\DSC0561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96233"/>
            <a:ext cx="3832356" cy="2873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5352</TotalTime>
  <Words>1242</Words>
  <Application>Microsoft Office PowerPoint</Application>
  <PresentationFormat>Экран (4:3)</PresentationFormat>
  <Paragraphs>371</Paragraphs>
  <Slides>50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Алла</cp:lastModifiedBy>
  <cp:revision>411</cp:revision>
  <dcterms:created xsi:type="dcterms:W3CDTF">2014-02-06T04:10:14Z</dcterms:created>
  <dcterms:modified xsi:type="dcterms:W3CDTF">2019-02-19T04:47:09Z</dcterms:modified>
</cp:coreProperties>
</file>