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97" r:id="rId2"/>
    <p:sldId id="516" r:id="rId3"/>
    <p:sldId id="260" r:id="rId4"/>
    <p:sldId id="522" r:id="rId5"/>
    <p:sldId id="272" r:id="rId6"/>
    <p:sldId id="258" r:id="rId7"/>
    <p:sldId id="281" r:id="rId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 Фомина" initials="МФ" lastIdx="1" clrIdx="0">
    <p:extLst>
      <p:ext uri="{19B8F6BF-5375-455C-9EA6-DF929625EA0E}">
        <p15:presenceInfo xmlns:p15="http://schemas.microsoft.com/office/powerpoint/2012/main" userId="6d02f502d1841f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CCFF"/>
    <a:srgbClr val="FFC5C6"/>
    <a:srgbClr val="FFFFD1"/>
    <a:srgbClr val="6C92E1"/>
    <a:srgbClr val="FFE7E8"/>
    <a:srgbClr val="9966FF"/>
    <a:srgbClr val="50627C"/>
    <a:srgbClr val="030553"/>
    <a:srgbClr val="833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52" autoAdjust="0"/>
  </p:normalViewPr>
  <p:slideViewPr>
    <p:cSldViewPr snapToGrid="0" showGuides="1">
      <p:cViewPr varScale="1">
        <p:scale>
          <a:sx n="90" d="100"/>
          <a:sy n="90" d="100"/>
        </p:scale>
        <p:origin x="588" y="66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456D1-79F5-40E1-8E7A-9785E87D8EB4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95F679B-6FDF-4D83-BCA8-BEEE87E998A2}">
      <dgm:prSet phldrT="[Текст]" custT="1"/>
      <dgm:spPr/>
      <dgm:t>
        <a:bodyPr/>
        <a:lstStyle/>
        <a:p>
          <a:r>
            <a:rPr lang="ru-RU" sz="1300" b="0" i="0">
              <a:latin typeface="Georgia" panose="02040502050405020303" pitchFamily="18" charset="0"/>
              <a:cs typeface="Segoe UI" panose="020B0502040204020203" pitchFamily="34" charset="0"/>
            </a:rPr>
            <a:t>Профориентационные встречи с представителями производств</a:t>
          </a:r>
          <a:endParaRPr lang="ru-RU" sz="1300" b="0" i="0" dirty="0">
            <a:latin typeface="Georgia" panose="02040502050405020303" pitchFamily="18" charset="0"/>
          </a:endParaRPr>
        </a:p>
      </dgm:t>
    </dgm:pt>
    <dgm:pt modelId="{5DC79A44-B3F5-4C62-BA8D-D58A0B85AFB3}" type="parTrans" cxnId="{A1FCAA91-497A-4B1F-A83C-1B4F96677551}">
      <dgm:prSet/>
      <dgm:spPr/>
      <dgm:t>
        <a:bodyPr/>
        <a:lstStyle/>
        <a:p>
          <a:endParaRPr lang="ru-RU"/>
        </a:p>
      </dgm:t>
    </dgm:pt>
    <dgm:pt modelId="{B6C9041E-9A65-4CF4-A73E-2C0F63A8BB49}" type="sibTrans" cxnId="{A1FCAA91-497A-4B1F-A83C-1B4F96677551}">
      <dgm:prSet/>
      <dgm:spPr/>
      <dgm:t>
        <a:bodyPr/>
        <a:lstStyle/>
        <a:p>
          <a:endParaRPr lang="ru-RU"/>
        </a:p>
      </dgm:t>
    </dgm:pt>
    <dgm:pt modelId="{5DA5E9C8-56C4-4427-A548-7D06DCDEDB31}">
      <dgm:prSet phldrT="[Текст]" custT="1"/>
      <dgm:spPr/>
      <dgm:t>
        <a:bodyPr/>
        <a:lstStyle/>
        <a:p>
          <a:r>
            <a:rPr lang="ru-RU" sz="1300" b="0" i="0">
              <a:latin typeface="Georgia" panose="02040502050405020303" pitchFamily="18" charset="0"/>
              <a:cs typeface="Segoe UI" panose="020B0502040204020203" pitchFamily="34" charset="0"/>
            </a:rPr>
            <a:t>Профориентационные курсы</a:t>
          </a:r>
          <a:endParaRPr lang="ru-RU" sz="1300" b="0" i="0" dirty="0"/>
        </a:p>
      </dgm:t>
    </dgm:pt>
    <dgm:pt modelId="{ED9CDCD6-CCC1-4014-B346-3779D12CA8F1}" type="parTrans" cxnId="{3A705CD7-1981-4AF8-9A88-78E1873735B4}">
      <dgm:prSet/>
      <dgm:spPr/>
      <dgm:t>
        <a:bodyPr/>
        <a:lstStyle/>
        <a:p>
          <a:endParaRPr lang="ru-RU"/>
        </a:p>
      </dgm:t>
    </dgm:pt>
    <dgm:pt modelId="{8C75224D-1335-4612-8F46-E221585697D1}" type="sibTrans" cxnId="{3A705CD7-1981-4AF8-9A88-78E1873735B4}">
      <dgm:prSet/>
      <dgm:spPr/>
      <dgm:t>
        <a:bodyPr/>
        <a:lstStyle/>
        <a:p>
          <a:endParaRPr lang="ru-RU"/>
        </a:p>
      </dgm:t>
    </dgm:pt>
    <dgm:pt modelId="{6E82E1DF-5C32-4822-AD98-322EB0488022}">
      <dgm:prSet phldrT="[Текст]" custT="1"/>
      <dgm:spPr/>
      <dgm:t>
        <a:bodyPr/>
        <a:lstStyle/>
        <a:p>
          <a:r>
            <a:rPr lang="ru-RU" sz="1300" b="0" dirty="0">
              <a:latin typeface="Georgia" panose="02040502050405020303" pitchFamily="18" charset="0"/>
              <a:cs typeface="Segoe UI" panose="020B0502040204020203" pitchFamily="34" charset="0"/>
            </a:rPr>
            <a:t>Обучающие экскурсии в Центре опережающей профессиональной подготовки</a:t>
          </a:r>
          <a:endParaRPr lang="ru-RU" sz="1300" b="0" dirty="0"/>
        </a:p>
      </dgm:t>
    </dgm:pt>
    <dgm:pt modelId="{E2CE9F65-D29A-4650-ACE2-02612ADB445E}" type="parTrans" cxnId="{86B8909D-60C7-4264-9DF9-328091C44EBF}">
      <dgm:prSet/>
      <dgm:spPr/>
      <dgm:t>
        <a:bodyPr/>
        <a:lstStyle/>
        <a:p>
          <a:endParaRPr lang="ru-RU"/>
        </a:p>
      </dgm:t>
    </dgm:pt>
    <dgm:pt modelId="{FC454E4B-6E53-489E-8036-BCDD256CE6F6}" type="sibTrans" cxnId="{86B8909D-60C7-4264-9DF9-328091C44EBF}">
      <dgm:prSet/>
      <dgm:spPr/>
      <dgm:t>
        <a:bodyPr/>
        <a:lstStyle/>
        <a:p>
          <a:endParaRPr lang="ru-RU"/>
        </a:p>
      </dgm:t>
    </dgm:pt>
    <dgm:pt modelId="{E48F4B97-31D2-49CB-8FC1-4F4DECAB6FA8}">
      <dgm:prSet phldrT="[Текст]" custT="1"/>
      <dgm:spPr/>
      <dgm:t>
        <a:bodyPr/>
        <a:lstStyle/>
        <a:p>
          <a:r>
            <a:rPr lang="ru-RU" sz="1300" b="0" dirty="0">
              <a:latin typeface="Georgia" panose="02040502050405020303" pitchFamily="18" charset="0"/>
              <a:cs typeface="Segoe UI" panose="020B0502040204020203" pitchFamily="34" charset="0"/>
            </a:rPr>
            <a:t>Индивидуальные и групповые занятия</a:t>
          </a:r>
          <a:endParaRPr lang="ru-RU" sz="1300" b="0" dirty="0">
            <a:latin typeface="Georgia" panose="02040502050405020303" pitchFamily="18" charset="0"/>
          </a:endParaRPr>
        </a:p>
      </dgm:t>
    </dgm:pt>
    <dgm:pt modelId="{326129AF-1364-4BE6-AD81-B036CA9E7C6D}" type="sibTrans" cxnId="{0AEF0235-4E98-48EF-A8B3-096676A3129B}">
      <dgm:prSet/>
      <dgm:spPr/>
      <dgm:t>
        <a:bodyPr/>
        <a:lstStyle/>
        <a:p>
          <a:endParaRPr lang="ru-RU"/>
        </a:p>
      </dgm:t>
    </dgm:pt>
    <dgm:pt modelId="{0C60E205-5235-456F-882B-BFCB4C974F6B}" type="parTrans" cxnId="{0AEF0235-4E98-48EF-A8B3-096676A3129B}">
      <dgm:prSet/>
      <dgm:spPr/>
      <dgm:t>
        <a:bodyPr/>
        <a:lstStyle/>
        <a:p>
          <a:endParaRPr lang="ru-RU"/>
        </a:p>
      </dgm:t>
    </dgm:pt>
    <dgm:pt modelId="{49A1B93F-FB8A-4905-B57E-B6292E3C7177}" type="pres">
      <dgm:prSet presAssocID="{94D456D1-79F5-40E1-8E7A-9785E87D8EB4}" presName="Name0" presStyleCnt="0">
        <dgm:presLayoutVars>
          <dgm:dir/>
          <dgm:resizeHandles val="exact"/>
        </dgm:presLayoutVars>
      </dgm:prSet>
      <dgm:spPr/>
    </dgm:pt>
    <dgm:pt modelId="{EB11B36C-45C9-4897-9816-A714F2E72FED}" type="pres">
      <dgm:prSet presAssocID="{B95F679B-6FDF-4D83-BCA8-BEEE87E998A2}" presName="composite" presStyleCnt="0"/>
      <dgm:spPr/>
    </dgm:pt>
    <dgm:pt modelId="{80E4379A-E3DC-4022-ABAD-5670DA865191}" type="pres">
      <dgm:prSet presAssocID="{B95F679B-6FDF-4D83-BCA8-BEEE87E998A2}" presName="rect1" presStyleLbl="b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D923A49-C48A-46A7-B721-2D24ABDFB2EE}" type="pres">
      <dgm:prSet presAssocID="{B95F679B-6FDF-4D83-BCA8-BEEE87E998A2}" presName="wedgeRectCallout1" presStyleLbl="node1" presStyleIdx="0" presStyleCnt="4">
        <dgm:presLayoutVars>
          <dgm:bulletEnabled val="1"/>
        </dgm:presLayoutVars>
      </dgm:prSet>
      <dgm:spPr/>
    </dgm:pt>
    <dgm:pt modelId="{D58292AB-7CEF-41A2-BF4A-8AD7A50BB95E}" type="pres">
      <dgm:prSet presAssocID="{B6C9041E-9A65-4CF4-A73E-2C0F63A8BB49}" presName="sibTrans" presStyleCnt="0"/>
      <dgm:spPr/>
    </dgm:pt>
    <dgm:pt modelId="{4C1CA38B-18AF-4D64-BC4A-7102F8173546}" type="pres">
      <dgm:prSet presAssocID="{5DA5E9C8-56C4-4427-A548-7D06DCDEDB31}" presName="composite" presStyleCnt="0"/>
      <dgm:spPr/>
    </dgm:pt>
    <dgm:pt modelId="{4CD51603-B743-41E9-AEBE-9763A9038C6A}" type="pres">
      <dgm:prSet presAssocID="{5DA5E9C8-56C4-4427-A548-7D06DCDEDB31}" presName="rect1" presStyleLbl="bgImgPlace1" presStyleIdx="1" presStyleCnt="4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49F787A-F7AD-47AE-B3B8-92078DAD0BCC}" type="pres">
      <dgm:prSet presAssocID="{5DA5E9C8-56C4-4427-A548-7D06DCDEDB31}" presName="wedgeRectCallout1" presStyleLbl="node1" presStyleIdx="1" presStyleCnt="4">
        <dgm:presLayoutVars>
          <dgm:bulletEnabled val="1"/>
        </dgm:presLayoutVars>
      </dgm:prSet>
      <dgm:spPr/>
    </dgm:pt>
    <dgm:pt modelId="{A1DF950A-8A3B-4B96-BBC4-F129A23AFF66}" type="pres">
      <dgm:prSet presAssocID="{8C75224D-1335-4612-8F46-E221585697D1}" presName="sibTrans" presStyleCnt="0"/>
      <dgm:spPr/>
    </dgm:pt>
    <dgm:pt modelId="{2644161F-2297-40FE-A425-E1156F8BF5A1}" type="pres">
      <dgm:prSet presAssocID="{E48F4B97-31D2-49CB-8FC1-4F4DECAB6FA8}" presName="composite" presStyleCnt="0"/>
      <dgm:spPr/>
    </dgm:pt>
    <dgm:pt modelId="{090A33D8-3143-46DE-B8B0-F17038051905}" type="pres">
      <dgm:prSet presAssocID="{E48F4B97-31D2-49CB-8FC1-4F4DECAB6FA8}" presName="rect1" presStyleLbl="bgImgPlace1" presStyleIdx="2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88CF0A2-EE5D-49BB-AD98-BD1CA85B6210}" type="pres">
      <dgm:prSet presAssocID="{E48F4B97-31D2-49CB-8FC1-4F4DECAB6FA8}" presName="wedgeRectCallout1" presStyleLbl="node1" presStyleIdx="2" presStyleCnt="4">
        <dgm:presLayoutVars>
          <dgm:bulletEnabled val="1"/>
        </dgm:presLayoutVars>
      </dgm:prSet>
      <dgm:spPr/>
    </dgm:pt>
    <dgm:pt modelId="{8CBEA8B7-6874-4CE3-A482-BCC3FC0D1CA3}" type="pres">
      <dgm:prSet presAssocID="{326129AF-1364-4BE6-AD81-B036CA9E7C6D}" presName="sibTrans" presStyleCnt="0"/>
      <dgm:spPr/>
    </dgm:pt>
    <dgm:pt modelId="{AEF5B6AC-5137-45C1-A73D-DA0795A5E810}" type="pres">
      <dgm:prSet presAssocID="{6E82E1DF-5C32-4822-AD98-322EB0488022}" presName="composite" presStyleCnt="0"/>
      <dgm:spPr/>
    </dgm:pt>
    <dgm:pt modelId="{D5980F00-0E1F-4AB5-9383-9F81B2D73234}" type="pres">
      <dgm:prSet presAssocID="{6E82E1DF-5C32-4822-AD98-322EB0488022}" presName="rect1" presStyleLbl="bgImgPlace1" presStyleIdx="3" presStyleCnt="4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90AE4B9-989A-4BDC-AB29-8C60724CBB3E}" type="pres">
      <dgm:prSet presAssocID="{6E82E1DF-5C32-4822-AD98-322EB0488022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0AEF0235-4E98-48EF-A8B3-096676A3129B}" srcId="{94D456D1-79F5-40E1-8E7A-9785E87D8EB4}" destId="{E48F4B97-31D2-49CB-8FC1-4F4DECAB6FA8}" srcOrd="2" destOrd="0" parTransId="{0C60E205-5235-456F-882B-BFCB4C974F6B}" sibTransId="{326129AF-1364-4BE6-AD81-B036CA9E7C6D}"/>
    <dgm:cxn modelId="{7CA4B03E-90F1-40C9-A76F-7FAC8E8AFC4B}" type="presOf" srcId="{B95F679B-6FDF-4D83-BCA8-BEEE87E998A2}" destId="{7D923A49-C48A-46A7-B721-2D24ABDFB2EE}" srcOrd="0" destOrd="0" presId="urn:microsoft.com/office/officeart/2008/layout/BendingPictureCaptionList"/>
    <dgm:cxn modelId="{E954D75E-BE1E-4D94-855A-755EC4CDEBA2}" type="presOf" srcId="{5DA5E9C8-56C4-4427-A548-7D06DCDEDB31}" destId="{A49F787A-F7AD-47AE-B3B8-92078DAD0BCC}" srcOrd="0" destOrd="0" presId="urn:microsoft.com/office/officeart/2008/layout/BendingPictureCaptionList"/>
    <dgm:cxn modelId="{D61DCB6D-2CA3-4BC4-8243-57E8D844F86D}" type="presOf" srcId="{94D456D1-79F5-40E1-8E7A-9785E87D8EB4}" destId="{49A1B93F-FB8A-4905-B57E-B6292E3C7177}" srcOrd="0" destOrd="0" presId="urn:microsoft.com/office/officeart/2008/layout/BendingPictureCaptionList"/>
    <dgm:cxn modelId="{A1FCAA91-497A-4B1F-A83C-1B4F96677551}" srcId="{94D456D1-79F5-40E1-8E7A-9785E87D8EB4}" destId="{B95F679B-6FDF-4D83-BCA8-BEEE87E998A2}" srcOrd="0" destOrd="0" parTransId="{5DC79A44-B3F5-4C62-BA8D-D58A0B85AFB3}" sibTransId="{B6C9041E-9A65-4CF4-A73E-2C0F63A8BB49}"/>
    <dgm:cxn modelId="{86B8909D-60C7-4264-9DF9-328091C44EBF}" srcId="{94D456D1-79F5-40E1-8E7A-9785E87D8EB4}" destId="{6E82E1DF-5C32-4822-AD98-322EB0488022}" srcOrd="3" destOrd="0" parTransId="{E2CE9F65-D29A-4650-ACE2-02612ADB445E}" sibTransId="{FC454E4B-6E53-489E-8036-BCDD256CE6F6}"/>
    <dgm:cxn modelId="{C54846AC-E48C-4DA5-B1DD-DD2E2343775D}" type="presOf" srcId="{6E82E1DF-5C32-4822-AD98-322EB0488022}" destId="{190AE4B9-989A-4BDC-AB29-8C60724CBB3E}" srcOrd="0" destOrd="0" presId="urn:microsoft.com/office/officeart/2008/layout/BendingPictureCaptionList"/>
    <dgm:cxn modelId="{1B97D8D0-F1CF-4F2C-92E3-ADB7478C6F7F}" type="presOf" srcId="{E48F4B97-31D2-49CB-8FC1-4F4DECAB6FA8}" destId="{C88CF0A2-EE5D-49BB-AD98-BD1CA85B6210}" srcOrd="0" destOrd="0" presId="urn:microsoft.com/office/officeart/2008/layout/BendingPictureCaptionList"/>
    <dgm:cxn modelId="{3A705CD7-1981-4AF8-9A88-78E1873735B4}" srcId="{94D456D1-79F5-40E1-8E7A-9785E87D8EB4}" destId="{5DA5E9C8-56C4-4427-A548-7D06DCDEDB31}" srcOrd="1" destOrd="0" parTransId="{ED9CDCD6-CCC1-4014-B346-3779D12CA8F1}" sibTransId="{8C75224D-1335-4612-8F46-E221585697D1}"/>
    <dgm:cxn modelId="{A1E5213C-7F4B-484D-9C94-64F3E8CD5DA2}" type="presParOf" srcId="{49A1B93F-FB8A-4905-B57E-B6292E3C7177}" destId="{EB11B36C-45C9-4897-9816-A714F2E72FED}" srcOrd="0" destOrd="0" presId="urn:microsoft.com/office/officeart/2008/layout/BendingPictureCaptionList"/>
    <dgm:cxn modelId="{1A0C5CE4-D63F-4516-9E93-52463F6685C8}" type="presParOf" srcId="{EB11B36C-45C9-4897-9816-A714F2E72FED}" destId="{80E4379A-E3DC-4022-ABAD-5670DA865191}" srcOrd="0" destOrd="0" presId="urn:microsoft.com/office/officeart/2008/layout/BendingPictureCaptionList"/>
    <dgm:cxn modelId="{630AD91C-0118-450B-B30B-7F7C3A68C568}" type="presParOf" srcId="{EB11B36C-45C9-4897-9816-A714F2E72FED}" destId="{7D923A49-C48A-46A7-B721-2D24ABDFB2EE}" srcOrd="1" destOrd="0" presId="urn:microsoft.com/office/officeart/2008/layout/BendingPictureCaptionList"/>
    <dgm:cxn modelId="{FCCACACF-F85A-4C57-8A79-FD7246D038D4}" type="presParOf" srcId="{49A1B93F-FB8A-4905-B57E-B6292E3C7177}" destId="{D58292AB-7CEF-41A2-BF4A-8AD7A50BB95E}" srcOrd="1" destOrd="0" presId="urn:microsoft.com/office/officeart/2008/layout/BendingPictureCaptionList"/>
    <dgm:cxn modelId="{F28FCF5E-EF0B-40E8-98D8-A153ABA55ECF}" type="presParOf" srcId="{49A1B93F-FB8A-4905-B57E-B6292E3C7177}" destId="{4C1CA38B-18AF-4D64-BC4A-7102F8173546}" srcOrd="2" destOrd="0" presId="urn:microsoft.com/office/officeart/2008/layout/BendingPictureCaptionList"/>
    <dgm:cxn modelId="{8DA124D7-B65F-44B9-996C-AC69651FB29F}" type="presParOf" srcId="{4C1CA38B-18AF-4D64-BC4A-7102F8173546}" destId="{4CD51603-B743-41E9-AEBE-9763A9038C6A}" srcOrd="0" destOrd="0" presId="urn:microsoft.com/office/officeart/2008/layout/BendingPictureCaptionList"/>
    <dgm:cxn modelId="{572EDD36-C53C-4546-ABDD-378FAFB52D96}" type="presParOf" srcId="{4C1CA38B-18AF-4D64-BC4A-7102F8173546}" destId="{A49F787A-F7AD-47AE-B3B8-92078DAD0BCC}" srcOrd="1" destOrd="0" presId="urn:microsoft.com/office/officeart/2008/layout/BendingPictureCaptionList"/>
    <dgm:cxn modelId="{EDE367F1-5C7B-4C6A-BF60-0E1650E3E87A}" type="presParOf" srcId="{49A1B93F-FB8A-4905-B57E-B6292E3C7177}" destId="{A1DF950A-8A3B-4B96-BBC4-F129A23AFF66}" srcOrd="3" destOrd="0" presId="urn:microsoft.com/office/officeart/2008/layout/BendingPictureCaptionList"/>
    <dgm:cxn modelId="{D53899DD-A0C9-4E52-8363-5918930B3FA9}" type="presParOf" srcId="{49A1B93F-FB8A-4905-B57E-B6292E3C7177}" destId="{2644161F-2297-40FE-A425-E1156F8BF5A1}" srcOrd="4" destOrd="0" presId="urn:microsoft.com/office/officeart/2008/layout/BendingPictureCaptionList"/>
    <dgm:cxn modelId="{3125CA85-D4EB-4BBB-B7D7-9BB5DE5F4BF9}" type="presParOf" srcId="{2644161F-2297-40FE-A425-E1156F8BF5A1}" destId="{090A33D8-3143-46DE-B8B0-F17038051905}" srcOrd="0" destOrd="0" presId="urn:microsoft.com/office/officeart/2008/layout/BendingPictureCaptionList"/>
    <dgm:cxn modelId="{27F50D6F-2191-417E-BBE2-8C94B255DB56}" type="presParOf" srcId="{2644161F-2297-40FE-A425-E1156F8BF5A1}" destId="{C88CF0A2-EE5D-49BB-AD98-BD1CA85B6210}" srcOrd="1" destOrd="0" presId="urn:microsoft.com/office/officeart/2008/layout/BendingPictureCaptionList"/>
    <dgm:cxn modelId="{362D6BAD-CF0C-42A8-98AA-DAC37AE0565B}" type="presParOf" srcId="{49A1B93F-FB8A-4905-B57E-B6292E3C7177}" destId="{8CBEA8B7-6874-4CE3-A482-BCC3FC0D1CA3}" srcOrd="5" destOrd="0" presId="urn:microsoft.com/office/officeart/2008/layout/BendingPictureCaptionList"/>
    <dgm:cxn modelId="{C7D05D2B-18F9-4DBE-B0BA-4A8994E4E261}" type="presParOf" srcId="{49A1B93F-FB8A-4905-B57E-B6292E3C7177}" destId="{AEF5B6AC-5137-45C1-A73D-DA0795A5E810}" srcOrd="6" destOrd="0" presId="urn:microsoft.com/office/officeart/2008/layout/BendingPictureCaptionList"/>
    <dgm:cxn modelId="{D3634DC9-2346-464D-8764-627335739728}" type="presParOf" srcId="{AEF5B6AC-5137-45C1-A73D-DA0795A5E810}" destId="{D5980F00-0E1F-4AB5-9383-9F81B2D73234}" srcOrd="0" destOrd="0" presId="urn:microsoft.com/office/officeart/2008/layout/BendingPictureCaptionList"/>
    <dgm:cxn modelId="{4E932894-66BD-4535-9989-06CCC1803D4B}" type="presParOf" srcId="{AEF5B6AC-5137-45C1-A73D-DA0795A5E810}" destId="{190AE4B9-989A-4BDC-AB29-8C60724CBB3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D456D1-79F5-40E1-8E7A-9785E87D8EB4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D1243CF-33CE-4B08-8F78-433966FD86B7}">
      <dgm:prSet phldrT="[Текст]"/>
      <dgm:spPr/>
      <dgm:t>
        <a:bodyPr/>
        <a:lstStyle/>
        <a:p>
          <a:r>
            <a:rPr lang="ru-RU" i="0" dirty="0">
              <a:latin typeface="Georgia" panose="02040502050405020303" pitchFamily="18" charset="0"/>
              <a:cs typeface="Segoe UI" panose="020B0502040204020203" pitchFamily="34" charset="0"/>
            </a:rPr>
            <a:t>Посещение дней открытых дверей в учебных заведениях</a:t>
          </a:r>
          <a:endParaRPr lang="ru-RU" i="0" dirty="0">
            <a:latin typeface="Georgia" panose="02040502050405020303" pitchFamily="18" charset="0"/>
          </a:endParaRPr>
        </a:p>
      </dgm:t>
    </dgm:pt>
    <dgm:pt modelId="{6A948467-18F7-47A9-9A6E-EE84973995D3}" type="parTrans" cxnId="{0C2B42F7-5337-4751-8FBA-23813812B327}">
      <dgm:prSet/>
      <dgm:spPr/>
      <dgm:t>
        <a:bodyPr/>
        <a:lstStyle/>
        <a:p>
          <a:endParaRPr lang="ru-RU"/>
        </a:p>
      </dgm:t>
    </dgm:pt>
    <dgm:pt modelId="{B0090258-4EF7-4618-9790-894A07804223}" type="sibTrans" cxnId="{0C2B42F7-5337-4751-8FBA-23813812B327}">
      <dgm:prSet/>
      <dgm:spPr/>
      <dgm:t>
        <a:bodyPr/>
        <a:lstStyle/>
        <a:p>
          <a:endParaRPr lang="ru-RU"/>
        </a:p>
      </dgm:t>
    </dgm:pt>
    <dgm:pt modelId="{0F417BC5-D039-4623-A4F0-F8656B342E8F}">
      <dgm:prSet/>
      <dgm:spPr/>
      <dgm:t>
        <a:bodyPr/>
        <a:lstStyle/>
        <a:p>
          <a:r>
            <a:rPr lang="ru-RU" i="0">
              <a:latin typeface="Georgia" panose="02040502050405020303" pitchFamily="18" charset="0"/>
            </a:rPr>
            <a:t>Использование мультимедийной техники и игрового оборудования</a:t>
          </a:r>
          <a:endParaRPr lang="ru-RU" i="0" dirty="0">
            <a:latin typeface="Georgia" panose="02040502050405020303" pitchFamily="18" charset="0"/>
          </a:endParaRPr>
        </a:p>
      </dgm:t>
    </dgm:pt>
    <dgm:pt modelId="{15B68D39-3AD2-4440-ADB4-55568B8E158A}" type="parTrans" cxnId="{87E60824-572B-4D17-8222-34A656B14671}">
      <dgm:prSet/>
      <dgm:spPr/>
      <dgm:t>
        <a:bodyPr/>
        <a:lstStyle/>
        <a:p>
          <a:endParaRPr lang="ru-RU"/>
        </a:p>
      </dgm:t>
    </dgm:pt>
    <dgm:pt modelId="{1CB7062B-7634-4FD3-802D-562E01EBF948}" type="sibTrans" cxnId="{87E60824-572B-4D17-8222-34A656B14671}">
      <dgm:prSet/>
      <dgm:spPr/>
      <dgm:t>
        <a:bodyPr/>
        <a:lstStyle/>
        <a:p>
          <a:endParaRPr lang="ru-RU"/>
        </a:p>
      </dgm:t>
    </dgm:pt>
    <dgm:pt modelId="{7745F498-462F-409A-B71E-38BBF0D92956}">
      <dgm:prSet/>
      <dgm:spPr/>
      <dgm:t>
        <a:bodyPr/>
        <a:lstStyle/>
        <a:p>
          <a:r>
            <a:rPr lang="ru-RU" i="0">
              <a:latin typeface="Georgia" panose="02040502050405020303" pitchFamily="18" charset="0"/>
            </a:rPr>
            <a:t>Профориентационные занятия в рамках проекта «Вектор твоего развития»</a:t>
          </a:r>
          <a:endParaRPr lang="ru-RU" i="0" dirty="0">
            <a:latin typeface="Georgia" panose="02040502050405020303" pitchFamily="18" charset="0"/>
          </a:endParaRPr>
        </a:p>
      </dgm:t>
    </dgm:pt>
    <dgm:pt modelId="{85214880-D0AE-4CF3-962B-120FDAF65956}" type="parTrans" cxnId="{5AD8F1B0-EB21-4FBB-8C69-53C777D2EB1F}">
      <dgm:prSet/>
      <dgm:spPr/>
      <dgm:t>
        <a:bodyPr/>
        <a:lstStyle/>
        <a:p>
          <a:endParaRPr lang="ru-RU"/>
        </a:p>
      </dgm:t>
    </dgm:pt>
    <dgm:pt modelId="{B2DAA187-64E0-4E99-902E-E88B804111F0}" type="sibTrans" cxnId="{5AD8F1B0-EB21-4FBB-8C69-53C777D2EB1F}">
      <dgm:prSet/>
      <dgm:spPr/>
      <dgm:t>
        <a:bodyPr/>
        <a:lstStyle/>
        <a:p>
          <a:endParaRPr lang="ru-RU"/>
        </a:p>
      </dgm:t>
    </dgm:pt>
    <dgm:pt modelId="{AC21C738-B5A1-4C01-9F6A-C93B36302824}">
      <dgm:prSet phldrT="[Текст]"/>
      <dgm:spPr/>
      <dgm:t>
        <a:bodyPr/>
        <a:lstStyle/>
        <a:p>
          <a:r>
            <a:rPr lang="ru-RU" i="0">
              <a:latin typeface="Georgia" panose="02040502050405020303" pitchFamily="18" charset="0"/>
              <a:cs typeface="Segoe UI" panose="020B0502040204020203" pitchFamily="34" charset="0"/>
            </a:rPr>
            <a:t>Встречи со специалистами Центра занятости населения</a:t>
          </a:r>
          <a:endParaRPr lang="ru-RU" i="0" dirty="0">
            <a:latin typeface="Georgia" panose="02040502050405020303" pitchFamily="18" charset="0"/>
          </a:endParaRPr>
        </a:p>
      </dgm:t>
    </dgm:pt>
    <dgm:pt modelId="{3F376ED0-23F6-47A1-B0A7-CDBF4BF634E7}" type="parTrans" cxnId="{21B4B284-54D0-41A4-AE38-923C791023FB}">
      <dgm:prSet/>
      <dgm:spPr/>
      <dgm:t>
        <a:bodyPr/>
        <a:lstStyle/>
        <a:p>
          <a:endParaRPr lang="ru-RU"/>
        </a:p>
      </dgm:t>
    </dgm:pt>
    <dgm:pt modelId="{22D843A8-D2C8-4446-92BC-02A28B3B1310}" type="sibTrans" cxnId="{21B4B284-54D0-41A4-AE38-923C791023FB}">
      <dgm:prSet/>
      <dgm:spPr/>
      <dgm:t>
        <a:bodyPr/>
        <a:lstStyle/>
        <a:p>
          <a:endParaRPr lang="ru-RU"/>
        </a:p>
      </dgm:t>
    </dgm:pt>
    <dgm:pt modelId="{49A1B93F-FB8A-4905-B57E-B6292E3C7177}" type="pres">
      <dgm:prSet presAssocID="{94D456D1-79F5-40E1-8E7A-9785E87D8EB4}" presName="Name0" presStyleCnt="0">
        <dgm:presLayoutVars>
          <dgm:dir/>
          <dgm:resizeHandles val="exact"/>
        </dgm:presLayoutVars>
      </dgm:prSet>
      <dgm:spPr/>
    </dgm:pt>
    <dgm:pt modelId="{DD58597F-AD70-40BC-B679-E0070E5B1C57}" type="pres">
      <dgm:prSet presAssocID="{7745F498-462F-409A-B71E-38BBF0D92956}" presName="composite" presStyleCnt="0"/>
      <dgm:spPr/>
    </dgm:pt>
    <dgm:pt modelId="{265C5DCE-FBB6-4BE2-9376-015D943E3489}" type="pres">
      <dgm:prSet presAssocID="{7745F498-462F-409A-B71E-38BBF0D92956}" presName="rect1" presStyleLbl="b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834E390-5396-41C3-AA69-BB60AC118D79}" type="pres">
      <dgm:prSet presAssocID="{7745F498-462F-409A-B71E-38BBF0D92956}" presName="wedgeRectCallout1" presStyleLbl="node1" presStyleIdx="0" presStyleCnt="4">
        <dgm:presLayoutVars>
          <dgm:bulletEnabled val="1"/>
        </dgm:presLayoutVars>
      </dgm:prSet>
      <dgm:spPr/>
    </dgm:pt>
    <dgm:pt modelId="{AE9499CC-7391-4318-A7FB-B7C87A787DCF}" type="pres">
      <dgm:prSet presAssocID="{B2DAA187-64E0-4E99-902E-E88B804111F0}" presName="sibTrans" presStyleCnt="0"/>
      <dgm:spPr/>
    </dgm:pt>
    <dgm:pt modelId="{89C7C19B-A147-49D0-AC63-FF878F9C4BCC}" type="pres">
      <dgm:prSet presAssocID="{0F417BC5-D039-4623-A4F0-F8656B342E8F}" presName="composite" presStyleCnt="0"/>
      <dgm:spPr/>
    </dgm:pt>
    <dgm:pt modelId="{BC0C6D51-7E10-434D-804A-FC7E8D5DD64E}" type="pres">
      <dgm:prSet presAssocID="{0F417BC5-D039-4623-A4F0-F8656B342E8F}" presName="rect1" presStyleLbl="b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A4F156B-4699-4706-A80B-9924D82FD2F1}" type="pres">
      <dgm:prSet presAssocID="{0F417BC5-D039-4623-A4F0-F8656B342E8F}" presName="wedgeRectCallout1" presStyleLbl="node1" presStyleIdx="1" presStyleCnt="4">
        <dgm:presLayoutVars>
          <dgm:bulletEnabled val="1"/>
        </dgm:presLayoutVars>
      </dgm:prSet>
      <dgm:spPr/>
    </dgm:pt>
    <dgm:pt modelId="{7A1E7E33-E200-4568-B6F4-EFA539376DFA}" type="pres">
      <dgm:prSet presAssocID="{1CB7062B-7634-4FD3-802D-562E01EBF948}" presName="sibTrans" presStyleCnt="0"/>
      <dgm:spPr/>
    </dgm:pt>
    <dgm:pt modelId="{86709794-EC10-4188-B810-86849EFAB70A}" type="pres">
      <dgm:prSet presAssocID="{FD1243CF-33CE-4B08-8F78-433966FD86B7}" presName="composite" presStyleCnt="0"/>
      <dgm:spPr/>
    </dgm:pt>
    <dgm:pt modelId="{858B1862-B631-4F3B-A056-D117D1A8FC9C}" type="pres">
      <dgm:prSet presAssocID="{FD1243CF-33CE-4B08-8F78-433966FD86B7}" presName="rect1" presStyleLbl="bgImgPlac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9722FF1-8E6C-47E6-85D5-0C6BBD0E6677}" type="pres">
      <dgm:prSet presAssocID="{FD1243CF-33CE-4B08-8F78-433966FD86B7}" presName="wedgeRectCallout1" presStyleLbl="node1" presStyleIdx="2" presStyleCnt="4">
        <dgm:presLayoutVars>
          <dgm:bulletEnabled val="1"/>
        </dgm:presLayoutVars>
      </dgm:prSet>
      <dgm:spPr/>
    </dgm:pt>
    <dgm:pt modelId="{141B29A1-19B3-4FB3-B105-193F449B6181}" type="pres">
      <dgm:prSet presAssocID="{B0090258-4EF7-4618-9790-894A07804223}" presName="sibTrans" presStyleCnt="0"/>
      <dgm:spPr/>
    </dgm:pt>
    <dgm:pt modelId="{83A93CF7-6C5A-4356-9CD1-7CB534FB7A3D}" type="pres">
      <dgm:prSet presAssocID="{AC21C738-B5A1-4C01-9F6A-C93B36302824}" presName="composite" presStyleCnt="0"/>
      <dgm:spPr/>
    </dgm:pt>
    <dgm:pt modelId="{CDFF789B-5819-407B-A6C4-EFB683152CC0}" type="pres">
      <dgm:prSet presAssocID="{AC21C738-B5A1-4C01-9F6A-C93B36302824}" presName="rect1" presStyleLbl="b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409BD8E-BA8F-4B9E-BA73-822BD18443CD}" type="pres">
      <dgm:prSet presAssocID="{AC21C738-B5A1-4C01-9F6A-C93B36302824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87E60824-572B-4D17-8222-34A656B14671}" srcId="{94D456D1-79F5-40E1-8E7A-9785E87D8EB4}" destId="{0F417BC5-D039-4623-A4F0-F8656B342E8F}" srcOrd="1" destOrd="0" parTransId="{15B68D39-3AD2-4440-ADB4-55568B8E158A}" sibTransId="{1CB7062B-7634-4FD3-802D-562E01EBF948}"/>
    <dgm:cxn modelId="{D61DCB6D-2CA3-4BC4-8243-57E8D844F86D}" type="presOf" srcId="{94D456D1-79F5-40E1-8E7A-9785E87D8EB4}" destId="{49A1B93F-FB8A-4905-B57E-B6292E3C7177}" srcOrd="0" destOrd="0" presId="urn:microsoft.com/office/officeart/2008/layout/BendingPictureCaptionList"/>
    <dgm:cxn modelId="{6AD7004E-5402-4E93-AE49-6630C5F8A8B5}" type="presOf" srcId="{7745F498-462F-409A-B71E-38BBF0D92956}" destId="{B834E390-5396-41C3-AA69-BB60AC118D79}" srcOrd="0" destOrd="0" presId="urn:microsoft.com/office/officeart/2008/layout/BendingPictureCaptionList"/>
    <dgm:cxn modelId="{AAA4EA7A-A3BD-4AB4-8EDD-E8B42730991A}" type="presOf" srcId="{0F417BC5-D039-4623-A4F0-F8656B342E8F}" destId="{9A4F156B-4699-4706-A80B-9924D82FD2F1}" srcOrd="0" destOrd="0" presId="urn:microsoft.com/office/officeart/2008/layout/BendingPictureCaptionList"/>
    <dgm:cxn modelId="{21B4B284-54D0-41A4-AE38-923C791023FB}" srcId="{94D456D1-79F5-40E1-8E7A-9785E87D8EB4}" destId="{AC21C738-B5A1-4C01-9F6A-C93B36302824}" srcOrd="3" destOrd="0" parTransId="{3F376ED0-23F6-47A1-B0A7-CDBF4BF634E7}" sibTransId="{22D843A8-D2C8-4446-92BC-02A28B3B1310}"/>
    <dgm:cxn modelId="{B059478B-F263-4F98-8725-EB0775C10580}" type="presOf" srcId="{AC21C738-B5A1-4C01-9F6A-C93B36302824}" destId="{8409BD8E-BA8F-4B9E-BA73-822BD18443CD}" srcOrd="0" destOrd="0" presId="urn:microsoft.com/office/officeart/2008/layout/BendingPictureCaptionList"/>
    <dgm:cxn modelId="{9C27A3A7-EE27-4C2C-90C8-ACE94A3D475E}" type="presOf" srcId="{FD1243CF-33CE-4B08-8F78-433966FD86B7}" destId="{19722FF1-8E6C-47E6-85D5-0C6BBD0E6677}" srcOrd="0" destOrd="0" presId="urn:microsoft.com/office/officeart/2008/layout/BendingPictureCaptionList"/>
    <dgm:cxn modelId="{5AD8F1B0-EB21-4FBB-8C69-53C777D2EB1F}" srcId="{94D456D1-79F5-40E1-8E7A-9785E87D8EB4}" destId="{7745F498-462F-409A-B71E-38BBF0D92956}" srcOrd="0" destOrd="0" parTransId="{85214880-D0AE-4CF3-962B-120FDAF65956}" sibTransId="{B2DAA187-64E0-4E99-902E-E88B804111F0}"/>
    <dgm:cxn modelId="{0C2B42F7-5337-4751-8FBA-23813812B327}" srcId="{94D456D1-79F5-40E1-8E7A-9785E87D8EB4}" destId="{FD1243CF-33CE-4B08-8F78-433966FD86B7}" srcOrd="2" destOrd="0" parTransId="{6A948467-18F7-47A9-9A6E-EE84973995D3}" sibTransId="{B0090258-4EF7-4618-9790-894A07804223}"/>
    <dgm:cxn modelId="{A003F01D-4DE4-4825-B5BC-9AA1B40F79E9}" type="presParOf" srcId="{49A1B93F-FB8A-4905-B57E-B6292E3C7177}" destId="{DD58597F-AD70-40BC-B679-E0070E5B1C57}" srcOrd="0" destOrd="0" presId="urn:microsoft.com/office/officeart/2008/layout/BendingPictureCaptionList"/>
    <dgm:cxn modelId="{2199FB06-F9D7-41DC-8014-A16217A3D49E}" type="presParOf" srcId="{DD58597F-AD70-40BC-B679-E0070E5B1C57}" destId="{265C5DCE-FBB6-4BE2-9376-015D943E3489}" srcOrd="0" destOrd="0" presId="urn:microsoft.com/office/officeart/2008/layout/BendingPictureCaptionList"/>
    <dgm:cxn modelId="{7954BAFB-70E3-4B93-8ADC-A01AA12BD8E0}" type="presParOf" srcId="{DD58597F-AD70-40BC-B679-E0070E5B1C57}" destId="{B834E390-5396-41C3-AA69-BB60AC118D79}" srcOrd="1" destOrd="0" presId="urn:microsoft.com/office/officeart/2008/layout/BendingPictureCaptionList"/>
    <dgm:cxn modelId="{CF9A65BC-9F47-489D-B2D9-327AA56E6EA0}" type="presParOf" srcId="{49A1B93F-FB8A-4905-B57E-B6292E3C7177}" destId="{AE9499CC-7391-4318-A7FB-B7C87A787DCF}" srcOrd="1" destOrd="0" presId="urn:microsoft.com/office/officeart/2008/layout/BendingPictureCaptionList"/>
    <dgm:cxn modelId="{0ACD4395-F21F-43F8-BAB8-CB53F3FAAD25}" type="presParOf" srcId="{49A1B93F-FB8A-4905-B57E-B6292E3C7177}" destId="{89C7C19B-A147-49D0-AC63-FF878F9C4BCC}" srcOrd="2" destOrd="0" presId="urn:microsoft.com/office/officeart/2008/layout/BendingPictureCaptionList"/>
    <dgm:cxn modelId="{EE3A46B5-0E55-4351-BBBF-5EEA3A01CDC1}" type="presParOf" srcId="{89C7C19B-A147-49D0-AC63-FF878F9C4BCC}" destId="{BC0C6D51-7E10-434D-804A-FC7E8D5DD64E}" srcOrd="0" destOrd="0" presId="urn:microsoft.com/office/officeart/2008/layout/BendingPictureCaptionList"/>
    <dgm:cxn modelId="{15F31189-64A1-4FAA-B404-8BA5F853F0FC}" type="presParOf" srcId="{89C7C19B-A147-49D0-AC63-FF878F9C4BCC}" destId="{9A4F156B-4699-4706-A80B-9924D82FD2F1}" srcOrd="1" destOrd="0" presId="urn:microsoft.com/office/officeart/2008/layout/BendingPictureCaptionList"/>
    <dgm:cxn modelId="{DF76DAFC-13C9-431C-8A6F-D1C3945B0B97}" type="presParOf" srcId="{49A1B93F-FB8A-4905-B57E-B6292E3C7177}" destId="{7A1E7E33-E200-4568-B6F4-EFA539376DFA}" srcOrd="3" destOrd="0" presId="urn:microsoft.com/office/officeart/2008/layout/BendingPictureCaptionList"/>
    <dgm:cxn modelId="{1FFCC38D-8A6D-4CDB-B1BF-A9DD11E5CC16}" type="presParOf" srcId="{49A1B93F-FB8A-4905-B57E-B6292E3C7177}" destId="{86709794-EC10-4188-B810-86849EFAB70A}" srcOrd="4" destOrd="0" presId="urn:microsoft.com/office/officeart/2008/layout/BendingPictureCaptionList"/>
    <dgm:cxn modelId="{EB8A91D5-3C14-42E5-9949-0A10A68D003D}" type="presParOf" srcId="{86709794-EC10-4188-B810-86849EFAB70A}" destId="{858B1862-B631-4F3B-A056-D117D1A8FC9C}" srcOrd="0" destOrd="0" presId="urn:microsoft.com/office/officeart/2008/layout/BendingPictureCaptionList"/>
    <dgm:cxn modelId="{9B589B45-12A1-478A-BA1E-83D85AB41C69}" type="presParOf" srcId="{86709794-EC10-4188-B810-86849EFAB70A}" destId="{19722FF1-8E6C-47E6-85D5-0C6BBD0E6677}" srcOrd="1" destOrd="0" presId="urn:microsoft.com/office/officeart/2008/layout/BendingPictureCaptionList"/>
    <dgm:cxn modelId="{0A47BE25-EC19-4CB5-932A-3D4E3A59638E}" type="presParOf" srcId="{49A1B93F-FB8A-4905-B57E-B6292E3C7177}" destId="{141B29A1-19B3-4FB3-B105-193F449B6181}" srcOrd="5" destOrd="0" presId="urn:microsoft.com/office/officeart/2008/layout/BendingPictureCaptionList"/>
    <dgm:cxn modelId="{830808FA-4306-40C4-AFE9-FA64C166F3C9}" type="presParOf" srcId="{49A1B93F-FB8A-4905-B57E-B6292E3C7177}" destId="{83A93CF7-6C5A-4356-9CD1-7CB534FB7A3D}" srcOrd="6" destOrd="0" presId="urn:microsoft.com/office/officeart/2008/layout/BendingPictureCaptionList"/>
    <dgm:cxn modelId="{EF04C7B2-1978-4D76-806C-05D5E89869B2}" type="presParOf" srcId="{83A93CF7-6C5A-4356-9CD1-7CB534FB7A3D}" destId="{CDFF789B-5819-407B-A6C4-EFB683152CC0}" srcOrd="0" destOrd="0" presId="urn:microsoft.com/office/officeart/2008/layout/BendingPictureCaptionList"/>
    <dgm:cxn modelId="{EDFF57A2-6291-4863-8840-37C511696A5A}" type="presParOf" srcId="{83A93CF7-6C5A-4356-9CD1-7CB534FB7A3D}" destId="{8409BD8E-BA8F-4B9E-BA73-822BD18443C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4379A-E3DC-4022-ABAD-5670DA865191}">
      <dsp:nvSpPr>
        <dsp:cNvPr id="0" name=""/>
        <dsp:cNvSpPr/>
      </dsp:nvSpPr>
      <dsp:spPr>
        <a:xfrm>
          <a:off x="1397433" y="946"/>
          <a:ext cx="2709521" cy="216761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D923A49-C48A-46A7-B721-2D24ABDFB2EE}">
      <dsp:nvSpPr>
        <dsp:cNvPr id="0" name=""/>
        <dsp:cNvSpPr/>
      </dsp:nvSpPr>
      <dsp:spPr>
        <a:xfrm>
          <a:off x="1641290" y="1951801"/>
          <a:ext cx="2411474" cy="75866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>
              <a:latin typeface="Georgia" panose="02040502050405020303" pitchFamily="18" charset="0"/>
              <a:cs typeface="Segoe UI" panose="020B0502040204020203" pitchFamily="34" charset="0"/>
            </a:rPr>
            <a:t>Профориентационные встречи с представителями производств</a:t>
          </a:r>
          <a:endParaRPr lang="ru-RU" sz="1300" b="0" i="0" kern="1200" dirty="0">
            <a:latin typeface="Georgia" panose="02040502050405020303" pitchFamily="18" charset="0"/>
          </a:endParaRPr>
        </a:p>
      </dsp:txBody>
      <dsp:txXfrm>
        <a:off x="1641290" y="1951801"/>
        <a:ext cx="2411474" cy="758666"/>
      </dsp:txXfrm>
    </dsp:sp>
    <dsp:sp modelId="{4CD51603-B743-41E9-AEBE-9763A9038C6A}">
      <dsp:nvSpPr>
        <dsp:cNvPr id="0" name=""/>
        <dsp:cNvSpPr/>
      </dsp:nvSpPr>
      <dsp:spPr>
        <a:xfrm>
          <a:off x="4377907" y="946"/>
          <a:ext cx="2709521" cy="2167617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49F787A-F7AD-47AE-B3B8-92078DAD0BCC}">
      <dsp:nvSpPr>
        <dsp:cNvPr id="0" name=""/>
        <dsp:cNvSpPr/>
      </dsp:nvSpPr>
      <dsp:spPr>
        <a:xfrm>
          <a:off x="4621764" y="1951801"/>
          <a:ext cx="2411474" cy="75866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>
              <a:latin typeface="Georgia" panose="02040502050405020303" pitchFamily="18" charset="0"/>
              <a:cs typeface="Segoe UI" panose="020B0502040204020203" pitchFamily="34" charset="0"/>
            </a:rPr>
            <a:t>Профориентационные курсы</a:t>
          </a:r>
          <a:endParaRPr lang="ru-RU" sz="1300" b="0" i="0" kern="1200" dirty="0"/>
        </a:p>
      </dsp:txBody>
      <dsp:txXfrm>
        <a:off x="4621764" y="1951801"/>
        <a:ext cx="2411474" cy="758666"/>
      </dsp:txXfrm>
    </dsp:sp>
    <dsp:sp modelId="{090A33D8-3143-46DE-B8B0-F17038051905}">
      <dsp:nvSpPr>
        <dsp:cNvPr id="0" name=""/>
        <dsp:cNvSpPr/>
      </dsp:nvSpPr>
      <dsp:spPr>
        <a:xfrm>
          <a:off x="1397433" y="2981420"/>
          <a:ext cx="2709521" cy="2167617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88CF0A2-EE5D-49BB-AD98-BD1CA85B6210}">
      <dsp:nvSpPr>
        <dsp:cNvPr id="0" name=""/>
        <dsp:cNvSpPr/>
      </dsp:nvSpPr>
      <dsp:spPr>
        <a:xfrm>
          <a:off x="1641290" y="4932275"/>
          <a:ext cx="2411474" cy="75866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>
              <a:latin typeface="Georgia" panose="02040502050405020303" pitchFamily="18" charset="0"/>
              <a:cs typeface="Segoe UI" panose="020B0502040204020203" pitchFamily="34" charset="0"/>
            </a:rPr>
            <a:t>Индивидуальные и групповые занятия</a:t>
          </a:r>
          <a:endParaRPr lang="ru-RU" sz="1300" b="0" kern="1200" dirty="0">
            <a:latin typeface="Georgia" panose="02040502050405020303" pitchFamily="18" charset="0"/>
          </a:endParaRPr>
        </a:p>
      </dsp:txBody>
      <dsp:txXfrm>
        <a:off x="1641290" y="4932275"/>
        <a:ext cx="2411474" cy="758666"/>
      </dsp:txXfrm>
    </dsp:sp>
    <dsp:sp modelId="{D5980F00-0E1F-4AB5-9383-9F81B2D73234}">
      <dsp:nvSpPr>
        <dsp:cNvPr id="0" name=""/>
        <dsp:cNvSpPr/>
      </dsp:nvSpPr>
      <dsp:spPr>
        <a:xfrm>
          <a:off x="4377907" y="2981420"/>
          <a:ext cx="2709521" cy="216761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90AE4B9-989A-4BDC-AB29-8C60724CBB3E}">
      <dsp:nvSpPr>
        <dsp:cNvPr id="0" name=""/>
        <dsp:cNvSpPr/>
      </dsp:nvSpPr>
      <dsp:spPr>
        <a:xfrm>
          <a:off x="4621764" y="4932275"/>
          <a:ext cx="2411474" cy="75866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>
              <a:latin typeface="Georgia" panose="02040502050405020303" pitchFamily="18" charset="0"/>
              <a:cs typeface="Segoe UI" panose="020B0502040204020203" pitchFamily="34" charset="0"/>
            </a:rPr>
            <a:t>Обучающие экскурсии в Центре опережающей профессиональной подготовки</a:t>
          </a:r>
          <a:endParaRPr lang="ru-RU" sz="1300" b="0" kern="1200" dirty="0"/>
        </a:p>
      </dsp:txBody>
      <dsp:txXfrm>
        <a:off x="4621764" y="4932275"/>
        <a:ext cx="2411474" cy="758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C5DCE-FBB6-4BE2-9376-015D943E3489}">
      <dsp:nvSpPr>
        <dsp:cNvPr id="0" name=""/>
        <dsp:cNvSpPr/>
      </dsp:nvSpPr>
      <dsp:spPr>
        <a:xfrm>
          <a:off x="1349440" y="850"/>
          <a:ext cx="2716112" cy="217289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834E390-5396-41C3-AA69-BB60AC118D79}">
      <dsp:nvSpPr>
        <dsp:cNvPr id="0" name=""/>
        <dsp:cNvSpPr/>
      </dsp:nvSpPr>
      <dsp:spPr>
        <a:xfrm>
          <a:off x="1593890" y="1956451"/>
          <a:ext cx="2417340" cy="76051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0" kern="1200">
              <a:latin typeface="Georgia" panose="02040502050405020303" pitchFamily="18" charset="0"/>
            </a:rPr>
            <a:t>Профориентационные занятия в рамках проекта «Вектор твоего развития»</a:t>
          </a:r>
          <a:endParaRPr lang="ru-RU" sz="1400" i="0" kern="1200" dirty="0">
            <a:latin typeface="Georgia" panose="02040502050405020303" pitchFamily="18" charset="0"/>
          </a:endParaRPr>
        </a:p>
      </dsp:txBody>
      <dsp:txXfrm>
        <a:off x="1593890" y="1956451"/>
        <a:ext cx="2417340" cy="760511"/>
      </dsp:txXfrm>
    </dsp:sp>
    <dsp:sp modelId="{BC0C6D51-7E10-434D-804A-FC7E8D5DD64E}">
      <dsp:nvSpPr>
        <dsp:cNvPr id="0" name=""/>
        <dsp:cNvSpPr/>
      </dsp:nvSpPr>
      <dsp:spPr>
        <a:xfrm>
          <a:off x="4337164" y="850"/>
          <a:ext cx="2716112" cy="2172890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4F156B-4699-4706-A80B-9924D82FD2F1}">
      <dsp:nvSpPr>
        <dsp:cNvPr id="0" name=""/>
        <dsp:cNvSpPr/>
      </dsp:nvSpPr>
      <dsp:spPr>
        <a:xfrm>
          <a:off x="4581614" y="1956451"/>
          <a:ext cx="2417340" cy="76051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0" kern="1200">
              <a:latin typeface="Georgia" panose="02040502050405020303" pitchFamily="18" charset="0"/>
            </a:rPr>
            <a:t>Использование мультимедийной техники и игрового оборудования</a:t>
          </a:r>
          <a:endParaRPr lang="ru-RU" sz="1400" i="0" kern="1200" dirty="0">
            <a:latin typeface="Georgia" panose="02040502050405020303" pitchFamily="18" charset="0"/>
          </a:endParaRPr>
        </a:p>
      </dsp:txBody>
      <dsp:txXfrm>
        <a:off x="4581614" y="1956451"/>
        <a:ext cx="2417340" cy="760511"/>
      </dsp:txXfrm>
    </dsp:sp>
    <dsp:sp modelId="{858B1862-B631-4F3B-A056-D117D1A8FC9C}">
      <dsp:nvSpPr>
        <dsp:cNvPr id="0" name=""/>
        <dsp:cNvSpPr/>
      </dsp:nvSpPr>
      <dsp:spPr>
        <a:xfrm>
          <a:off x="1349440" y="2988574"/>
          <a:ext cx="2716112" cy="217289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9722FF1-8E6C-47E6-85D5-0C6BBD0E6677}">
      <dsp:nvSpPr>
        <dsp:cNvPr id="0" name=""/>
        <dsp:cNvSpPr/>
      </dsp:nvSpPr>
      <dsp:spPr>
        <a:xfrm>
          <a:off x="1593890" y="4944175"/>
          <a:ext cx="2417340" cy="76051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0" kern="1200" dirty="0">
              <a:latin typeface="Georgia" panose="02040502050405020303" pitchFamily="18" charset="0"/>
              <a:cs typeface="Segoe UI" panose="020B0502040204020203" pitchFamily="34" charset="0"/>
            </a:rPr>
            <a:t>Посещение дней открытых дверей в учебных заведениях</a:t>
          </a:r>
          <a:endParaRPr lang="ru-RU" sz="1400" i="0" kern="1200" dirty="0">
            <a:latin typeface="Georgia" panose="02040502050405020303" pitchFamily="18" charset="0"/>
          </a:endParaRPr>
        </a:p>
      </dsp:txBody>
      <dsp:txXfrm>
        <a:off x="1593890" y="4944175"/>
        <a:ext cx="2417340" cy="760511"/>
      </dsp:txXfrm>
    </dsp:sp>
    <dsp:sp modelId="{CDFF789B-5819-407B-A6C4-EFB683152CC0}">
      <dsp:nvSpPr>
        <dsp:cNvPr id="0" name=""/>
        <dsp:cNvSpPr/>
      </dsp:nvSpPr>
      <dsp:spPr>
        <a:xfrm>
          <a:off x="4337164" y="2988574"/>
          <a:ext cx="2716112" cy="2172890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09BD8E-BA8F-4B9E-BA73-822BD18443CD}">
      <dsp:nvSpPr>
        <dsp:cNvPr id="0" name=""/>
        <dsp:cNvSpPr/>
      </dsp:nvSpPr>
      <dsp:spPr>
        <a:xfrm>
          <a:off x="4581614" y="4944175"/>
          <a:ext cx="2417340" cy="76051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0" kern="1200">
              <a:latin typeface="Georgia" panose="02040502050405020303" pitchFamily="18" charset="0"/>
              <a:cs typeface="Segoe UI" panose="020B0502040204020203" pitchFamily="34" charset="0"/>
            </a:rPr>
            <a:t>Встречи со специалистами Центра занятости населения</a:t>
          </a:r>
          <a:endParaRPr lang="ru-RU" sz="1400" i="0" kern="1200" dirty="0">
            <a:latin typeface="Georgia" panose="02040502050405020303" pitchFamily="18" charset="0"/>
          </a:endParaRPr>
        </a:p>
      </dsp:txBody>
      <dsp:txXfrm>
        <a:off x="4581614" y="4944175"/>
        <a:ext cx="2417340" cy="760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A5E5A06-49CA-4CC1-87DE-FA77A677B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B57FBC-7FA3-4A4B-999A-96FD7DC0D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D28F2D-D4F3-4E2B-A0F3-7AAFDE0BC58B}" type="datetime1">
              <a:rPr lang="ru-RU" smtClean="0"/>
              <a:t>10.06.2022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E13074-6DA0-4561-A86B-2939D8B4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F2B7A8E5-C1F9-40CC-A2A5-13CF7BD3F7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DEC52A-C4AE-45FE-B7FF-C255388ED1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9951C-CA37-4221-943D-71E64EEEA549}" type="datetime1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F8F48A-6110-47DA-8521-A1D1FFD22FE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4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75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43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24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50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06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CB67F5-0266-4F57-BCC8-CAA9673E5902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5ADB00-8AAA-4C20-B03B-A012746A2014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0EA85A-0755-4D64-85AE-4D684CB44117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00F68-8153-43BD-9048-5E0203738055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6A3E5-DF0B-4BB4-83EC-7350AED6B333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B5BE7-11FF-4B74-A258-0B0852B1C612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3AEB0-DEE4-469A-ACA7-FCE298962CB8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D850CA-FEA9-4ECA-92F5-9F1778664B8F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D77D1A-AB3F-4195-91BD-ED29ADAC1B44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6F1AFD-3CC9-4493-BC63-1C141B05CE5B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578092-39FE-416A-9517-019E99EC9D0E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8E1444-B5BA-4767-8208-964378902D11}" type="datetime1">
              <a:rPr lang="ru-RU" noProof="0" smtClean="0"/>
              <a:t>10.06.2022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.xml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023BDB-4C15-41BE-A8A0-210B4B375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D007FB-9DDA-4D3A-AC4E-3C07A069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91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EEE863B-41AB-4C17-A559-DA73A14275CF}"/>
              </a:ext>
            </a:extLst>
          </p:cNvPr>
          <p:cNvSpPr txBox="1">
            <a:spLocks/>
          </p:cNvSpPr>
          <p:nvPr/>
        </p:nvSpPr>
        <p:spPr>
          <a:xfrm>
            <a:off x="6581220" y="1693295"/>
            <a:ext cx="5314826" cy="4267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Segoe UI" panose="020B0502040204020203" pitchFamily="34" charset="0"/>
              </a:rPr>
              <a:t>«В будущее</a:t>
            </a:r>
          </a:p>
          <a:p>
            <a:pPr algn="ctr"/>
            <a:r>
              <a:rPr lang="ru-RU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Segoe UI" panose="020B0502040204020203" pitchFamily="34" charset="0"/>
              </a:rPr>
              <a:t>с уверенностью»</a:t>
            </a:r>
            <a:r>
              <a:rPr lang="ru-RU" sz="4000" i="1" dirty="0">
                <a:solidFill>
                  <a:srgbClr val="C0000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 </a:t>
            </a:r>
          </a:p>
          <a:p>
            <a:pPr algn="ctr"/>
            <a:endParaRPr lang="ru-RU" sz="2000" i="1" dirty="0">
              <a:solidFill>
                <a:srgbClr val="C00000"/>
              </a:solidFill>
              <a:latin typeface="Georgia" panose="02040502050405020303" pitchFamily="18" charset="0"/>
              <a:cs typeface="Segoe UI" panose="020B0502040204020203" pitchFamily="34" charset="0"/>
            </a:endParaRPr>
          </a:p>
          <a:p>
            <a:pPr algn="ctr"/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технология профессиональной ориентации детей и подростков</a:t>
            </a:r>
          </a:p>
          <a:p>
            <a:pPr algn="ctr"/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с привлечением социально ориентированных некоммерческих организаций и учреждений различной ведомственной принадлежности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2C1CA5-6BE9-476D-BC7E-FB606A1D5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083454" cy="1557867"/>
          </a:xfrm>
          <a:prstGeom prst="rect">
            <a:avLst/>
          </a:prstGeom>
        </p:spPr>
      </p:pic>
      <p:grpSp>
        <p:nvGrpSpPr>
          <p:cNvPr id="11" name="Группа 10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8BEFF3C2-2D49-416A-8BF4-5995FD2DFD9F}"/>
              </a:ext>
            </a:extLst>
          </p:cNvPr>
          <p:cNvGrpSpPr/>
          <p:nvPr/>
        </p:nvGrpSpPr>
        <p:grpSpPr>
          <a:xfrm rot="20618403" flipH="1">
            <a:off x="183263" y="1269873"/>
            <a:ext cx="5648241" cy="5359560"/>
            <a:chOff x="4855953" y="-2833465"/>
            <a:chExt cx="8948964" cy="12105059"/>
          </a:xfrm>
          <a:gradFill flip="none" rotWithShape="1">
            <a:gsLst>
              <a:gs pos="3000">
                <a:schemeClr val="accent1">
                  <a:tint val="66000"/>
                  <a:satMod val="160000"/>
                </a:schemeClr>
              </a:gs>
              <a:gs pos="18000">
                <a:schemeClr val="accent1">
                  <a:tint val="44500"/>
                  <a:satMod val="160000"/>
                </a:schemeClr>
              </a:gs>
              <a:gs pos="67000">
                <a:schemeClr val="bg1"/>
              </a:gs>
            </a:gsLst>
            <a:lin ang="8100000" scaled="1"/>
            <a:tileRect/>
          </a:gradFill>
        </p:grpSpPr>
        <p:sp>
          <p:nvSpPr>
            <p:cNvPr id="15" name="Полилиния 10">
              <a:extLst>
                <a:ext uri="{FF2B5EF4-FFF2-40B4-BE49-F238E27FC236}">
                  <a16:creationId xmlns:a16="http://schemas.microsoft.com/office/drawing/2014/main" id="{DA02045F-3AE3-4A35-89E9-3EC300C6A4F0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6" name="Полилиния 11">
              <a:extLst>
                <a:ext uri="{FF2B5EF4-FFF2-40B4-BE49-F238E27FC236}">
                  <a16:creationId xmlns:a16="http://schemas.microsoft.com/office/drawing/2014/main" id="{1AE0B12A-76C0-4488-AB73-561D0C8DB99A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7" name="Полилиния 12">
              <a:extLst>
                <a:ext uri="{FF2B5EF4-FFF2-40B4-BE49-F238E27FC236}">
                  <a16:creationId xmlns:a16="http://schemas.microsoft.com/office/drawing/2014/main" id="{5990B113-01D8-4DEA-88E6-1FB4F1D45A3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75A283-52F8-4070-B8B9-D3A77BFA0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318"/>
          <a:stretch/>
        </p:blipFill>
        <p:spPr>
          <a:xfrm>
            <a:off x="583166" y="2207256"/>
            <a:ext cx="5075580" cy="3287429"/>
          </a:xfrm>
          <a:prstGeom prst="rect">
            <a:avLst/>
          </a:prstGeom>
        </p:spPr>
      </p:pic>
      <p:sp>
        <p:nvSpPr>
          <p:cNvPr id="19" name="Надпись 2">
            <a:extLst>
              <a:ext uri="{FF2B5EF4-FFF2-40B4-BE49-F238E27FC236}">
                <a16:creationId xmlns:a16="http://schemas.microsoft.com/office/drawing/2014/main" id="{57DEC008-65A8-4E06-AFBB-9DF19088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55" y="226579"/>
            <a:ext cx="5871733" cy="12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ГКУСО ВО «Владимирский социально-реабилитационный центр для несовершеннолетних»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600009, г. Владимир, ул. </a:t>
            </a: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Фейгина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д. 35-А, 8 (4922) 53-86-33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e-mail: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v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ladimir_srcn@avo.ru, www.vladsrcn.social33.ru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4274B0"/>
                </a:solidFill>
                <a:effectLst/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427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A0311D2-7398-42EE-A88B-75A2C795F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C9BD8C0-8B4A-4F83-8A8E-EA213635E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186" y="6777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15F45-EB9E-488E-AB0B-82A21B57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-1660927" y="3547769"/>
            <a:ext cx="4073474" cy="117053"/>
          </a:xfrm>
          <a:prstGeom prst="rect">
            <a:avLst/>
          </a:prstGeom>
        </p:spPr>
      </p:pic>
      <p:sp>
        <p:nvSpPr>
          <p:cNvPr id="2" name="Надпись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453348" y="587727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Целевые группы</a:t>
            </a:r>
          </a:p>
        </p:txBody>
      </p:sp>
      <p:grpSp>
        <p:nvGrpSpPr>
          <p:cNvPr id="62" name="Группа 61" descr="Это изображение содержит руки женщины, пишущей на бумаге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4482071" y="-441960"/>
            <a:ext cx="7709929" cy="7299960"/>
            <a:chOff x="4597682" y="-439156"/>
            <a:chExt cx="7594320" cy="7252450"/>
          </a:xfrm>
        </p:grpSpPr>
        <p:sp>
          <p:nvSpPr>
            <p:cNvPr id="45" name="Полилиния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682" y="-6899"/>
              <a:ext cx="7594319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6" name="Полилиния 23">
              <a:extLst>
                <a:ext uri="{FF2B5EF4-FFF2-40B4-BE49-F238E27FC236}">
                  <a16:creationId xmlns:a16="http://schemas.microsoft.com/office/drawing/2014/main" id="{DFA1772D-1024-422A-B407-BE0F21E1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242" y="1441003"/>
              <a:ext cx="4110752" cy="3954852"/>
            </a:xfrm>
            <a:custGeom>
              <a:avLst/>
              <a:gdLst>
                <a:gd name="T0" fmla="*/ 0 w 2294"/>
                <a:gd name="T1" fmla="*/ 221 h 2207"/>
                <a:gd name="T2" fmla="*/ 1809 w 2294"/>
                <a:gd name="T3" fmla="*/ 0 h 2207"/>
                <a:gd name="T4" fmla="*/ 2294 w 2294"/>
                <a:gd name="T5" fmla="*/ 1957 h 2207"/>
                <a:gd name="T6" fmla="*/ 432 w 2294"/>
                <a:gd name="T7" fmla="*/ 2207 h 2207"/>
                <a:gd name="T8" fmla="*/ 0 w 2294"/>
                <a:gd name="T9" fmla="*/ 221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4" h="2207">
                  <a:moveTo>
                    <a:pt x="0" y="221"/>
                  </a:moveTo>
                  <a:lnTo>
                    <a:pt x="1809" y="0"/>
                  </a:lnTo>
                  <a:lnTo>
                    <a:pt x="2294" y="1957"/>
                  </a:lnTo>
                  <a:lnTo>
                    <a:pt x="432" y="2207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C8F4F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7" name="Полилиния 24">
              <a:extLst>
                <a:ext uri="{FF2B5EF4-FFF2-40B4-BE49-F238E27FC236}">
                  <a16:creationId xmlns:a16="http://schemas.microsoft.com/office/drawing/2014/main" id="{30CD4E41-332B-4C6B-9927-54698D5D0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266" y="1441003"/>
              <a:ext cx="2981818" cy="1632475"/>
            </a:xfrm>
            <a:custGeom>
              <a:avLst/>
              <a:gdLst>
                <a:gd name="T0" fmla="*/ 0 w 1664"/>
                <a:gd name="T1" fmla="*/ 736 h 911"/>
                <a:gd name="T2" fmla="*/ 1664 w 1664"/>
                <a:gd name="T3" fmla="*/ 911 h 911"/>
                <a:gd name="T4" fmla="*/ 1439 w 1664"/>
                <a:gd name="T5" fmla="*/ 0 h 911"/>
                <a:gd name="T6" fmla="*/ 399 w 1664"/>
                <a:gd name="T7" fmla="*/ 127 h 911"/>
                <a:gd name="T8" fmla="*/ 0 w 1664"/>
                <a:gd name="T9" fmla="*/ 73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911">
                  <a:moveTo>
                    <a:pt x="0" y="736"/>
                  </a:moveTo>
                  <a:lnTo>
                    <a:pt x="1664" y="911"/>
                  </a:lnTo>
                  <a:lnTo>
                    <a:pt x="1439" y="0"/>
                  </a:lnTo>
                  <a:lnTo>
                    <a:pt x="399" y="127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7CE4E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8" name="Полилиния 25">
              <a:extLst>
                <a:ext uri="{FF2B5EF4-FFF2-40B4-BE49-F238E27FC236}">
                  <a16:creationId xmlns:a16="http://schemas.microsoft.com/office/drawing/2014/main" id="{12DCF2D5-0997-409A-9DB7-B4DFF4C5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129" y="1426667"/>
              <a:ext cx="1347553" cy="593139"/>
            </a:xfrm>
            <a:custGeom>
              <a:avLst/>
              <a:gdLst>
                <a:gd name="T0" fmla="*/ 752 w 752"/>
                <a:gd name="T1" fmla="*/ 0 h 331"/>
                <a:gd name="T2" fmla="*/ 275 w 752"/>
                <a:gd name="T3" fmla="*/ 72 h 331"/>
                <a:gd name="T4" fmla="*/ 0 w 752"/>
                <a:gd name="T5" fmla="*/ 331 h 331"/>
                <a:gd name="T6" fmla="*/ 752 w 752"/>
                <a:gd name="T7" fmla="*/ 130 h 331"/>
                <a:gd name="T8" fmla="*/ 752 w 752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331">
                  <a:moveTo>
                    <a:pt x="752" y="0"/>
                  </a:moveTo>
                  <a:lnTo>
                    <a:pt x="275" y="72"/>
                  </a:lnTo>
                  <a:lnTo>
                    <a:pt x="0" y="331"/>
                  </a:lnTo>
                  <a:lnTo>
                    <a:pt x="752" y="13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DA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9" name="Полилиния 26">
              <a:extLst>
                <a:ext uri="{FF2B5EF4-FFF2-40B4-BE49-F238E27FC236}">
                  <a16:creationId xmlns:a16="http://schemas.microsoft.com/office/drawing/2014/main" id="{56FE8491-17D1-44D2-A059-D277D43E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12" y="1828066"/>
              <a:ext cx="546548" cy="456950"/>
            </a:xfrm>
            <a:custGeom>
              <a:avLst/>
              <a:gdLst>
                <a:gd name="T0" fmla="*/ 162 w 162"/>
                <a:gd name="T1" fmla="*/ 66 h 136"/>
                <a:gd name="T2" fmla="*/ 87 w 162"/>
                <a:gd name="T3" fmla="*/ 130 h 136"/>
                <a:gd name="T4" fmla="*/ 36 w 162"/>
                <a:gd name="T5" fmla="*/ 124 h 136"/>
                <a:gd name="T6" fmla="*/ 0 w 162"/>
                <a:gd name="T7" fmla="*/ 103 h 136"/>
                <a:gd name="T8" fmla="*/ 103 w 162"/>
                <a:gd name="T9" fmla="*/ 0 h 136"/>
                <a:gd name="T10" fmla="*/ 148 w 162"/>
                <a:gd name="T11" fmla="*/ 50 h 136"/>
                <a:gd name="T12" fmla="*/ 162 w 162"/>
                <a:gd name="T13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36">
                  <a:moveTo>
                    <a:pt x="162" y="66"/>
                  </a:moveTo>
                  <a:cubicBezTo>
                    <a:pt x="162" y="66"/>
                    <a:pt x="119" y="116"/>
                    <a:pt x="87" y="130"/>
                  </a:cubicBezTo>
                  <a:cubicBezTo>
                    <a:pt x="72" y="136"/>
                    <a:pt x="53" y="131"/>
                    <a:pt x="36" y="124"/>
                  </a:cubicBezTo>
                  <a:cubicBezTo>
                    <a:pt x="16" y="115"/>
                    <a:pt x="0" y="103"/>
                    <a:pt x="0" y="10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48" y="50"/>
                    <a:pt x="148" y="50"/>
                    <a:pt x="148" y="50"/>
                  </a:cubicBezTo>
                  <a:lnTo>
                    <a:pt x="162" y="66"/>
                  </a:lnTo>
                  <a:close/>
                </a:path>
              </a:pathLst>
            </a:custGeom>
            <a:solidFill>
              <a:srgbClr val="D8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0" name="Полилиния 27">
              <a:extLst>
                <a:ext uri="{FF2B5EF4-FFF2-40B4-BE49-F238E27FC236}">
                  <a16:creationId xmlns:a16="http://schemas.microsoft.com/office/drawing/2014/main" id="{59AC079D-039E-4639-B27F-9908EF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665" y="1996510"/>
              <a:ext cx="424695" cy="288506"/>
            </a:xfrm>
            <a:custGeom>
              <a:avLst/>
              <a:gdLst>
                <a:gd name="T0" fmla="*/ 126 w 126"/>
                <a:gd name="T1" fmla="*/ 16 h 86"/>
                <a:gd name="T2" fmla="*/ 51 w 126"/>
                <a:gd name="T3" fmla="*/ 80 h 86"/>
                <a:gd name="T4" fmla="*/ 0 w 126"/>
                <a:gd name="T5" fmla="*/ 74 h 86"/>
                <a:gd name="T6" fmla="*/ 6 w 126"/>
                <a:gd name="T7" fmla="*/ 61 h 86"/>
                <a:gd name="T8" fmla="*/ 112 w 126"/>
                <a:gd name="T9" fmla="*/ 0 h 86"/>
                <a:gd name="T10" fmla="*/ 126 w 126"/>
                <a:gd name="T11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6">
                  <a:moveTo>
                    <a:pt x="126" y="16"/>
                  </a:moveTo>
                  <a:cubicBezTo>
                    <a:pt x="126" y="16"/>
                    <a:pt x="83" y="66"/>
                    <a:pt x="51" y="80"/>
                  </a:cubicBezTo>
                  <a:cubicBezTo>
                    <a:pt x="36" y="86"/>
                    <a:pt x="17" y="81"/>
                    <a:pt x="0" y="74"/>
                  </a:cubicBezTo>
                  <a:cubicBezTo>
                    <a:pt x="2" y="70"/>
                    <a:pt x="3" y="65"/>
                    <a:pt x="6" y="61"/>
                  </a:cubicBezTo>
                  <a:cubicBezTo>
                    <a:pt x="6" y="61"/>
                    <a:pt x="54" y="25"/>
                    <a:pt x="112" y="0"/>
                  </a:cubicBezTo>
                  <a:lnTo>
                    <a:pt x="12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1" name="Полилиния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D88A045D-1D47-48A7-BD6D-329F30D7916F}"/>
                </a:ext>
              </a:extLst>
            </p:cNvPr>
            <p:cNvGrpSpPr/>
            <p:nvPr/>
          </p:nvGrpSpPr>
          <p:grpSpPr>
            <a:xfrm>
              <a:off x="7676266" y="528897"/>
              <a:ext cx="1904852" cy="2230988"/>
              <a:chOff x="7676266" y="528897"/>
              <a:chExt cx="1904852" cy="2230988"/>
            </a:xfrm>
            <a:gradFill>
              <a:gsLst>
                <a:gs pos="0">
                  <a:srgbClr val="03002F"/>
                </a:gs>
                <a:gs pos="100000">
                  <a:srgbClr val="F870FF"/>
                </a:gs>
              </a:gsLst>
              <a:lin ang="19800000" scaled="0"/>
            </a:gradFill>
          </p:grpSpPr>
          <p:sp>
            <p:nvSpPr>
              <p:cNvPr id="52" name="Полилиния 29">
                <a:extLst>
                  <a:ext uri="{FF2B5EF4-FFF2-40B4-BE49-F238E27FC236}">
                    <a16:creationId xmlns:a16="http://schemas.microsoft.com/office/drawing/2014/main" id="{8AC43BD2-6A27-4E0F-BAFD-FDAF479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266" y="2195418"/>
                <a:ext cx="589555" cy="564467"/>
              </a:xfrm>
              <a:custGeom>
                <a:avLst/>
                <a:gdLst>
                  <a:gd name="T0" fmla="*/ 138 w 175"/>
                  <a:gd name="T1" fmla="*/ 16 h 168"/>
                  <a:gd name="T2" fmla="*/ 175 w 175"/>
                  <a:gd name="T3" fmla="*/ 32 h 168"/>
                  <a:gd name="T4" fmla="*/ 167 w 175"/>
                  <a:gd name="T5" fmla="*/ 40 h 168"/>
                  <a:gd name="T6" fmla="*/ 109 w 175"/>
                  <a:gd name="T7" fmla="*/ 105 h 168"/>
                  <a:gd name="T8" fmla="*/ 109 w 175"/>
                  <a:gd name="T9" fmla="*/ 105 h 168"/>
                  <a:gd name="T10" fmla="*/ 84 w 175"/>
                  <a:gd name="T11" fmla="*/ 133 h 168"/>
                  <a:gd name="T12" fmla="*/ 0 w 175"/>
                  <a:gd name="T13" fmla="*/ 168 h 168"/>
                  <a:gd name="T14" fmla="*/ 32 w 175"/>
                  <a:gd name="T15" fmla="*/ 83 h 168"/>
                  <a:gd name="T16" fmla="*/ 48 w 175"/>
                  <a:gd name="T17" fmla="*/ 63 h 168"/>
                  <a:gd name="T18" fmla="*/ 65 w 175"/>
                  <a:gd name="T19" fmla="*/ 42 h 168"/>
                  <a:gd name="T20" fmla="*/ 99 w 175"/>
                  <a:gd name="T21" fmla="*/ 0 h 168"/>
                  <a:gd name="T22" fmla="*/ 103 w 175"/>
                  <a:gd name="T23" fmla="*/ 1 h 168"/>
                  <a:gd name="T24" fmla="*/ 108 w 175"/>
                  <a:gd name="T25" fmla="*/ 3 h 168"/>
                  <a:gd name="T26" fmla="*/ 113 w 175"/>
                  <a:gd name="T27" fmla="*/ 6 h 168"/>
                  <a:gd name="T28" fmla="*/ 115 w 175"/>
                  <a:gd name="T29" fmla="*/ 6 h 168"/>
                  <a:gd name="T30" fmla="*/ 115 w 175"/>
                  <a:gd name="T31" fmla="*/ 6 h 168"/>
                  <a:gd name="T32" fmla="*/ 115 w 175"/>
                  <a:gd name="T33" fmla="*/ 6 h 168"/>
                  <a:gd name="T34" fmla="*/ 131 w 175"/>
                  <a:gd name="T35" fmla="*/ 13 h 168"/>
                  <a:gd name="T36" fmla="*/ 136 w 175"/>
                  <a:gd name="T37" fmla="*/ 15 h 168"/>
                  <a:gd name="T38" fmla="*/ 138 w 175"/>
                  <a:gd name="T39" fmla="*/ 1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68">
                    <a:moveTo>
                      <a:pt x="138" y="16"/>
                    </a:moveTo>
                    <a:cubicBezTo>
                      <a:pt x="150" y="21"/>
                      <a:pt x="162" y="27"/>
                      <a:pt x="175" y="32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0" y="0"/>
                      <a:pt x="101" y="1"/>
                      <a:pt x="103" y="1"/>
                    </a:cubicBezTo>
                    <a:cubicBezTo>
                      <a:pt x="104" y="2"/>
                      <a:pt x="106" y="3"/>
                      <a:pt x="108" y="3"/>
                    </a:cubicBezTo>
                    <a:cubicBezTo>
                      <a:pt x="110" y="4"/>
                      <a:pt x="112" y="5"/>
                      <a:pt x="113" y="6"/>
                    </a:cubicBezTo>
                    <a:cubicBezTo>
                      <a:pt x="114" y="6"/>
                      <a:pt x="114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20" y="8"/>
                      <a:pt x="126" y="11"/>
                      <a:pt x="131" y="13"/>
                    </a:cubicBezTo>
                    <a:cubicBezTo>
                      <a:pt x="133" y="14"/>
                      <a:pt x="134" y="15"/>
                      <a:pt x="136" y="15"/>
                    </a:cubicBezTo>
                    <a:cubicBezTo>
                      <a:pt x="137" y="16"/>
                      <a:pt x="137" y="16"/>
                      <a:pt x="13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3" name="Полилиния 30">
                <a:extLst>
                  <a:ext uri="{FF2B5EF4-FFF2-40B4-BE49-F238E27FC236}">
                    <a16:creationId xmlns:a16="http://schemas.microsoft.com/office/drawing/2014/main" id="{ADA7EFA8-1700-4615-8891-221172E4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9570" y="528897"/>
                <a:ext cx="1571548" cy="1774039"/>
              </a:xfrm>
              <a:custGeom>
                <a:avLst/>
                <a:gdLst>
                  <a:gd name="T0" fmla="*/ 454 w 466"/>
                  <a:gd name="T1" fmla="*/ 77 h 527"/>
                  <a:gd name="T2" fmla="*/ 450 w 466"/>
                  <a:gd name="T3" fmla="*/ 81 h 527"/>
                  <a:gd name="T4" fmla="*/ 241 w 466"/>
                  <a:gd name="T5" fmla="*/ 334 h 527"/>
                  <a:gd name="T6" fmla="*/ 228 w 466"/>
                  <a:gd name="T7" fmla="*/ 350 h 527"/>
                  <a:gd name="T8" fmla="*/ 184 w 466"/>
                  <a:gd name="T9" fmla="*/ 403 h 527"/>
                  <a:gd name="T10" fmla="*/ 162 w 466"/>
                  <a:gd name="T11" fmla="*/ 429 h 527"/>
                  <a:gd name="T12" fmla="*/ 134 w 466"/>
                  <a:gd name="T13" fmla="*/ 461 h 527"/>
                  <a:gd name="T14" fmla="*/ 76 w 466"/>
                  <a:gd name="T15" fmla="*/ 527 h 527"/>
                  <a:gd name="T16" fmla="*/ 39 w 466"/>
                  <a:gd name="T17" fmla="*/ 511 h 527"/>
                  <a:gd name="T18" fmla="*/ 37 w 466"/>
                  <a:gd name="T19" fmla="*/ 510 h 527"/>
                  <a:gd name="T20" fmla="*/ 32 w 466"/>
                  <a:gd name="T21" fmla="*/ 508 h 527"/>
                  <a:gd name="T22" fmla="*/ 16 w 466"/>
                  <a:gd name="T23" fmla="*/ 501 h 527"/>
                  <a:gd name="T24" fmla="*/ 16 w 466"/>
                  <a:gd name="T25" fmla="*/ 501 h 527"/>
                  <a:gd name="T26" fmla="*/ 16 w 466"/>
                  <a:gd name="T27" fmla="*/ 501 h 527"/>
                  <a:gd name="T28" fmla="*/ 14 w 466"/>
                  <a:gd name="T29" fmla="*/ 501 h 527"/>
                  <a:gd name="T30" fmla="*/ 9 w 466"/>
                  <a:gd name="T31" fmla="*/ 498 h 527"/>
                  <a:gd name="T32" fmla="*/ 4 w 466"/>
                  <a:gd name="T33" fmla="*/ 496 h 527"/>
                  <a:gd name="T34" fmla="*/ 0 w 466"/>
                  <a:gd name="T35" fmla="*/ 495 h 527"/>
                  <a:gd name="T36" fmla="*/ 378 w 466"/>
                  <a:gd name="T37" fmla="*/ 24 h 527"/>
                  <a:gd name="T38" fmla="*/ 443 w 466"/>
                  <a:gd name="T39" fmla="*/ 16 h 527"/>
                  <a:gd name="T40" fmla="*/ 454 w 466"/>
                  <a:gd name="T41" fmla="*/ 7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527">
                    <a:moveTo>
                      <a:pt x="454" y="77"/>
                    </a:moveTo>
                    <a:cubicBezTo>
                      <a:pt x="453" y="78"/>
                      <a:pt x="452" y="80"/>
                      <a:pt x="450" y="81"/>
                    </a:cubicBezTo>
                    <a:cubicBezTo>
                      <a:pt x="241" y="334"/>
                      <a:pt x="241" y="334"/>
                      <a:pt x="241" y="334"/>
                    </a:cubicBezTo>
                    <a:cubicBezTo>
                      <a:pt x="228" y="350"/>
                      <a:pt x="228" y="350"/>
                      <a:pt x="228" y="350"/>
                    </a:cubicBezTo>
                    <a:cubicBezTo>
                      <a:pt x="184" y="403"/>
                      <a:pt x="184" y="403"/>
                      <a:pt x="184" y="403"/>
                    </a:cubicBezTo>
                    <a:cubicBezTo>
                      <a:pt x="162" y="429"/>
                      <a:pt x="162" y="429"/>
                      <a:pt x="162" y="429"/>
                    </a:cubicBezTo>
                    <a:cubicBezTo>
                      <a:pt x="134" y="461"/>
                      <a:pt x="134" y="461"/>
                      <a:pt x="134" y="461"/>
                    </a:cubicBezTo>
                    <a:cubicBezTo>
                      <a:pt x="76" y="527"/>
                      <a:pt x="76" y="527"/>
                      <a:pt x="76" y="527"/>
                    </a:cubicBezTo>
                    <a:cubicBezTo>
                      <a:pt x="63" y="522"/>
                      <a:pt x="51" y="516"/>
                      <a:pt x="39" y="511"/>
                    </a:cubicBezTo>
                    <a:cubicBezTo>
                      <a:pt x="38" y="511"/>
                      <a:pt x="38" y="511"/>
                      <a:pt x="37" y="510"/>
                    </a:cubicBezTo>
                    <a:cubicBezTo>
                      <a:pt x="35" y="510"/>
                      <a:pt x="34" y="509"/>
                      <a:pt x="32" y="508"/>
                    </a:cubicBezTo>
                    <a:cubicBezTo>
                      <a:pt x="27" y="506"/>
                      <a:pt x="21" y="503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5" y="501"/>
                      <a:pt x="15" y="501"/>
                      <a:pt x="14" y="501"/>
                    </a:cubicBezTo>
                    <a:cubicBezTo>
                      <a:pt x="13" y="500"/>
                      <a:pt x="11" y="499"/>
                      <a:pt x="9" y="498"/>
                    </a:cubicBezTo>
                    <a:cubicBezTo>
                      <a:pt x="7" y="498"/>
                      <a:pt x="5" y="497"/>
                      <a:pt x="4" y="496"/>
                    </a:cubicBezTo>
                    <a:cubicBezTo>
                      <a:pt x="2" y="496"/>
                      <a:pt x="1" y="495"/>
                      <a:pt x="0" y="49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94" y="4"/>
                      <a:pt x="423" y="0"/>
                      <a:pt x="443" y="16"/>
                    </a:cubicBezTo>
                    <a:cubicBezTo>
                      <a:pt x="462" y="31"/>
                      <a:pt x="466" y="57"/>
                      <a:pt x="45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54" name="Полилиния 31">
              <a:extLst>
                <a:ext uri="{FF2B5EF4-FFF2-40B4-BE49-F238E27FC236}">
                  <a16:creationId xmlns:a16="http://schemas.microsoft.com/office/drawing/2014/main" id="{B6F47CAE-1A30-4CE3-B40D-9C8C433D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964" y="1441003"/>
              <a:ext cx="4582038" cy="5372291"/>
            </a:xfrm>
            <a:custGeom>
              <a:avLst/>
              <a:gdLst>
                <a:gd name="T0" fmla="*/ 1360 w 1360"/>
                <a:gd name="T1" fmla="*/ 1596 h 1596"/>
                <a:gd name="T2" fmla="*/ 935 w 1360"/>
                <a:gd name="T3" fmla="*/ 1437 h 1596"/>
                <a:gd name="T4" fmla="*/ 823 w 1360"/>
                <a:gd name="T5" fmla="*/ 1072 h 1596"/>
                <a:gd name="T6" fmla="*/ 756 w 1360"/>
                <a:gd name="T7" fmla="*/ 634 h 1596"/>
                <a:gd name="T8" fmla="*/ 753 w 1360"/>
                <a:gd name="T9" fmla="*/ 624 h 1596"/>
                <a:gd name="T10" fmla="*/ 750 w 1360"/>
                <a:gd name="T11" fmla="*/ 616 h 1596"/>
                <a:gd name="T12" fmla="*/ 737 w 1360"/>
                <a:gd name="T13" fmla="*/ 587 h 1596"/>
                <a:gd name="T14" fmla="*/ 729 w 1360"/>
                <a:gd name="T15" fmla="*/ 577 h 1596"/>
                <a:gd name="T16" fmla="*/ 722 w 1360"/>
                <a:gd name="T17" fmla="*/ 571 h 1596"/>
                <a:gd name="T18" fmla="*/ 718 w 1360"/>
                <a:gd name="T19" fmla="*/ 568 h 1596"/>
                <a:gd name="T20" fmla="*/ 699 w 1360"/>
                <a:gd name="T21" fmla="*/ 559 h 1596"/>
                <a:gd name="T22" fmla="*/ 694 w 1360"/>
                <a:gd name="T23" fmla="*/ 557 h 1596"/>
                <a:gd name="T24" fmla="*/ 667 w 1360"/>
                <a:gd name="T25" fmla="*/ 551 h 1596"/>
                <a:gd name="T26" fmla="*/ 637 w 1360"/>
                <a:gd name="T27" fmla="*/ 546 h 1596"/>
                <a:gd name="T28" fmla="*/ 612 w 1360"/>
                <a:gd name="T29" fmla="*/ 542 h 1596"/>
                <a:gd name="T30" fmla="*/ 597 w 1360"/>
                <a:gd name="T31" fmla="*/ 539 h 1596"/>
                <a:gd name="T32" fmla="*/ 554 w 1360"/>
                <a:gd name="T33" fmla="*/ 532 h 1596"/>
                <a:gd name="T34" fmla="*/ 495 w 1360"/>
                <a:gd name="T35" fmla="*/ 522 h 1596"/>
                <a:gd name="T36" fmla="*/ 469 w 1360"/>
                <a:gd name="T37" fmla="*/ 516 h 1596"/>
                <a:gd name="T38" fmla="*/ 447 w 1360"/>
                <a:gd name="T39" fmla="*/ 512 h 1596"/>
                <a:gd name="T40" fmla="*/ 421 w 1360"/>
                <a:gd name="T41" fmla="*/ 506 h 1596"/>
                <a:gd name="T42" fmla="*/ 402 w 1360"/>
                <a:gd name="T43" fmla="*/ 500 h 1596"/>
                <a:gd name="T44" fmla="*/ 382 w 1360"/>
                <a:gd name="T45" fmla="*/ 495 h 1596"/>
                <a:gd name="T46" fmla="*/ 367 w 1360"/>
                <a:gd name="T47" fmla="*/ 490 h 1596"/>
                <a:gd name="T48" fmla="*/ 355 w 1360"/>
                <a:gd name="T49" fmla="*/ 485 h 1596"/>
                <a:gd name="T50" fmla="*/ 332 w 1360"/>
                <a:gd name="T51" fmla="*/ 476 h 1596"/>
                <a:gd name="T52" fmla="*/ 290 w 1360"/>
                <a:gd name="T53" fmla="*/ 452 h 1596"/>
                <a:gd name="T54" fmla="*/ 280 w 1360"/>
                <a:gd name="T55" fmla="*/ 444 h 1596"/>
                <a:gd name="T56" fmla="*/ 264 w 1360"/>
                <a:gd name="T57" fmla="*/ 429 h 1596"/>
                <a:gd name="T58" fmla="*/ 252 w 1360"/>
                <a:gd name="T59" fmla="*/ 419 h 1596"/>
                <a:gd name="T60" fmla="*/ 241 w 1360"/>
                <a:gd name="T61" fmla="*/ 410 h 1596"/>
                <a:gd name="T62" fmla="*/ 129 w 1360"/>
                <a:gd name="T63" fmla="*/ 329 h 1596"/>
                <a:gd name="T64" fmla="*/ 106 w 1360"/>
                <a:gd name="T65" fmla="*/ 313 h 1596"/>
                <a:gd name="T66" fmla="*/ 68 w 1360"/>
                <a:gd name="T67" fmla="*/ 287 h 1596"/>
                <a:gd name="T68" fmla="*/ 33 w 1360"/>
                <a:gd name="T69" fmla="*/ 221 h 1596"/>
                <a:gd name="T70" fmla="*/ 73 w 1360"/>
                <a:gd name="T71" fmla="*/ 213 h 1596"/>
                <a:gd name="T72" fmla="*/ 79 w 1360"/>
                <a:gd name="T73" fmla="*/ 213 h 1596"/>
                <a:gd name="T74" fmla="*/ 87 w 1360"/>
                <a:gd name="T75" fmla="*/ 214 h 1596"/>
                <a:gd name="T76" fmla="*/ 119 w 1360"/>
                <a:gd name="T77" fmla="*/ 224 h 1596"/>
                <a:gd name="T78" fmla="*/ 128 w 1360"/>
                <a:gd name="T79" fmla="*/ 227 h 1596"/>
                <a:gd name="T80" fmla="*/ 135 w 1360"/>
                <a:gd name="T81" fmla="*/ 230 h 1596"/>
                <a:gd name="T82" fmla="*/ 151 w 1360"/>
                <a:gd name="T83" fmla="*/ 237 h 1596"/>
                <a:gd name="T84" fmla="*/ 158 w 1360"/>
                <a:gd name="T85" fmla="*/ 240 h 1596"/>
                <a:gd name="T86" fmla="*/ 197 w 1360"/>
                <a:gd name="T87" fmla="*/ 257 h 1596"/>
                <a:gd name="T88" fmla="*/ 412 w 1360"/>
                <a:gd name="T89" fmla="*/ 273 h 1596"/>
                <a:gd name="T90" fmla="*/ 461 w 1360"/>
                <a:gd name="T91" fmla="*/ 189 h 1596"/>
                <a:gd name="T92" fmla="*/ 460 w 1360"/>
                <a:gd name="T93" fmla="*/ 185 h 1596"/>
                <a:gd name="T94" fmla="*/ 460 w 1360"/>
                <a:gd name="T95" fmla="*/ 181 h 1596"/>
                <a:gd name="T96" fmla="*/ 457 w 1360"/>
                <a:gd name="T97" fmla="*/ 176 h 1596"/>
                <a:gd name="T98" fmla="*/ 455 w 1360"/>
                <a:gd name="T99" fmla="*/ 172 h 1596"/>
                <a:gd name="T100" fmla="*/ 451 w 1360"/>
                <a:gd name="T101" fmla="*/ 168 h 1596"/>
                <a:gd name="T102" fmla="*/ 444 w 1360"/>
                <a:gd name="T103" fmla="*/ 164 h 1596"/>
                <a:gd name="T104" fmla="*/ 423 w 1360"/>
                <a:gd name="T105" fmla="*/ 160 h 1596"/>
                <a:gd name="T106" fmla="*/ 281 w 1360"/>
                <a:gd name="T107" fmla="*/ 158 h 1596"/>
                <a:gd name="T108" fmla="*/ 347 w 1360"/>
                <a:gd name="T109" fmla="*/ 79 h 1596"/>
                <a:gd name="T110" fmla="*/ 420 w 1360"/>
                <a:gd name="T111" fmla="*/ 45 h 1596"/>
                <a:gd name="T112" fmla="*/ 548 w 1360"/>
                <a:gd name="T113" fmla="*/ 2 h 1596"/>
                <a:gd name="T114" fmla="*/ 584 w 1360"/>
                <a:gd name="T115" fmla="*/ 24 h 1596"/>
                <a:gd name="T116" fmla="*/ 905 w 1360"/>
                <a:gd name="T117" fmla="*/ 485 h 1596"/>
                <a:gd name="T118" fmla="*/ 918 w 1360"/>
                <a:gd name="T119" fmla="*/ 526 h 1596"/>
                <a:gd name="T120" fmla="*/ 1360 w 1360"/>
                <a:gd name="T121" fmla="*/ 1194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0" h="1596">
                  <a:moveTo>
                    <a:pt x="1360" y="1194"/>
                  </a:moveTo>
                  <a:cubicBezTo>
                    <a:pt x="1360" y="1596"/>
                    <a:pt x="1360" y="1596"/>
                    <a:pt x="1360" y="1596"/>
                  </a:cubicBezTo>
                  <a:cubicBezTo>
                    <a:pt x="1349" y="1575"/>
                    <a:pt x="1312" y="1536"/>
                    <a:pt x="1197" y="1497"/>
                  </a:cubicBezTo>
                  <a:cubicBezTo>
                    <a:pt x="1135" y="1476"/>
                    <a:pt x="1050" y="1455"/>
                    <a:pt x="935" y="1437"/>
                  </a:cubicBezTo>
                  <a:cubicBezTo>
                    <a:pt x="897" y="1361"/>
                    <a:pt x="867" y="1277"/>
                    <a:pt x="847" y="1188"/>
                  </a:cubicBezTo>
                  <a:cubicBezTo>
                    <a:pt x="838" y="1147"/>
                    <a:pt x="830" y="1108"/>
                    <a:pt x="823" y="1072"/>
                  </a:cubicBezTo>
                  <a:cubicBezTo>
                    <a:pt x="785" y="876"/>
                    <a:pt x="776" y="752"/>
                    <a:pt x="763" y="674"/>
                  </a:cubicBezTo>
                  <a:cubicBezTo>
                    <a:pt x="761" y="659"/>
                    <a:pt x="758" y="646"/>
                    <a:pt x="756" y="634"/>
                  </a:cubicBezTo>
                  <a:cubicBezTo>
                    <a:pt x="755" y="632"/>
                    <a:pt x="754" y="630"/>
                    <a:pt x="754" y="628"/>
                  </a:cubicBezTo>
                  <a:cubicBezTo>
                    <a:pt x="754" y="627"/>
                    <a:pt x="753" y="625"/>
                    <a:pt x="753" y="624"/>
                  </a:cubicBezTo>
                  <a:cubicBezTo>
                    <a:pt x="752" y="622"/>
                    <a:pt x="752" y="620"/>
                    <a:pt x="751" y="618"/>
                  </a:cubicBezTo>
                  <a:cubicBezTo>
                    <a:pt x="751" y="618"/>
                    <a:pt x="751" y="617"/>
                    <a:pt x="750" y="616"/>
                  </a:cubicBezTo>
                  <a:cubicBezTo>
                    <a:pt x="747" y="605"/>
                    <a:pt x="743" y="596"/>
                    <a:pt x="738" y="589"/>
                  </a:cubicBezTo>
                  <a:cubicBezTo>
                    <a:pt x="737" y="588"/>
                    <a:pt x="737" y="588"/>
                    <a:pt x="737" y="587"/>
                  </a:cubicBezTo>
                  <a:cubicBezTo>
                    <a:pt x="735" y="584"/>
                    <a:pt x="732" y="581"/>
                    <a:pt x="730" y="579"/>
                  </a:cubicBezTo>
                  <a:cubicBezTo>
                    <a:pt x="730" y="578"/>
                    <a:pt x="729" y="578"/>
                    <a:pt x="729" y="577"/>
                  </a:cubicBezTo>
                  <a:cubicBezTo>
                    <a:pt x="727" y="576"/>
                    <a:pt x="725" y="574"/>
                    <a:pt x="723" y="572"/>
                  </a:cubicBezTo>
                  <a:cubicBezTo>
                    <a:pt x="723" y="572"/>
                    <a:pt x="723" y="571"/>
                    <a:pt x="722" y="571"/>
                  </a:cubicBezTo>
                  <a:cubicBezTo>
                    <a:pt x="722" y="571"/>
                    <a:pt x="722" y="571"/>
                    <a:pt x="721" y="571"/>
                  </a:cubicBezTo>
                  <a:cubicBezTo>
                    <a:pt x="720" y="570"/>
                    <a:pt x="719" y="569"/>
                    <a:pt x="718" y="568"/>
                  </a:cubicBezTo>
                  <a:cubicBezTo>
                    <a:pt x="715" y="566"/>
                    <a:pt x="712" y="564"/>
                    <a:pt x="709" y="563"/>
                  </a:cubicBezTo>
                  <a:cubicBezTo>
                    <a:pt x="705" y="561"/>
                    <a:pt x="702" y="560"/>
                    <a:pt x="699" y="559"/>
                  </a:cubicBezTo>
                  <a:cubicBezTo>
                    <a:pt x="698" y="559"/>
                    <a:pt x="697" y="558"/>
                    <a:pt x="696" y="558"/>
                  </a:cubicBezTo>
                  <a:cubicBezTo>
                    <a:pt x="696" y="558"/>
                    <a:pt x="695" y="558"/>
                    <a:pt x="694" y="557"/>
                  </a:cubicBezTo>
                  <a:cubicBezTo>
                    <a:pt x="692" y="557"/>
                    <a:pt x="690" y="556"/>
                    <a:pt x="688" y="556"/>
                  </a:cubicBezTo>
                  <a:cubicBezTo>
                    <a:pt x="681" y="554"/>
                    <a:pt x="674" y="553"/>
                    <a:pt x="667" y="551"/>
                  </a:cubicBezTo>
                  <a:cubicBezTo>
                    <a:pt x="665" y="551"/>
                    <a:pt x="663" y="551"/>
                    <a:pt x="661" y="550"/>
                  </a:cubicBezTo>
                  <a:cubicBezTo>
                    <a:pt x="653" y="549"/>
                    <a:pt x="645" y="547"/>
                    <a:pt x="637" y="546"/>
                  </a:cubicBezTo>
                  <a:cubicBezTo>
                    <a:pt x="632" y="545"/>
                    <a:pt x="628" y="545"/>
                    <a:pt x="624" y="544"/>
                  </a:cubicBezTo>
                  <a:cubicBezTo>
                    <a:pt x="620" y="543"/>
                    <a:pt x="616" y="543"/>
                    <a:pt x="612" y="542"/>
                  </a:cubicBezTo>
                  <a:cubicBezTo>
                    <a:pt x="611" y="542"/>
                    <a:pt x="611" y="542"/>
                    <a:pt x="610" y="541"/>
                  </a:cubicBezTo>
                  <a:cubicBezTo>
                    <a:pt x="605" y="541"/>
                    <a:pt x="601" y="540"/>
                    <a:pt x="597" y="539"/>
                  </a:cubicBezTo>
                  <a:cubicBezTo>
                    <a:pt x="590" y="538"/>
                    <a:pt x="583" y="537"/>
                    <a:pt x="576" y="536"/>
                  </a:cubicBezTo>
                  <a:cubicBezTo>
                    <a:pt x="569" y="535"/>
                    <a:pt x="562" y="534"/>
                    <a:pt x="554" y="532"/>
                  </a:cubicBezTo>
                  <a:cubicBezTo>
                    <a:pt x="539" y="530"/>
                    <a:pt x="523" y="527"/>
                    <a:pt x="508" y="524"/>
                  </a:cubicBezTo>
                  <a:cubicBezTo>
                    <a:pt x="504" y="523"/>
                    <a:pt x="499" y="523"/>
                    <a:pt x="495" y="522"/>
                  </a:cubicBezTo>
                  <a:cubicBezTo>
                    <a:pt x="493" y="521"/>
                    <a:pt x="490" y="521"/>
                    <a:pt x="488" y="520"/>
                  </a:cubicBezTo>
                  <a:cubicBezTo>
                    <a:pt x="481" y="519"/>
                    <a:pt x="475" y="518"/>
                    <a:pt x="469" y="516"/>
                  </a:cubicBezTo>
                  <a:cubicBezTo>
                    <a:pt x="464" y="515"/>
                    <a:pt x="459" y="514"/>
                    <a:pt x="454" y="513"/>
                  </a:cubicBezTo>
                  <a:cubicBezTo>
                    <a:pt x="452" y="513"/>
                    <a:pt x="449" y="512"/>
                    <a:pt x="447" y="512"/>
                  </a:cubicBezTo>
                  <a:cubicBezTo>
                    <a:pt x="439" y="510"/>
                    <a:pt x="432" y="508"/>
                    <a:pt x="425" y="507"/>
                  </a:cubicBezTo>
                  <a:cubicBezTo>
                    <a:pt x="424" y="506"/>
                    <a:pt x="422" y="506"/>
                    <a:pt x="421" y="506"/>
                  </a:cubicBezTo>
                  <a:cubicBezTo>
                    <a:pt x="418" y="505"/>
                    <a:pt x="414" y="504"/>
                    <a:pt x="411" y="503"/>
                  </a:cubicBezTo>
                  <a:cubicBezTo>
                    <a:pt x="408" y="502"/>
                    <a:pt x="405" y="501"/>
                    <a:pt x="402" y="500"/>
                  </a:cubicBezTo>
                  <a:cubicBezTo>
                    <a:pt x="399" y="500"/>
                    <a:pt x="396" y="499"/>
                    <a:pt x="393" y="498"/>
                  </a:cubicBezTo>
                  <a:cubicBezTo>
                    <a:pt x="389" y="497"/>
                    <a:pt x="386" y="496"/>
                    <a:pt x="382" y="495"/>
                  </a:cubicBezTo>
                  <a:cubicBezTo>
                    <a:pt x="380" y="494"/>
                    <a:pt x="377" y="493"/>
                    <a:pt x="374" y="492"/>
                  </a:cubicBezTo>
                  <a:cubicBezTo>
                    <a:pt x="372" y="491"/>
                    <a:pt x="370" y="491"/>
                    <a:pt x="367" y="490"/>
                  </a:cubicBezTo>
                  <a:cubicBezTo>
                    <a:pt x="365" y="489"/>
                    <a:pt x="363" y="488"/>
                    <a:pt x="361" y="488"/>
                  </a:cubicBezTo>
                  <a:cubicBezTo>
                    <a:pt x="359" y="487"/>
                    <a:pt x="357" y="486"/>
                    <a:pt x="355" y="485"/>
                  </a:cubicBezTo>
                  <a:cubicBezTo>
                    <a:pt x="349" y="483"/>
                    <a:pt x="343" y="481"/>
                    <a:pt x="337" y="478"/>
                  </a:cubicBezTo>
                  <a:cubicBezTo>
                    <a:pt x="335" y="477"/>
                    <a:pt x="334" y="477"/>
                    <a:pt x="332" y="476"/>
                  </a:cubicBezTo>
                  <a:cubicBezTo>
                    <a:pt x="317" y="469"/>
                    <a:pt x="304" y="462"/>
                    <a:pt x="292" y="453"/>
                  </a:cubicBezTo>
                  <a:cubicBezTo>
                    <a:pt x="292" y="453"/>
                    <a:pt x="291" y="453"/>
                    <a:pt x="290" y="452"/>
                  </a:cubicBezTo>
                  <a:cubicBezTo>
                    <a:pt x="288" y="450"/>
                    <a:pt x="286" y="449"/>
                    <a:pt x="284" y="447"/>
                  </a:cubicBezTo>
                  <a:cubicBezTo>
                    <a:pt x="282" y="446"/>
                    <a:pt x="281" y="445"/>
                    <a:pt x="280" y="444"/>
                  </a:cubicBezTo>
                  <a:cubicBezTo>
                    <a:pt x="276" y="440"/>
                    <a:pt x="272" y="436"/>
                    <a:pt x="268" y="432"/>
                  </a:cubicBezTo>
                  <a:cubicBezTo>
                    <a:pt x="266" y="431"/>
                    <a:pt x="265" y="430"/>
                    <a:pt x="264" y="429"/>
                  </a:cubicBezTo>
                  <a:cubicBezTo>
                    <a:pt x="262" y="428"/>
                    <a:pt x="260" y="426"/>
                    <a:pt x="258" y="424"/>
                  </a:cubicBezTo>
                  <a:cubicBezTo>
                    <a:pt x="256" y="423"/>
                    <a:pt x="254" y="421"/>
                    <a:pt x="252" y="419"/>
                  </a:cubicBezTo>
                  <a:cubicBezTo>
                    <a:pt x="249" y="417"/>
                    <a:pt x="247" y="416"/>
                    <a:pt x="245" y="414"/>
                  </a:cubicBezTo>
                  <a:cubicBezTo>
                    <a:pt x="244" y="413"/>
                    <a:pt x="242" y="412"/>
                    <a:pt x="241" y="410"/>
                  </a:cubicBezTo>
                  <a:cubicBezTo>
                    <a:pt x="208" y="384"/>
                    <a:pt x="168" y="355"/>
                    <a:pt x="129" y="329"/>
                  </a:cubicBezTo>
                  <a:cubicBezTo>
                    <a:pt x="129" y="329"/>
                    <a:pt x="129" y="329"/>
                    <a:pt x="129" y="329"/>
                  </a:cubicBezTo>
                  <a:cubicBezTo>
                    <a:pt x="125" y="326"/>
                    <a:pt x="121" y="323"/>
                    <a:pt x="117" y="320"/>
                  </a:cubicBezTo>
                  <a:cubicBezTo>
                    <a:pt x="113" y="318"/>
                    <a:pt x="110" y="315"/>
                    <a:pt x="106" y="313"/>
                  </a:cubicBezTo>
                  <a:cubicBezTo>
                    <a:pt x="104" y="311"/>
                    <a:pt x="101" y="309"/>
                    <a:pt x="99" y="308"/>
                  </a:cubicBezTo>
                  <a:cubicBezTo>
                    <a:pt x="88" y="300"/>
                    <a:pt x="78" y="294"/>
                    <a:pt x="68" y="287"/>
                  </a:cubicBezTo>
                  <a:cubicBezTo>
                    <a:pt x="29" y="261"/>
                    <a:pt x="0" y="243"/>
                    <a:pt x="0" y="243"/>
                  </a:cubicBezTo>
                  <a:cubicBezTo>
                    <a:pt x="0" y="243"/>
                    <a:pt x="7" y="230"/>
                    <a:pt x="33" y="221"/>
                  </a:cubicBezTo>
                  <a:cubicBezTo>
                    <a:pt x="43" y="217"/>
                    <a:pt x="55" y="215"/>
                    <a:pt x="71" y="213"/>
                  </a:cubicBezTo>
                  <a:cubicBezTo>
                    <a:pt x="73" y="213"/>
                    <a:pt x="73" y="213"/>
                    <a:pt x="73" y="213"/>
                  </a:cubicBezTo>
                  <a:cubicBezTo>
                    <a:pt x="74" y="213"/>
                    <a:pt x="74" y="213"/>
                    <a:pt x="75" y="213"/>
                  </a:cubicBezTo>
                  <a:cubicBezTo>
                    <a:pt x="77" y="213"/>
                    <a:pt x="78" y="213"/>
                    <a:pt x="79" y="213"/>
                  </a:cubicBezTo>
                  <a:cubicBezTo>
                    <a:pt x="81" y="213"/>
                    <a:pt x="82" y="213"/>
                    <a:pt x="84" y="214"/>
                  </a:cubicBezTo>
                  <a:cubicBezTo>
                    <a:pt x="85" y="214"/>
                    <a:pt x="86" y="214"/>
                    <a:pt x="87" y="214"/>
                  </a:cubicBezTo>
                  <a:cubicBezTo>
                    <a:pt x="95" y="216"/>
                    <a:pt x="103" y="218"/>
                    <a:pt x="113" y="221"/>
                  </a:cubicBezTo>
                  <a:cubicBezTo>
                    <a:pt x="115" y="222"/>
                    <a:pt x="117" y="223"/>
                    <a:pt x="119" y="224"/>
                  </a:cubicBezTo>
                  <a:cubicBezTo>
                    <a:pt x="120" y="224"/>
                    <a:pt x="121" y="225"/>
                    <a:pt x="123" y="225"/>
                  </a:cubicBezTo>
                  <a:cubicBezTo>
                    <a:pt x="124" y="226"/>
                    <a:pt x="126" y="227"/>
                    <a:pt x="128" y="227"/>
                  </a:cubicBezTo>
                  <a:cubicBezTo>
                    <a:pt x="130" y="228"/>
                    <a:pt x="132" y="229"/>
                    <a:pt x="133" y="230"/>
                  </a:cubicBezTo>
                  <a:cubicBezTo>
                    <a:pt x="134" y="230"/>
                    <a:pt x="135" y="230"/>
                    <a:pt x="135" y="230"/>
                  </a:cubicBezTo>
                  <a:cubicBezTo>
                    <a:pt x="135" y="230"/>
                    <a:pt x="135" y="230"/>
                    <a:pt x="135" y="230"/>
                  </a:cubicBezTo>
                  <a:cubicBezTo>
                    <a:pt x="140" y="232"/>
                    <a:pt x="146" y="235"/>
                    <a:pt x="151" y="237"/>
                  </a:cubicBezTo>
                  <a:cubicBezTo>
                    <a:pt x="153" y="238"/>
                    <a:pt x="154" y="239"/>
                    <a:pt x="156" y="239"/>
                  </a:cubicBezTo>
                  <a:cubicBezTo>
                    <a:pt x="157" y="240"/>
                    <a:pt x="157" y="240"/>
                    <a:pt x="158" y="240"/>
                  </a:cubicBezTo>
                  <a:cubicBezTo>
                    <a:pt x="170" y="245"/>
                    <a:pt x="182" y="251"/>
                    <a:pt x="195" y="256"/>
                  </a:cubicBezTo>
                  <a:cubicBezTo>
                    <a:pt x="195" y="256"/>
                    <a:pt x="196" y="257"/>
                    <a:pt x="197" y="257"/>
                  </a:cubicBezTo>
                  <a:cubicBezTo>
                    <a:pt x="211" y="263"/>
                    <a:pt x="226" y="268"/>
                    <a:pt x="241" y="273"/>
                  </a:cubicBezTo>
                  <a:cubicBezTo>
                    <a:pt x="293" y="290"/>
                    <a:pt x="368" y="304"/>
                    <a:pt x="412" y="273"/>
                  </a:cubicBezTo>
                  <a:cubicBezTo>
                    <a:pt x="438" y="255"/>
                    <a:pt x="458" y="224"/>
                    <a:pt x="461" y="198"/>
                  </a:cubicBezTo>
                  <a:cubicBezTo>
                    <a:pt x="461" y="195"/>
                    <a:pt x="461" y="192"/>
                    <a:pt x="461" y="189"/>
                  </a:cubicBezTo>
                  <a:cubicBezTo>
                    <a:pt x="461" y="188"/>
                    <a:pt x="461" y="188"/>
                    <a:pt x="461" y="187"/>
                  </a:cubicBezTo>
                  <a:cubicBezTo>
                    <a:pt x="461" y="186"/>
                    <a:pt x="461" y="186"/>
                    <a:pt x="460" y="185"/>
                  </a:cubicBezTo>
                  <a:cubicBezTo>
                    <a:pt x="460" y="184"/>
                    <a:pt x="460" y="184"/>
                    <a:pt x="460" y="183"/>
                  </a:cubicBezTo>
                  <a:cubicBezTo>
                    <a:pt x="460" y="182"/>
                    <a:pt x="460" y="182"/>
                    <a:pt x="460" y="181"/>
                  </a:cubicBezTo>
                  <a:cubicBezTo>
                    <a:pt x="459" y="181"/>
                    <a:pt x="459" y="180"/>
                    <a:pt x="459" y="180"/>
                  </a:cubicBezTo>
                  <a:cubicBezTo>
                    <a:pt x="459" y="179"/>
                    <a:pt x="458" y="177"/>
                    <a:pt x="457" y="176"/>
                  </a:cubicBezTo>
                  <a:cubicBezTo>
                    <a:pt x="457" y="175"/>
                    <a:pt x="457" y="175"/>
                    <a:pt x="456" y="174"/>
                  </a:cubicBezTo>
                  <a:cubicBezTo>
                    <a:pt x="456" y="174"/>
                    <a:pt x="456" y="173"/>
                    <a:pt x="455" y="172"/>
                  </a:cubicBezTo>
                  <a:cubicBezTo>
                    <a:pt x="455" y="172"/>
                    <a:pt x="454" y="171"/>
                    <a:pt x="453" y="170"/>
                  </a:cubicBezTo>
                  <a:cubicBezTo>
                    <a:pt x="453" y="169"/>
                    <a:pt x="452" y="169"/>
                    <a:pt x="451" y="168"/>
                  </a:cubicBezTo>
                  <a:cubicBezTo>
                    <a:pt x="451" y="168"/>
                    <a:pt x="450" y="167"/>
                    <a:pt x="450" y="167"/>
                  </a:cubicBezTo>
                  <a:cubicBezTo>
                    <a:pt x="448" y="166"/>
                    <a:pt x="446" y="165"/>
                    <a:pt x="444" y="164"/>
                  </a:cubicBezTo>
                  <a:cubicBezTo>
                    <a:pt x="443" y="163"/>
                    <a:pt x="442" y="163"/>
                    <a:pt x="441" y="162"/>
                  </a:cubicBezTo>
                  <a:cubicBezTo>
                    <a:pt x="436" y="161"/>
                    <a:pt x="430" y="160"/>
                    <a:pt x="423" y="160"/>
                  </a:cubicBezTo>
                  <a:cubicBezTo>
                    <a:pt x="375" y="160"/>
                    <a:pt x="287" y="192"/>
                    <a:pt x="253" y="190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303" y="132"/>
                    <a:pt x="303" y="132"/>
                    <a:pt x="303" y="132"/>
                  </a:cubicBezTo>
                  <a:cubicBezTo>
                    <a:pt x="347" y="79"/>
                    <a:pt x="347" y="79"/>
                    <a:pt x="347" y="79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80" y="57"/>
                    <a:pt x="400" y="51"/>
                    <a:pt x="420" y="45"/>
                  </a:cubicBezTo>
                  <a:cubicBezTo>
                    <a:pt x="420" y="45"/>
                    <a:pt x="420" y="45"/>
                    <a:pt x="420" y="45"/>
                  </a:cubicBezTo>
                  <a:cubicBezTo>
                    <a:pt x="480" y="25"/>
                    <a:pt x="533" y="7"/>
                    <a:pt x="548" y="2"/>
                  </a:cubicBezTo>
                  <a:cubicBezTo>
                    <a:pt x="550" y="1"/>
                    <a:pt x="552" y="0"/>
                    <a:pt x="552" y="0"/>
                  </a:cubicBezTo>
                  <a:cubicBezTo>
                    <a:pt x="552" y="0"/>
                    <a:pt x="564" y="8"/>
                    <a:pt x="584" y="24"/>
                  </a:cubicBezTo>
                  <a:cubicBezTo>
                    <a:pt x="631" y="62"/>
                    <a:pt x="721" y="143"/>
                    <a:pt x="801" y="268"/>
                  </a:cubicBezTo>
                  <a:cubicBezTo>
                    <a:pt x="840" y="330"/>
                    <a:pt x="877" y="402"/>
                    <a:pt x="905" y="485"/>
                  </a:cubicBezTo>
                  <a:cubicBezTo>
                    <a:pt x="905" y="485"/>
                    <a:pt x="905" y="485"/>
                    <a:pt x="905" y="485"/>
                  </a:cubicBezTo>
                  <a:cubicBezTo>
                    <a:pt x="910" y="498"/>
                    <a:pt x="914" y="512"/>
                    <a:pt x="918" y="526"/>
                  </a:cubicBezTo>
                  <a:cubicBezTo>
                    <a:pt x="918" y="526"/>
                    <a:pt x="934" y="547"/>
                    <a:pt x="960" y="582"/>
                  </a:cubicBezTo>
                  <a:cubicBezTo>
                    <a:pt x="1041" y="691"/>
                    <a:pt x="1224" y="945"/>
                    <a:pt x="1360" y="1194"/>
                  </a:cubicBezTo>
                  <a:close/>
                </a:path>
              </a:pathLst>
            </a:custGeom>
            <a:gradFill>
              <a:gsLst>
                <a:gs pos="0">
                  <a:srgbClr val="E5C3FF"/>
                </a:gs>
                <a:gs pos="65000">
                  <a:srgbClr val="B0C7FF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5" name="Полилиния 32">
              <a:extLst>
                <a:ext uri="{FF2B5EF4-FFF2-40B4-BE49-F238E27FC236}">
                  <a16:creationId xmlns:a16="http://schemas.microsoft.com/office/drawing/2014/main" id="{742FC6CF-44F1-407F-BEB2-8F383DC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066" y="1559272"/>
              <a:ext cx="2833086" cy="2015954"/>
            </a:xfrm>
            <a:custGeom>
              <a:avLst/>
              <a:gdLst>
                <a:gd name="T0" fmla="*/ 723 w 841"/>
                <a:gd name="T1" fmla="*/ 599 h 599"/>
                <a:gd name="T2" fmla="*/ 720 w 841"/>
                <a:gd name="T3" fmla="*/ 589 h 599"/>
                <a:gd name="T4" fmla="*/ 717 w 841"/>
                <a:gd name="T5" fmla="*/ 581 h 599"/>
                <a:gd name="T6" fmla="*/ 704 w 841"/>
                <a:gd name="T7" fmla="*/ 552 h 599"/>
                <a:gd name="T8" fmla="*/ 696 w 841"/>
                <a:gd name="T9" fmla="*/ 542 h 599"/>
                <a:gd name="T10" fmla="*/ 689 w 841"/>
                <a:gd name="T11" fmla="*/ 536 h 599"/>
                <a:gd name="T12" fmla="*/ 685 w 841"/>
                <a:gd name="T13" fmla="*/ 533 h 599"/>
                <a:gd name="T14" fmla="*/ 666 w 841"/>
                <a:gd name="T15" fmla="*/ 524 h 599"/>
                <a:gd name="T16" fmla="*/ 661 w 841"/>
                <a:gd name="T17" fmla="*/ 522 h 599"/>
                <a:gd name="T18" fmla="*/ 634 w 841"/>
                <a:gd name="T19" fmla="*/ 516 h 599"/>
                <a:gd name="T20" fmla="*/ 604 w 841"/>
                <a:gd name="T21" fmla="*/ 511 h 599"/>
                <a:gd name="T22" fmla="*/ 579 w 841"/>
                <a:gd name="T23" fmla="*/ 507 h 599"/>
                <a:gd name="T24" fmla="*/ 564 w 841"/>
                <a:gd name="T25" fmla="*/ 504 h 599"/>
                <a:gd name="T26" fmla="*/ 521 w 841"/>
                <a:gd name="T27" fmla="*/ 497 h 599"/>
                <a:gd name="T28" fmla="*/ 462 w 841"/>
                <a:gd name="T29" fmla="*/ 487 h 599"/>
                <a:gd name="T30" fmla="*/ 436 w 841"/>
                <a:gd name="T31" fmla="*/ 481 h 599"/>
                <a:gd name="T32" fmla="*/ 414 w 841"/>
                <a:gd name="T33" fmla="*/ 477 h 599"/>
                <a:gd name="T34" fmla="*/ 388 w 841"/>
                <a:gd name="T35" fmla="*/ 471 h 599"/>
                <a:gd name="T36" fmla="*/ 369 w 841"/>
                <a:gd name="T37" fmla="*/ 465 h 599"/>
                <a:gd name="T38" fmla="*/ 349 w 841"/>
                <a:gd name="T39" fmla="*/ 460 h 599"/>
                <a:gd name="T40" fmla="*/ 334 w 841"/>
                <a:gd name="T41" fmla="*/ 455 h 599"/>
                <a:gd name="T42" fmla="*/ 322 w 841"/>
                <a:gd name="T43" fmla="*/ 450 h 599"/>
                <a:gd name="T44" fmla="*/ 299 w 841"/>
                <a:gd name="T45" fmla="*/ 441 h 599"/>
                <a:gd name="T46" fmla="*/ 257 w 841"/>
                <a:gd name="T47" fmla="*/ 417 h 599"/>
                <a:gd name="T48" fmla="*/ 247 w 841"/>
                <a:gd name="T49" fmla="*/ 409 h 599"/>
                <a:gd name="T50" fmla="*/ 231 w 841"/>
                <a:gd name="T51" fmla="*/ 394 h 599"/>
                <a:gd name="T52" fmla="*/ 219 w 841"/>
                <a:gd name="T53" fmla="*/ 384 h 599"/>
                <a:gd name="T54" fmla="*/ 208 w 841"/>
                <a:gd name="T55" fmla="*/ 375 h 599"/>
                <a:gd name="T56" fmla="*/ 96 w 841"/>
                <a:gd name="T57" fmla="*/ 294 h 599"/>
                <a:gd name="T58" fmla="*/ 73 w 841"/>
                <a:gd name="T59" fmla="*/ 278 h 599"/>
                <a:gd name="T60" fmla="*/ 52 w 841"/>
                <a:gd name="T61" fmla="*/ 231 h 599"/>
                <a:gd name="T62" fmla="*/ 38 w 841"/>
                <a:gd name="T63" fmla="*/ 178 h 599"/>
                <a:gd name="T64" fmla="*/ 42 w 841"/>
                <a:gd name="T65" fmla="*/ 178 h 599"/>
                <a:gd name="T66" fmla="*/ 51 w 841"/>
                <a:gd name="T67" fmla="*/ 179 h 599"/>
                <a:gd name="T68" fmla="*/ 80 w 841"/>
                <a:gd name="T69" fmla="*/ 186 h 599"/>
                <a:gd name="T70" fmla="*/ 90 w 841"/>
                <a:gd name="T71" fmla="*/ 190 h 599"/>
                <a:gd name="T72" fmla="*/ 100 w 841"/>
                <a:gd name="T73" fmla="*/ 195 h 599"/>
                <a:gd name="T74" fmla="*/ 102 w 841"/>
                <a:gd name="T75" fmla="*/ 195 h 599"/>
                <a:gd name="T76" fmla="*/ 154 w 841"/>
                <a:gd name="T77" fmla="*/ 229 h 599"/>
                <a:gd name="T78" fmla="*/ 428 w 841"/>
                <a:gd name="T79" fmla="*/ 189 h 599"/>
                <a:gd name="T80" fmla="*/ 428 w 841"/>
                <a:gd name="T81" fmla="*/ 163 h 599"/>
                <a:gd name="T82" fmla="*/ 428 w 841"/>
                <a:gd name="T83" fmla="*/ 152 h 599"/>
                <a:gd name="T84" fmla="*/ 427 w 841"/>
                <a:gd name="T85" fmla="*/ 148 h 599"/>
                <a:gd name="T86" fmla="*/ 426 w 841"/>
                <a:gd name="T87" fmla="*/ 145 h 599"/>
                <a:gd name="T88" fmla="*/ 423 w 841"/>
                <a:gd name="T89" fmla="*/ 139 h 599"/>
                <a:gd name="T90" fmla="*/ 420 w 841"/>
                <a:gd name="T91" fmla="*/ 135 h 599"/>
                <a:gd name="T92" fmla="*/ 417 w 841"/>
                <a:gd name="T93" fmla="*/ 132 h 599"/>
                <a:gd name="T94" fmla="*/ 408 w 841"/>
                <a:gd name="T95" fmla="*/ 127 h 599"/>
                <a:gd name="T96" fmla="*/ 220 w 841"/>
                <a:gd name="T97" fmla="*/ 155 h 599"/>
                <a:gd name="T98" fmla="*/ 270 w 841"/>
                <a:gd name="T99" fmla="*/ 97 h 599"/>
                <a:gd name="T100" fmla="*/ 594 w 841"/>
                <a:gd name="T101" fmla="*/ 148 h 599"/>
                <a:gd name="T102" fmla="*/ 832 w 841"/>
                <a:gd name="T103" fmla="*/ 54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1" h="599">
                  <a:moveTo>
                    <a:pt x="832" y="544"/>
                  </a:moveTo>
                  <a:cubicBezTo>
                    <a:pt x="827" y="548"/>
                    <a:pt x="784" y="581"/>
                    <a:pt x="723" y="599"/>
                  </a:cubicBezTo>
                  <a:cubicBezTo>
                    <a:pt x="722" y="597"/>
                    <a:pt x="721" y="595"/>
                    <a:pt x="721" y="593"/>
                  </a:cubicBezTo>
                  <a:cubicBezTo>
                    <a:pt x="721" y="592"/>
                    <a:pt x="720" y="590"/>
                    <a:pt x="720" y="589"/>
                  </a:cubicBezTo>
                  <a:cubicBezTo>
                    <a:pt x="719" y="587"/>
                    <a:pt x="719" y="585"/>
                    <a:pt x="718" y="583"/>
                  </a:cubicBezTo>
                  <a:cubicBezTo>
                    <a:pt x="718" y="583"/>
                    <a:pt x="718" y="582"/>
                    <a:pt x="717" y="581"/>
                  </a:cubicBezTo>
                  <a:cubicBezTo>
                    <a:pt x="714" y="570"/>
                    <a:pt x="710" y="561"/>
                    <a:pt x="705" y="554"/>
                  </a:cubicBezTo>
                  <a:cubicBezTo>
                    <a:pt x="704" y="553"/>
                    <a:pt x="704" y="553"/>
                    <a:pt x="704" y="552"/>
                  </a:cubicBezTo>
                  <a:cubicBezTo>
                    <a:pt x="702" y="549"/>
                    <a:pt x="699" y="546"/>
                    <a:pt x="697" y="544"/>
                  </a:cubicBezTo>
                  <a:cubicBezTo>
                    <a:pt x="697" y="543"/>
                    <a:pt x="696" y="543"/>
                    <a:pt x="696" y="542"/>
                  </a:cubicBezTo>
                  <a:cubicBezTo>
                    <a:pt x="694" y="541"/>
                    <a:pt x="692" y="539"/>
                    <a:pt x="690" y="537"/>
                  </a:cubicBezTo>
                  <a:cubicBezTo>
                    <a:pt x="690" y="537"/>
                    <a:pt x="690" y="536"/>
                    <a:pt x="689" y="536"/>
                  </a:cubicBezTo>
                  <a:cubicBezTo>
                    <a:pt x="689" y="536"/>
                    <a:pt x="689" y="536"/>
                    <a:pt x="688" y="536"/>
                  </a:cubicBezTo>
                  <a:cubicBezTo>
                    <a:pt x="687" y="535"/>
                    <a:pt x="686" y="534"/>
                    <a:pt x="685" y="533"/>
                  </a:cubicBezTo>
                  <a:cubicBezTo>
                    <a:pt x="682" y="531"/>
                    <a:pt x="679" y="529"/>
                    <a:pt x="676" y="528"/>
                  </a:cubicBezTo>
                  <a:cubicBezTo>
                    <a:pt x="672" y="526"/>
                    <a:pt x="669" y="525"/>
                    <a:pt x="666" y="524"/>
                  </a:cubicBezTo>
                  <a:cubicBezTo>
                    <a:pt x="665" y="524"/>
                    <a:pt x="664" y="523"/>
                    <a:pt x="663" y="523"/>
                  </a:cubicBezTo>
                  <a:cubicBezTo>
                    <a:pt x="663" y="523"/>
                    <a:pt x="662" y="523"/>
                    <a:pt x="661" y="522"/>
                  </a:cubicBezTo>
                  <a:cubicBezTo>
                    <a:pt x="659" y="522"/>
                    <a:pt x="657" y="521"/>
                    <a:pt x="655" y="521"/>
                  </a:cubicBezTo>
                  <a:cubicBezTo>
                    <a:pt x="648" y="519"/>
                    <a:pt x="641" y="518"/>
                    <a:pt x="634" y="516"/>
                  </a:cubicBezTo>
                  <a:cubicBezTo>
                    <a:pt x="632" y="516"/>
                    <a:pt x="630" y="516"/>
                    <a:pt x="628" y="515"/>
                  </a:cubicBezTo>
                  <a:cubicBezTo>
                    <a:pt x="620" y="514"/>
                    <a:pt x="612" y="512"/>
                    <a:pt x="604" y="511"/>
                  </a:cubicBezTo>
                  <a:cubicBezTo>
                    <a:pt x="599" y="510"/>
                    <a:pt x="595" y="510"/>
                    <a:pt x="591" y="509"/>
                  </a:cubicBezTo>
                  <a:cubicBezTo>
                    <a:pt x="587" y="508"/>
                    <a:pt x="583" y="508"/>
                    <a:pt x="579" y="507"/>
                  </a:cubicBezTo>
                  <a:cubicBezTo>
                    <a:pt x="578" y="507"/>
                    <a:pt x="578" y="507"/>
                    <a:pt x="577" y="506"/>
                  </a:cubicBezTo>
                  <a:cubicBezTo>
                    <a:pt x="572" y="506"/>
                    <a:pt x="568" y="505"/>
                    <a:pt x="564" y="504"/>
                  </a:cubicBezTo>
                  <a:cubicBezTo>
                    <a:pt x="557" y="503"/>
                    <a:pt x="550" y="502"/>
                    <a:pt x="543" y="501"/>
                  </a:cubicBezTo>
                  <a:cubicBezTo>
                    <a:pt x="536" y="500"/>
                    <a:pt x="529" y="499"/>
                    <a:pt x="521" y="497"/>
                  </a:cubicBezTo>
                  <a:cubicBezTo>
                    <a:pt x="506" y="495"/>
                    <a:pt x="490" y="492"/>
                    <a:pt x="475" y="489"/>
                  </a:cubicBezTo>
                  <a:cubicBezTo>
                    <a:pt x="471" y="488"/>
                    <a:pt x="466" y="488"/>
                    <a:pt x="462" y="487"/>
                  </a:cubicBezTo>
                  <a:cubicBezTo>
                    <a:pt x="460" y="486"/>
                    <a:pt x="457" y="486"/>
                    <a:pt x="455" y="485"/>
                  </a:cubicBezTo>
                  <a:cubicBezTo>
                    <a:pt x="448" y="484"/>
                    <a:pt x="442" y="483"/>
                    <a:pt x="436" y="481"/>
                  </a:cubicBezTo>
                  <a:cubicBezTo>
                    <a:pt x="431" y="480"/>
                    <a:pt x="426" y="479"/>
                    <a:pt x="421" y="478"/>
                  </a:cubicBezTo>
                  <a:cubicBezTo>
                    <a:pt x="419" y="478"/>
                    <a:pt x="416" y="477"/>
                    <a:pt x="414" y="477"/>
                  </a:cubicBezTo>
                  <a:cubicBezTo>
                    <a:pt x="406" y="475"/>
                    <a:pt x="399" y="473"/>
                    <a:pt x="392" y="472"/>
                  </a:cubicBezTo>
                  <a:cubicBezTo>
                    <a:pt x="391" y="471"/>
                    <a:pt x="389" y="471"/>
                    <a:pt x="388" y="471"/>
                  </a:cubicBezTo>
                  <a:cubicBezTo>
                    <a:pt x="385" y="470"/>
                    <a:pt x="381" y="469"/>
                    <a:pt x="378" y="468"/>
                  </a:cubicBezTo>
                  <a:cubicBezTo>
                    <a:pt x="375" y="467"/>
                    <a:pt x="372" y="466"/>
                    <a:pt x="369" y="465"/>
                  </a:cubicBezTo>
                  <a:cubicBezTo>
                    <a:pt x="366" y="465"/>
                    <a:pt x="363" y="464"/>
                    <a:pt x="360" y="463"/>
                  </a:cubicBezTo>
                  <a:cubicBezTo>
                    <a:pt x="356" y="462"/>
                    <a:pt x="353" y="461"/>
                    <a:pt x="349" y="460"/>
                  </a:cubicBezTo>
                  <a:cubicBezTo>
                    <a:pt x="347" y="459"/>
                    <a:pt x="344" y="458"/>
                    <a:pt x="341" y="457"/>
                  </a:cubicBezTo>
                  <a:cubicBezTo>
                    <a:pt x="339" y="456"/>
                    <a:pt x="337" y="456"/>
                    <a:pt x="334" y="455"/>
                  </a:cubicBezTo>
                  <a:cubicBezTo>
                    <a:pt x="332" y="454"/>
                    <a:pt x="330" y="453"/>
                    <a:pt x="328" y="453"/>
                  </a:cubicBezTo>
                  <a:cubicBezTo>
                    <a:pt x="326" y="452"/>
                    <a:pt x="324" y="451"/>
                    <a:pt x="322" y="450"/>
                  </a:cubicBezTo>
                  <a:cubicBezTo>
                    <a:pt x="316" y="448"/>
                    <a:pt x="310" y="446"/>
                    <a:pt x="304" y="443"/>
                  </a:cubicBezTo>
                  <a:cubicBezTo>
                    <a:pt x="302" y="442"/>
                    <a:pt x="301" y="442"/>
                    <a:pt x="299" y="441"/>
                  </a:cubicBezTo>
                  <a:cubicBezTo>
                    <a:pt x="284" y="434"/>
                    <a:pt x="271" y="427"/>
                    <a:pt x="259" y="418"/>
                  </a:cubicBezTo>
                  <a:cubicBezTo>
                    <a:pt x="259" y="418"/>
                    <a:pt x="258" y="418"/>
                    <a:pt x="257" y="417"/>
                  </a:cubicBezTo>
                  <a:cubicBezTo>
                    <a:pt x="255" y="415"/>
                    <a:pt x="253" y="414"/>
                    <a:pt x="251" y="412"/>
                  </a:cubicBezTo>
                  <a:cubicBezTo>
                    <a:pt x="249" y="411"/>
                    <a:pt x="248" y="410"/>
                    <a:pt x="247" y="409"/>
                  </a:cubicBezTo>
                  <a:cubicBezTo>
                    <a:pt x="243" y="405"/>
                    <a:pt x="239" y="401"/>
                    <a:pt x="235" y="397"/>
                  </a:cubicBezTo>
                  <a:cubicBezTo>
                    <a:pt x="233" y="396"/>
                    <a:pt x="232" y="395"/>
                    <a:pt x="231" y="394"/>
                  </a:cubicBezTo>
                  <a:cubicBezTo>
                    <a:pt x="229" y="393"/>
                    <a:pt x="227" y="391"/>
                    <a:pt x="225" y="389"/>
                  </a:cubicBezTo>
                  <a:cubicBezTo>
                    <a:pt x="223" y="388"/>
                    <a:pt x="221" y="386"/>
                    <a:pt x="219" y="384"/>
                  </a:cubicBezTo>
                  <a:cubicBezTo>
                    <a:pt x="216" y="382"/>
                    <a:pt x="214" y="381"/>
                    <a:pt x="212" y="379"/>
                  </a:cubicBezTo>
                  <a:cubicBezTo>
                    <a:pt x="211" y="378"/>
                    <a:pt x="209" y="377"/>
                    <a:pt x="208" y="375"/>
                  </a:cubicBezTo>
                  <a:cubicBezTo>
                    <a:pt x="175" y="349"/>
                    <a:pt x="135" y="320"/>
                    <a:pt x="96" y="294"/>
                  </a:cubicBezTo>
                  <a:cubicBezTo>
                    <a:pt x="96" y="294"/>
                    <a:pt x="96" y="294"/>
                    <a:pt x="96" y="294"/>
                  </a:cubicBezTo>
                  <a:cubicBezTo>
                    <a:pt x="92" y="291"/>
                    <a:pt x="88" y="288"/>
                    <a:pt x="84" y="285"/>
                  </a:cubicBezTo>
                  <a:cubicBezTo>
                    <a:pt x="80" y="283"/>
                    <a:pt x="77" y="280"/>
                    <a:pt x="73" y="278"/>
                  </a:cubicBezTo>
                  <a:cubicBezTo>
                    <a:pt x="71" y="276"/>
                    <a:pt x="68" y="274"/>
                    <a:pt x="66" y="273"/>
                  </a:cubicBezTo>
                  <a:cubicBezTo>
                    <a:pt x="65" y="256"/>
                    <a:pt x="60" y="242"/>
                    <a:pt x="52" y="231"/>
                  </a:cubicBezTo>
                  <a:cubicBezTo>
                    <a:pt x="38" y="211"/>
                    <a:pt x="16" y="198"/>
                    <a:pt x="0" y="186"/>
                  </a:cubicBezTo>
                  <a:cubicBezTo>
                    <a:pt x="10" y="182"/>
                    <a:pt x="22" y="180"/>
                    <a:pt x="38" y="178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1" y="178"/>
                    <a:pt x="41" y="178"/>
                    <a:pt x="42" y="178"/>
                  </a:cubicBezTo>
                  <a:cubicBezTo>
                    <a:pt x="44" y="178"/>
                    <a:pt x="45" y="178"/>
                    <a:pt x="46" y="178"/>
                  </a:cubicBezTo>
                  <a:cubicBezTo>
                    <a:pt x="48" y="178"/>
                    <a:pt x="49" y="178"/>
                    <a:pt x="51" y="179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62" y="181"/>
                    <a:pt x="70" y="183"/>
                    <a:pt x="80" y="186"/>
                  </a:cubicBezTo>
                  <a:cubicBezTo>
                    <a:pt x="82" y="187"/>
                    <a:pt x="84" y="188"/>
                    <a:pt x="86" y="189"/>
                  </a:cubicBezTo>
                  <a:cubicBezTo>
                    <a:pt x="87" y="189"/>
                    <a:pt x="88" y="190"/>
                    <a:pt x="90" y="190"/>
                  </a:cubicBezTo>
                  <a:cubicBezTo>
                    <a:pt x="91" y="191"/>
                    <a:pt x="93" y="192"/>
                    <a:pt x="95" y="192"/>
                  </a:cubicBezTo>
                  <a:cubicBezTo>
                    <a:pt x="97" y="193"/>
                    <a:pt x="99" y="194"/>
                    <a:pt x="100" y="195"/>
                  </a:cubicBezTo>
                  <a:cubicBezTo>
                    <a:pt x="101" y="195"/>
                    <a:pt x="101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16" y="207"/>
                    <a:pt x="134" y="218"/>
                    <a:pt x="154" y="229"/>
                  </a:cubicBezTo>
                  <a:cubicBezTo>
                    <a:pt x="251" y="280"/>
                    <a:pt x="405" y="310"/>
                    <a:pt x="428" y="196"/>
                  </a:cubicBezTo>
                  <a:cubicBezTo>
                    <a:pt x="429" y="193"/>
                    <a:pt x="429" y="191"/>
                    <a:pt x="428" y="189"/>
                  </a:cubicBezTo>
                  <a:cubicBezTo>
                    <a:pt x="430" y="180"/>
                    <a:pt x="430" y="171"/>
                    <a:pt x="428" y="163"/>
                  </a:cubicBezTo>
                  <a:cubicBezTo>
                    <a:pt x="428" y="163"/>
                    <a:pt x="428" y="163"/>
                    <a:pt x="428" y="163"/>
                  </a:cubicBezTo>
                  <a:cubicBezTo>
                    <a:pt x="428" y="160"/>
                    <a:pt x="428" y="157"/>
                    <a:pt x="428" y="154"/>
                  </a:cubicBezTo>
                  <a:cubicBezTo>
                    <a:pt x="428" y="153"/>
                    <a:pt x="428" y="153"/>
                    <a:pt x="428" y="152"/>
                  </a:cubicBezTo>
                  <a:cubicBezTo>
                    <a:pt x="428" y="151"/>
                    <a:pt x="428" y="151"/>
                    <a:pt x="427" y="150"/>
                  </a:cubicBezTo>
                  <a:cubicBezTo>
                    <a:pt x="427" y="149"/>
                    <a:pt x="427" y="149"/>
                    <a:pt x="427" y="148"/>
                  </a:cubicBezTo>
                  <a:cubicBezTo>
                    <a:pt x="427" y="147"/>
                    <a:pt x="427" y="147"/>
                    <a:pt x="427" y="146"/>
                  </a:cubicBezTo>
                  <a:cubicBezTo>
                    <a:pt x="426" y="146"/>
                    <a:pt x="426" y="145"/>
                    <a:pt x="426" y="145"/>
                  </a:cubicBezTo>
                  <a:cubicBezTo>
                    <a:pt x="426" y="144"/>
                    <a:pt x="425" y="142"/>
                    <a:pt x="424" y="141"/>
                  </a:cubicBezTo>
                  <a:cubicBezTo>
                    <a:pt x="424" y="140"/>
                    <a:pt x="424" y="140"/>
                    <a:pt x="423" y="139"/>
                  </a:cubicBezTo>
                  <a:cubicBezTo>
                    <a:pt x="423" y="139"/>
                    <a:pt x="423" y="138"/>
                    <a:pt x="422" y="137"/>
                  </a:cubicBezTo>
                  <a:cubicBezTo>
                    <a:pt x="422" y="137"/>
                    <a:pt x="421" y="136"/>
                    <a:pt x="420" y="135"/>
                  </a:cubicBezTo>
                  <a:cubicBezTo>
                    <a:pt x="420" y="134"/>
                    <a:pt x="419" y="134"/>
                    <a:pt x="418" y="133"/>
                  </a:cubicBezTo>
                  <a:cubicBezTo>
                    <a:pt x="418" y="133"/>
                    <a:pt x="417" y="132"/>
                    <a:pt x="417" y="132"/>
                  </a:cubicBezTo>
                  <a:cubicBezTo>
                    <a:pt x="415" y="131"/>
                    <a:pt x="413" y="130"/>
                    <a:pt x="411" y="129"/>
                  </a:cubicBezTo>
                  <a:cubicBezTo>
                    <a:pt x="410" y="128"/>
                    <a:pt x="409" y="128"/>
                    <a:pt x="408" y="127"/>
                  </a:cubicBezTo>
                  <a:cubicBezTo>
                    <a:pt x="403" y="126"/>
                    <a:pt x="397" y="125"/>
                    <a:pt x="390" y="125"/>
                  </a:cubicBezTo>
                  <a:cubicBezTo>
                    <a:pt x="342" y="125"/>
                    <a:pt x="254" y="157"/>
                    <a:pt x="220" y="155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333" y="79"/>
                    <a:pt x="410" y="61"/>
                    <a:pt x="464" y="53"/>
                  </a:cubicBezTo>
                  <a:cubicBezTo>
                    <a:pt x="541" y="42"/>
                    <a:pt x="566" y="0"/>
                    <a:pt x="594" y="148"/>
                  </a:cubicBezTo>
                  <a:cubicBezTo>
                    <a:pt x="621" y="297"/>
                    <a:pt x="682" y="329"/>
                    <a:pt x="730" y="361"/>
                  </a:cubicBezTo>
                  <a:cubicBezTo>
                    <a:pt x="779" y="394"/>
                    <a:pt x="841" y="538"/>
                    <a:pt x="832" y="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6" name="Полилиния 33">
              <a:extLst>
                <a:ext uri="{FF2B5EF4-FFF2-40B4-BE49-F238E27FC236}">
                  <a16:creationId xmlns:a16="http://schemas.microsoft.com/office/drawing/2014/main" id="{86469AEA-7511-41DC-A011-88DD817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197122"/>
              <a:ext cx="964074" cy="677360"/>
            </a:xfrm>
            <a:custGeom>
              <a:avLst/>
              <a:gdLst>
                <a:gd name="T0" fmla="*/ 462 w 538"/>
                <a:gd name="T1" fmla="*/ 0 h 378"/>
                <a:gd name="T2" fmla="*/ 0 w 538"/>
                <a:gd name="T3" fmla="*/ 245 h 378"/>
                <a:gd name="T4" fmla="*/ 0 w 538"/>
                <a:gd name="T5" fmla="*/ 378 h 378"/>
                <a:gd name="T6" fmla="*/ 538 w 538"/>
                <a:gd name="T7" fmla="*/ 100 h 378"/>
                <a:gd name="T8" fmla="*/ 462 w 538"/>
                <a:gd name="T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78">
                  <a:moveTo>
                    <a:pt x="462" y="0"/>
                  </a:moveTo>
                  <a:lnTo>
                    <a:pt x="0" y="245"/>
                  </a:lnTo>
                  <a:lnTo>
                    <a:pt x="0" y="378"/>
                  </a:lnTo>
                  <a:lnTo>
                    <a:pt x="538" y="10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7" name="Полилиния 34">
              <a:extLst>
                <a:ext uri="{FF2B5EF4-FFF2-40B4-BE49-F238E27FC236}">
                  <a16:creationId xmlns:a16="http://schemas.microsoft.com/office/drawing/2014/main" id="{A828F27C-2D7F-4EC9-819B-5E259490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376318"/>
              <a:ext cx="2331338" cy="3436976"/>
            </a:xfrm>
            <a:custGeom>
              <a:avLst/>
              <a:gdLst>
                <a:gd name="T0" fmla="*/ 692 w 692"/>
                <a:gd name="T1" fmla="*/ 543 h 1021"/>
                <a:gd name="T2" fmla="*/ 692 w 692"/>
                <a:gd name="T3" fmla="*/ 1021 h 1021"/>
                <a:gd name="T4" fmla="*/ 529 w 692"/>
                <a:gd name="T5" fmla="*/ 922 h 1021"/>
                <a:gd name="T6" fmla="*/ 267 w 692"/>
                <a:gd name="T7" fmla="*/ 862 h 1021"/>
                <a:gd name="T8" fmla="*/ 222 w 692"/>
                <a:gd name="T9" fmla="*/ 855 h 1021"/>
                <a:gd name="T10" fmla="*/ 85 w 692"/>
                <a:gd name="T11" fmla="*/ 506 h 1021"/>
                <a:gd name="T12" fmla="*/ 0 w 692"/>
                <a:gd name="T13" fmla="*/ 148 h 1021"/>
                <a:gd name="T14" fmla="*/ 95 w 692"/>
                <a:gd name="T15" fmla="*/ 99 h 1021"/>
                <a:gd name="T16" fmla="*/ 183 w 692"/>
                <a:gd name="T17" fmla="*/ 54 h 1021"/>
                <a:gd name="T18" fmla="*/ 263 w 692"/>
                <a:gd name="T19" fmla="*/ 13 h 1021"/>
                <a:gd name="T20" fmla="*/ 286 w 692"/>
                <a:gd name="T21" fmla="*/ 0 h 1021"/>
                <a:gd name="T22" fmla="*/ 286 w 692"/>
                <a:gd name="T23" fmla="*/ 0 h 1021"/>
                <a:gd name="T24" fmla="*/ 286 w 692"/>
                <a:gd name="T25" fmla="*/ 0 h 1021"/>
                <a:gd name="T26" fmla="*/ 292 w 692"/>
                <a:gd name="T27" fmla="*/ 7 h 1021"/>
                <a:gd name="T28" fmla="*/ 692 w 692"/>
                <a:gd name="T29" fmla="*/ 543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1021">
                  <a:moveTo>
                    <a:pt x="692" y="543"/>
                  </a:moveTo>
                  <a:cubicBezTo>
                    <a:pt x="692" y="1021"/>
                    <a:pt x="692" y="1021"/>
                    <a:pt x="692" y="1021"/>
                  </a:cubicBezTo>
                  <a:cubicBezTo>
                    <a:pt x="681" y="1000"/>
                    <a:pt x="644" y="961"/>
                    <a:pt x="529" y="922"/>
                  </a:cubicBezTo>
                  <a:cubicBezTo>
                    <a:pt x="467" y="901"/>
                    <a:pt x="382" y="880"/>
                    <a:pt x="267" y="862"/>
                  </a:cubicBezTo>
                  <a:cubicBezTo>
                    <a:pt x="252" y="860"/>
                    <a:pt x="238" y="857"/>
                    <a:pt x="222" y="855"/>
                  </a:cubicBezTo>
                  <a:cubicBezTo>
                    <a:pt x="164" y="741"/>
                    <a:pt x="118" y="618"/>
                    <a:pt x="85" y="506"/>
                  </a:cubicBezTo>
                  <a:cubicBezTo>
                    <a:pt x="24" y="308"/>
                    <a:pt x="0" y="148"/>
                    <a:pt x="0" y="14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263" y="13"/>
                    <a:pt x="263" y="13"/>
                    <a:pt x="263" y="13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8" y="2"/>
                    <a:pt x="290" y="5"/>
                    <a:pt x="292" y="7"/>
                  </a:cubicBezTo>
                  <a:cubicBezTo>
                    <a:pt x="354" y="77"/>
                    <a:pt x="539" y="303"/>
                    <a:pt x="692" y="543"/>
                  </a:cubicBezTo>
                  <a:close/>
                </a:path>
              </a:pathLst>
            </a:custGeom>
            <a:gradFill>
              <a:gsLst>
                <a:gs pos="0">
                  <a:srgbClr val="0A2DDB"/>
                </a:gs>
                <a:gs pos="83000">
                  <a:srgbClr val="3E04A9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8" name="Полилиния 35">
              <a:extLst>
                <a:ext uri="{FF2B5EF4-FFF2-40B4-BE49-F238E27FC236}">
                  <a16:creationId xmlns:a16="http://schemas.microsoft.com/office/drawing/2014/main" id="{3CEFFA90-EB51-41A6-8D88-DC1FC480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557306"/>
              <a:ext cx="1782999" cy="2922684"/>
            </a:xfrm>
            <a:custGeom>
              <a:avLst/>
              <a:gdLst>
                <a:gd name="T0" fmla="*/ 529 w 529"/>
                <a:gd name="T1" fmla="*/ 868 h 868"/>
                <a:gd name="T2" fmla="*/ 267 w 529"/>
                <a:gd name="T3" fmla="*/ 808 h 868"/>
                <a:gd name="T4" fmla="*/ 222 w 529"/>
                <a:gd name="T5" fmla="*/ 801 h 868"/>
                <a:gd name="T6" fmla="*/ 85 w 529"/>
                <a:gd name="T7" fmla="*/ 452 h 868"/>
                <a:gd name="T8" fmla="*/ 0 w 529"/>
                <a:gd name="T9" fmla="*/ 94 h 868"/>
                <a:gd name="T10" fmla="*/ 95 w 529"/>
                <a:gd name="T11" fmla="*/ 45 h 868"/>
                <a:gd name="T12" fmla="*/ 183 w 529"/>
                <a:gd name="T13" fmla="*/ 0 h 868"/>
                <a:gd name="T14" fmla="*/ 194 w 529"/>
                <a:gd name="T15" fmla="*/ 1 h 868"/>
                <a:gd name="T16" fmla="*/ 315 w 529"/>
                <a:gd name="T17" fmla="*/ 378 h 868"/>
                <a:gd name="T18" fmla="*/ 315 w 529"/>
                <a:gd name="T19" fmla="*/ 421 h 868"/>
                <a:gd name="T20" fmla="*/ 508 w 529"/>
                <a:gd name="T21" fmla="*/ 855 h 868"/>
                <a:gd name="T22" fmla="*/ 529 w 529"/>
                <a:gd name="T23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9" h="868">
                  <a:moveTo>
                    <a:pt x="529" y="868"/>
                  </a:moveTo>
                  <a:cubicBezTo>
                    <a:pt x="467" y="847"/>
                    <a:pt x="382" y="826"/>
                    <a:pt x="267" y="808"/>
                  </a:cubicBezTo>
                  <a:cubicBezTo>
                    <a:pt x="252" y="806"/>
                    <a:pt x="238" y="803"/>
                    <a:pt x="222" y="801"/>
                  </a:cubicBezTo>
                  <a:cubicBezTo>
                    <a:pt x="164" y="687"/>
                    <a:pt x="118" y="564"/>
                    <a:pt x="85" y="452"/>
                  </a:cubicBezTo>
                  <a:cubicBezTo>
                    <a:pt x="24" y="254"/>
                    <a:pt x="0" y="94"/>
                    <a:pt x="0" y="94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7" y="0"/>
                    <a:pt x="190" y="0"/>
                    <a:pt x="194" y="1"/>
                  </a:cubicBezTo>
                  <a:cubicBezTo>
                    <a:pt x="194" y="1"/>
                    <a:pt x="315" y="244"/>
                    <a:pt x="315" y="378"/>
                  </a:cubicBezTo>
                  <a:cubicBezTo>
                    <a:pt x="315" y="392"/>
                    <a:pt x="315" y="406"/>
                    <a:pt x="315" y="421"/>
                  </a:cubicBezTo>
                  <a:cubicBezTo>
                    <a:pt x="311" y="551"/>
                    <a:pt x="307" y="720"/>
                    <a:pt x="508" y="855"/>
                  </a:cubicBezTo>
                  <a:cubicBezTo>
                    <a:pt x="515" y="859"/>
                    <a:pt x="522" y="864"/>
                    <a:pt x="529" y="868"/>
                  </a:cubicBezTo>
                  <a:close/>
                </a:path>
              </a:pathLst>
            </a:custGeom>
            <a:gradFill>
              <a:gsLst>
                <a:gs pos="100000">
                  <a:srgbClr val="5936E0"/>
                </a:gs>
                <a:gs pos="44000">
                  <a:srgbClr val="371DBD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7" name="Полилиния: Фигура 66">
              <a:extLst>
                <a:ext uri="{FF2B5EF4-FFF2-40B4-BE49-F238E27FC236}">
                  <a16:creationId xmlns:a16="http://schemas.microsoft.com/office/drawing/2014/main" id="{2ACAA286-8EC7-477A-B799-85B6B23E638D}"/>
                </a:ext>
              </a:extLst>
            </p:cNvPr>
            <p:cNvSpPr/>
            <p:nvPr/>
          </p:nvSpPr>
          <p:spPr>
            <a:xfrm rot="20923453">
              <a:off x="6655548" y="-439156"/>
              <a:ext cx="5488008" cy="1037277"/>
            </a:xfrm>
            <a:custGeom>
              <a:avLst/>
              <a:gdLst>
                <a:gd name="connsiteX0" fmla="*/ 584535 w 5488008"/>
                <a:gd name="connsiteY0" fmla="*/ 0 h 1037277"/>
                <a:gd name="connsiteX1" fmla="*/ 5488008 w 5488008"/>
                <a:gd name="connsiteY1" fmla="*/ 977656 h 1037277"/>
                <a:gd name="connsiteX2" fmla="*/ 5476121 w 5488008"/>
                <a:gd name="connsiteY2" fmla="*/ 1037276 h 1037277"/>
                <a:gd name="connsiteX3" fmla="*/ 0 w 5488008"/>
                <a:gd name="connsiteY3" fmla="*/ 1037277 h 1037277"/>
                <a:gd name="connsiteX4" fmla="*/ 35107 w 5488008"/>
                <a:gd name="connsiteY4" fmla="*/ 912868 h 1037277"/>
                <a:gd name="connsiteX5" fmla="*/ 584535 w 5488008"/>
                <a:gd name="connsiteY5" fmla="*/ 0 h 103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008" h="1037277">
                  <a:moveTo>
                    <a:pt x="584535" y="0"/>
                  </a:moveTo>
                  <a:lnTo>
                    <a:pt x="5488008" y="977656"/>
                  </a:lnTo>
                  <a:lnTo>
                    <a:pt x="5476121" y="1037276"/>
                  </a:lnTo>
                  <a:lnTo>
                    <a:pt x="0" y="1037277"/>
                  </a:lnTo>
                  <a:lnTo>
                    <a:pt x="35107" y="912868"/>
                  </a:lnTo>
                  <a:cubicBezTo>
                    <a:pt x="217952" y="337066"/>
                    <a:pt x="584535" y="0"/>
                    <a:pt x="584535" y="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83000">
                  <a:srgbClr val="6672E4"/>
                </a:gs>
              </a:gsLst>
              <a:lin ang="2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2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7C8C-D22D-4922-86BD-7695EE0CFC91}"/>
              </a:ext>
            </a:extLst>
          </p:cNvPr>
          <p:cNvSpPr txBox="1"/>
          <p:nvPr/>
        </p:nvSpPr>
        <p:spPr>
          <a:xfrm>
            <a:off x="6242538" y="29835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18D62C4-D8CA-43DF-AF19-E681AB371881}"/>
              </a:ext>
            </a:extLst>
          </p:cNvPr>
          <p:cNvSpPr txBox="1"/>
          <p:nvPr/>
        </p:nvSpPr>
        <p:spPr>
          <a:xfrm>
            <a:off x="1600950" y="1911287"/>
            <a:ext cx="5111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дети из семей, находящихся в социально опасном положении и иной трудной жизненной ситуации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F03343-5B20-4D5F-9181-00452C6F9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240" y="2008169"/>
            <a:ext cx="603542" cy="6198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B5F42A-3843-4BA7-A1C1-B6EFBD954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40" y="2907216"/>
            <a:ext cx="603556" cy="6218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93A3E0-9AB9-43C7-9EF0-5C163D68F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40" y="4653136"/>
            <a:ext cx="603556" cy="6218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574562-EE16-4DC5-8163-A9447BF84AF2}"/>
              </a:ext>
            </a:extLst>
          </p:cNvPr>
          <p:cNvSpPr txBox="1"/>
          <p:nvPr/>
        </p:nvSpPr>
        <p:spPr>
          <a:xfrm>
            <a:off x="1599090" y="4542960"/>
            <a:ext cx="372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дети с инвалидностью и дети</a:t>
            </a:r>
          </a:p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 ограниченными возможностями здоровья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FD30EC-9FD6-4A69-902D-34B4A18BD4AA}"/>
              </a:ext>
            </a:extLst>
          </p:cNvPr>
          <p:cNvSpPr txBox="1"/>
          <p:nvPr/>
        </p:nvSpPr>
        <p:spPr>
          <a:xfrm>
            <a:off x="1600950" y="3710580"/>
            <a:ext cx="3669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дети из малообеспеченных семей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805DDB5-33D8-41F1-BC85-2617E52C4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38" y="0"/>
            <a:ext cx="1170533" cy="16765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AB84FA-7793-4F37-8E9D-0C305C1DCDAE}"/>
              </a:ext>
            </a:extLst>
          </p:cNvPr>
          <p:cNvSpPr txBox="1"/>
          <p:nvPr/>
        </p:nvSpPr>
        <p:spPr>
          <a:xfrm rot="21038007">
            <a:off x="7340945" y="3333794"/>
            <a:ext cx="4095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В будущем я хочу стать…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877167-5ECF-4CCB-A200-8D0C93BFE7C8}"/>
              </a:ext>
            </a:extLst>
          </p:cNvPr>
          <p:cNvSpPr txBox="1"/>
          <p:nvPr/>
        </p:nvSpPr>
        <p:spPr>
          <a:xfrm>
            <a:off x="1600950" y="3025454"/>
            <a:ext cx="3669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дети из многодетных семей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FB737A6-A4AE-4F6D-930A-CB75BDF0A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031" y="3759063"/>
            <a:ext cx="603556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DEFCE24-8197-46E4-B696-B2A47226D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7F7726E-0ACE-44B6-B199-2A732B0BA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52" y="-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6969EBC-E8D3-4914-9A82-8E88F816E77E}"/>
              </a:ext>
            </a:extLst>
          </p:cNvPr>
          <p:cNvSpPr/>
          <p:nvPr/>
        </p:nvSpPr>
        <p:spPr>
          <a:xfrm>
            <a:off x="844497" y="4909246"/>
            <a:ext cx="3597344" cy="73866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i="1" dirty="0">
                <a:solidFill>
                  <a:srgbClr val="002060"/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Какую профессию</a:t>
            </a:r>
          </a:p>
          <a:p>
            <a:pPr algn="ctr" rtl="0"/>
            <a:r>
              <a:rPr lang="ru-RU" sz="2400" i="1" dirty="0">
                <a:solidFill>
                  <a:srgbClr val="002060"/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я хочу выбрать?</a:t>
            </a:r>
            <a:endParaRPr lang="ru-RU" sz="2400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" name="Группа 26" descr="Это изображение содержит иллюстрацию человека, стоящего спиной к зрителю. ">
            <a:extLst>
              <a:ext uri="{FF2B5EF4-FFF2-40B4-BE49-F238E27FC236}">
                <a16:creationId xmlns:a16="http://schemas.microsoft.com/office/drawing/2014/main" id="{ABC2A172-1C05-4D6F-B5FB-5CEBE6B7E962}"/>
              </a:ext>
            </a:extLst>
          </p:cNvPr>
          <p:cNvGrpSpPr/>
          <p:nvPr/>
        </p:nvGrpSpPr>
        <p:grpSpPr>
          <a:xfrm>
            <a:off x="1607037" y="2317173"/>
            <a:ext cx="2166342" cy="1991542"/>
            <a:chOff x="4832350" y="3127375"/>
            <a:chExt cx="2668588" cy="2679700"/>
          </a:xfrm>
        </p:grpSpPr>
        <p:sp>
          <p:nvSpPr>
            <p:cNvPr id="5" name="Полилиния 5">
              <a:extLst>
                <a:ext uri="{FF2B5EF4-FFF2-40B4-BE49-F238E27FC236}">
                  <a16:creationId xmlns:a16="http://schemas.microsoft.com/office/drawing/2014/main" id="{A113113D-0844-4CD7-B171-8F00F9D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3810000"/>
              <a:ext cx="1004888" cy="1736725"/>
            </a:xfrm>
            <a:custGeom>
              <a:avLst/>
              <a:gdLst>
                <a:gd name="T0" fmla="*/ 82 w 175"/>
                <a:gd name="T1" fmla="*/ 75 h 303"/>
                <a:gd name="T2" fmla="*/ 172 w 175"/>
                <a:gd name="T3" fmla="*/ 242 h 303"/>
                <a:gd name="T4" fmla="*/ 103 w 175"/>
                <a:gd name="T5" fmla="*/ 242 h 303"/>
                <a:gd name="T6" fmla="*/ 49 w 175"/>
                <a:gd name="T7" fmla="*/ 89 h 303"/>
                <a:gd name="T8" fmla="*/ 22 w 175"/>
                <a:gd name="T9" fmla="*/ 67 h 303"/>
                <a:gd name="T10" fmla="*/ 7 w 175"/>
                <a:gd name="T11" fmla="*/ 36 h 303"/>
                <a:gd name="T12" fmla="*/ 23 w 175"/>
                <a:gd name="T13" fmla="*/ 36 h 303"/>
                <a:gd name="T14" fmla="*/ 35 w 175"/>
                <a:gd name="T15" fmla="*/ 54 h 303"/>
                <a:gd name="T16" fmla="*/ 8 w 175"/>
                <a:gd name="T17" fmla="*/ 5 h 303"/>
                <a:gd name="T18" fmla="*/ 30 w 175"/>
                <a:gd name="T19" fmla="*/ 21 h 303"/>
                <a:gd name="T20" fmla="*/ 51 w 175"/>
                <a:gd name="T21" fmla="*/ 25 h 303"/>
                <a:gd name="T22" fmla="*/ 70 w 175"/>
                <a:gd name="T23" fmla="*/ 49 h 303"/>
                <a:gd name="T24" fmla="*/ 82 w 175"/>
                <a:gd name="T25" fmla="*/ 7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303">
                  <a:moveTo>
                    <a:pt x="82" y="75"/>
                  </a:moveTo>
                  <a:cubicBezTo>
                    <a:pt x="82" y="75"/>
                    <a:pt x="175" y="184"/>
                    <a:pt x="172" y="242"/>
                  </a:cubicBezTo>
                  <a:cubicBezTo>
                    <a:pt x="169" y="299"/>
                    <a:pt x="126" y="303"/>
                    <a:pt x="103" y="242"/>
                  </a:cubicBezTo>
                  <a:cubicBezTo>
                    <a:pt x="81" y="180"/>
                    <a:pt x="49" y="89"/>
                    <a:pt x="49" y="89"/>
                  </a:cubicBezTo>
                  <a:cubicBezTo>
                    <a:pt x="49" y="89"/>
                    <a:pt x="27" y="74"/>
                    <a:pt x="22" y="67"/>
                  </a:cubicBezTo>
                  <a:cubicBezTo>
                    <a:pt x="17" y="61"/>
                    <a:pt x="13" y="39"/>
                    <a:pt x="7" y="36"/>
                  </a:cubicBezTo>
                  <a:cubicBezTo>
                    <a:pt x="0" y="33"/>
                    <a:pt x="12" y="26"/>
                    <a:pt x="23" y="36"/>
                  </a:cubicBezTo>
                  <a:cubicBezTo>
                    <a:pt x="33" y="46"/>
                    <a:pt x="30" y="57"/>
                    <a:pt x="35" y="54"/>
                  </a:cubicBezTo>
                  <a:cubicBezTo>
                    <a:pt x="40" y="50"/>
                    <a:pt x="8" y="10"/>
                    <a:pt x="8" y="5"/>
                  </a:cubicBezTo>
                  <a:cubicBezTo>
                    <a:pt x="9" y="0"/>
                    <a:pt x="30" y="21"/>
                    <a:pt x="30" y="21"/>
                  </a:cubicBezTo>
                  <a:cubicBezTo>
                    <a:pt x="30" y="21"/>
                    <a:pt x="44" y="19"/>
                    <a:pt x="51" y="25"/>
                  </a:cubicBezTo>
                  <a:cubicBezTo>
                    <a:pt x="58" y="30"/>
                    <a:pt x="67" y="43"/>
                    <a:pt x="70" y="49"/>
                  </a:cubicBezTo>
                  <a:cubicBezTo>
                    <a:pt x="72" y="55"/>
                    <a:pt x="75" y="66"/>
                    <a:pt x="82" y="75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" name="Автофигура 3">
              <a:extLst>
                <a:ext uri="{FF2B5EF4-FFF2-40B4-BE49-F238E27FC236}">
                  <a16:creationId xmlns:a16="http://schemas.microsoft.com/office/drawing/2014/main" id="{CBAFF68D-D572-4371-A91E-AC6024B69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5375" y="3141662"/>
              <a:ext cx="2479675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" name="Полилиния 6">
              <a:extLst>
                <a:ext uri="{FF2B5EF4-FFF2-40B4-BE49-F238E27FC236}">
                  <a16:creationId xmlns:a16="http://schemas.microsoft.com/office/drawing/2014/main" id="{48C4C649-8470-4879-B490-47F99A11E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4210050"/>
              <a:ext cx="752475" cy="1301750"/>
            </a:xfrm>
            <a:custGeom>
              <a:avLst/>
              <a:gdLst>
                <a:gd name="T0" fmla="*/ 36 w 131"/>
                <a:gd name="T1" fmla="*/ 0 h 227"/>
                <a:gd name="T2" fmla="*/ 0 w 131"/>
                <a:gd name="T3" fmla="*/ 22 h 227"/>
                <a:gd name="T4" fmla="*/ 94 w 131"/>
                <a:gd name="T5" fmla="*/ 215 h 227"/>
                <a:gd name="T6" fmla="*/ 130 w 131"/>
                <a:gd name="T7" fmla="*/ 168 h 227"/>
                <a:gd name="T8" fmla="*/ 36 w 131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27">
                  <a:moveTo>
                    <a:pt x="36" y="0"/>
                  </a:moveTo>
                  <a:cubicBezTo>
                    <a:pt x="36" y="0"/>
                    <a:pt x="5" y="19"/>
                    <a:pt x="0" y="22"/>
                  </a:cubicBezTo>
                  <a:cubicBezTo>
                    <a:pt x="0" y="22"/>
                    <a:pt x="64" y="203"/>
                    <a:pt x="94" y="215"/>
                  </a:cubicBezTo>
                  <a:cubicBezTo>
                    <a:pt x="124" y="227"/>
                    <a:pt x="131" y="194"/>
                    <a:pt x="130" y="168"/>
                  </a:cubicBezTo>
                  <a:cubicBezTo>
                    <a:pt x="129" y="138"/>
                    <a:pt x="99" y="55"/>
                    <a:pt x="36" y="0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A6D0BE20-D8F3-4E9A-9E7A-BC6FFF63D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5529263"/>
              <a:ext cx="2451100" cy="257175"/>
            </a:xfrm>
            <a:custGeom>
              <a:avLst/>
              <a:gdLst>
                <a:gd name="T0" fmla="*/ 1544 w 1544"/>
                <a:gd name="T1" fmla="*/ 162 h 162"/>
                <a:gd name="T2" fmla="*/ 0 w 1544"/>
                <a:gd name="T3" fmla="*/ 162 h 162"/>
                <a:gd name="T4" fmla="*/ 156 w 1544"/>
                <a:gd name="T5" fmla="*/ 0 h 162"/>
                <a:gd name="T6" fmla="*/ 1436 w 1544"/>
                <a:gd name="T7" fmla="*/ 0 h 162"/>
                <a:gd name="T8" fmla="*/ 1544 w 15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4" h="162">
                  <a:moveTo>
                    <a:pt x="1544" y="162"/>
                  </a:moveTo>
                  <a:lnTo>
                    <a:pt x="0" y="162"/>
                  </a:lnTo>
                  <a:lnTo>
                    <a:pt x="156" y="0"/>
                  </a:lnTo>
                  <a:lnTo>
                    <a:pt x="1436" y="0"/>
                  </a:lnTo>
                  <a:lnTo>
                    <a:pt x="1544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FC9E0"/>
                </a:gs>
                <a:gs pos="39000">
                  <a:srgbClr val="4BC3E2"/>
                </a:gs>
                <a:gs pos="85000">
                  <a:srgbClr val="030341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" name="Полилиния 8">
              <a:extLst>
                <a:ext uri="{FF2B5EF4-FFF2-40B4-BE49-F238E27FC236}">
                  <a16:creationId xmlns:a16="http://schemas.microsoft.com/office/drawing/2014/main" id="{91E2CD51-2ACF-4F68-863C-840F1804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4187825"/>
              <a:ext cx="1520825" cy="1598613"/>
            </a:xfrm>
            <a:custGeom>
              <a:avLst/>
              <a:gdLst>
                <a:gd name="T0" fmla="*/ 265 w 265"/>
                <a:gd name="T1" fmla="*/ 279 h 279"/>
                <a:gd name="T2" fmla="*/ 25 w 265"/>
                <a:gd name="T3" fmla="*/ 279 h 279"/>
                <a:gd name="T4" fmla="*/ 20 w 265"/>
                <a:gd name="T5" fmla="*/ 234 h 279"/>
                <a:gd name="T6" fmla="*/ 20 w 265"/>
                <a:gd name="T7" fmla="*/ 230 h 279"/>
                <a:gd name="T8" fmla="*/ 13 w 265"/>
                <a:gd name="T9" fmla="*/ 171 h 279"/>
                <a:gd name="T10" fmla="*/ 11 w 265"/>
                <a:gd name="T11" fmla="*/ 150 h 279"/>
                <a:gd name="T12" fmla="*/ 10 w 265"/>
                <a:gd name="T13" fmla="*/ 129 h 279"/>
                <a:gd name="T14" fmla="*/ 10 w 265"/>
                <a:gd name="T15" fmla="*/ 34 h 279"/>
                <a:gd name="T16" fmla="*/ 10 w 265"/>
                <a:gd name="T17" fmla="*/ 34 h 279"/>
                <a:gd name="T18" fmla="*/ 65 w 265"/>
                <a:gd name="T19" fmla="*/ 17 h 279"/>
                <a:gd name="T20" fmla="*/ 86 w 265"/>
                <a:gd name="T21" fmla="*/ 1 h 279"/>
                <a:gd name="T22" fmla="*/ 131 w 265"/>
                <a:gd name="T23" fmla="*/ 3 h 279"/>
                <a:gd name="T24" fmla="*/ 132 w 265"/>
                <a:gd name="T25" fmla="*/ 3 h 279"/>
                <a:gd name="T26" fmla="*/ 132 w 265"/>
                <a:gd name="T27" fmla="*/ 3 h 279"/>
                <a:gd name="T28" fmla="*/ 133 w 265"/>
                <a:gd name="T29" fmla="*/ 3 h 279"/>
                <a:gd name="T30" fmla="*/ 169 w 265"/>
                <a:gd name="T31" fmla="*/ 12 h 279"/>
                <a:gd name="T32" fmla="*/ 170 w 265"/>
                <a:gd name="T33" fmla="*/ 13 h 279"/>
                <a:gd name="T34" fmla="*/ 170 w 265"/>
                <a:gd name="T35" fmla="*/ 13 h 279"/>
                <a:gd name="T36" fmla="*/ 171 w 265"/>
                <a:gd name="T37" fmla="*/ 26 h 279"/>
                <a:gd name="T38" fmla="*/ 197 w 265"/>
                <a:gd name="T39" fmla="*/ 31 h 279"/>
                <a:gd name="T40" fmla="*/ 201 w 265"/>
                <a:gd name="T41" fmla="*/ 32 h 279"/>
                <a:gd name="T42" fmla="*/ 251 w 265"/>
                <a:gd name="T43" fmla="*/ 105 h 279"/>
                <a:gd name="T44" fmla="*/ 255 w 265"/>
                <a:gd name="T45" fmla="*/ 151 h 279"/>
                <a:gd name="T46" fmla="*/ 259 w 265"/>
                <a:gd name="T47" fmla="*/ 192 h 279"/>
                <a:gd name="T48" fmla="*/ 262 w 265"/>
                <a:gd name="T49" fmla="*/ 234 h 279"/>
                <a:gd name="T50" fmla="*/ 264 w 265"/>
                <a:gd name="T51" fmla="*/ 266 h 279"/>
                <a:gd name="T52" fmla="*/ 264 w 265"/>
                <a:gd name="T53" fmla="*/ 266 h 279"/>
                <a:gd name="T54" fmla="*/ 265 w 265"/>
                <a:gd name="T5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5" h="279">
                  <a:moveTo>
                    <a:pt x="265" y="279"/>
                  </a:moveTo>
                  <a:cubicBezTo>
                    <a:pt x="25" y="279"/>
                    <a:pt x="25" y="279"/>
                    <a:pt x="25" y="279"/>
                  </a:cubicBezTo>
                  <a:cubicBezTo>
                    <a:pt x="25" y="273"/>
                    <a:pt x="23" y="256"/>
                    <a:pt x="20" y="234"/>
                  </a:cubicBezTo>
                  <a:cubicBezTo>
                    <a:pt x="20" y="232"/>
                    <a:pt x="20" y="231"/>
                    <a:pt x="20" y="230"/>
                  </a:cubicBezTo>
                  <a:cubicBezTo>
                    <a:pt x="17" y="211"/>
                    <a:pt x="15" y="191"/>
                    <a:pt x="13" y="171"/>
                  </a:cubicBezTo>
                  <a:cubicBezTo>
                    <a:pt x="13" y="164"/>
                    <a:pt x="12" y="157"/>
                    <a:pt x="11" y="150"/>
                  </a:cubicBezTo>
                  <a:cubicBezTo>
                    <a:pt x="11" y="143"/>
                    <a:pt x="11" y="136"/>
                    <a:pt x="10" y="129"/>
                  </a:cubicBezTo>
                  <a:cubicBezTo>
                    <a:pt x="8" y="78"/>
                    <a:pt x="0" y="42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9" y="26"/>
                    <a:pt x="65" y="17"/>
                    <a:pt x="65" y="17"/>
                  </a:cubicBezTo>
                  <a:cubicBezTo>
                    <a:pt x="65" y="17"/>
                    <a:pt x="70" y="2"/>
                    <a:pt x="86" y="1"/>
                  </a:cubicBezTo>
                  <a:cubicBezTo>
                    <a:pt x="102" y="0"/>
                    <a:pt x="118" y="1"/>
                    <a:pt x="131" y="3"/>
                  </a:cubicBezTo>
                  <a:cubicBezTo>
                    <a:pt x="131" y="3"/>
                    <a:pt x="132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52" y="6"/>
                    <a:pt x="167" y="10"/>
                    <a:pt x="169" y="12"/>
                  </a:cubicBezTo>
                  <a:cubicBezTo>
                    <a:pt x="170" y="12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1" y="22"/>
                    <a:pt x="171" y="26"/>
                    <a:pt x="171" y="26"/>
                  </a:cubicBezTo>
                  <a:cubicBezTo>
                    <a:pt x="171" y="26"/>
                    <a:pt x="184" y="32"/>
                    <a:pt x="197" y="31"/>
                  </a:cubicBezTo>
                  <a:cubicBezTo>
                    <a:pt x="198" y="31"/>
                    <a:pt x="199" y="31"/>
                    <a:pt x="201" y="32"/>
                  </a:cubicBezTo>
                  <a:cubicBezTo>
                    <a:pt x="216" y="35"/>
                    <a:pt x="247" y="62"/>
                    <a:pt x="251" y="105"/>
                  </a:cubicBezTo>
                  <a:cubicBezTo>
                    <a:pt x="252" y="117"/>
                    <a:pt x="254" y="133"/>
                    <a:pt x="255" y="151"/>
                  </a:cubicBezTo>
                  <a:cubicBezTo>
                    <a:pt x="256" y="164"/>
                    <a:pt x="257" y="178"/>
                    <a:pt x="259" y="192"/>
                  </a:cubicBezTo>
                  <a:cubicBezTo>
                    <a:pt x="260" y="207"/>
                    <a:pt x="261" y="221"/>
                    <a:pt x="262" y="234"/>
                  </a:cubicBezTo>
                  <a:cubicBezTo>
                    <a:pt x="263" y="246"/>
                    <a:pt x="263" y="258"/>
                    <a:pt x="264" y="266"/>
                  </a:cubicBezTo>
                  <a:cubicBezTo>
                    <a:pt x="264" y="266"/>
                    <a:pt x="264" y="266"/>
                    <a:pt x="264" y="266"/>
                  </a:cubicBezTo>
                  <a:cubicBezTo>
                    <a:pt x="264" y="272"/>
                    <a:pt x="265" y="277"/>
                    <a:pt x="265" y="27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9" name="Полилиния 9">
              <a:extLst>
                <a:ext uri="{FF2B5EF4-FFF2-40B4-BE49-F238E27FC236}">
                  <a16:creationId xmlns:a16="http://schemas.microsoft.com/office/drawing/2014/main" id="{319F10DD-B9D3-4B3A-8314-9802E27DC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350" y="4359275"/>
              <a:ext cx="1382713" cy="1152525"/>
            </a:xfrm>
            <a:custGeom>
              <a:avLst/>
              <a:gdLst>
                <a:gd name="T0" fmla="*/ 227 w 241"/>
                <a:gd name="T1" fmla="*/ 194 h 201"/>
                <a:gd name="T2" fmla="*/ 104 w 241"/>
                <a:gd name="T3" fmla="*/ 200 h 201"/>
                <a:gd name="T4" fmla="*/ 23 w 241"/>
                <a:gd name="T5" fmla="*/ 199 h 201"/>
                <a:gd name="T6" fmla="*/ 38 w 241"/>
                <a:gd name="T7" fmla="*/ 83 h 201"/>
                <a:gd name="T8" fmla="*/ 94 w 241"/>
                <a:gd name="T9" fmla="*/ 4 h 201"/>
                <a:gd name="T10" fmla="*/ 94 w 241"/>
                <a:gd name="T11" fmla="*/ 4 h 201"/>
                <a:gd name="T12" fmla="*/ 106 w 241"/>
                <a:gd name="T13" fmla="*/ 1 h 201"/>
                <a:gd name="T14" fmla="*/ 143 w 241"/>
                <a:gd name="T15" fmla="*/ 57 h 201"/>
                <a:gd name="T16" fmla="*/ 95 w 241"/>
                <a:gd name="T17" fmla="*/ 120 h 201"/>
                <a:gd name="T18" fmla="*/ 76 w 241"/>
                <a:gd name="T19" fmla="*/ 141 h 201"/>
                <a:gd name="T20" fmla="*/ 97 w 241"/>
                <a:gd name="T21" fmla="*/ 141 h 201"/>
                <a:gd name="T22" fmla="*/ 239 w 241"/>
                <a:gd name="T23" fmla="*/ 164 h 201"/>
                <a:gd name="T24" fmla="*/ 227 w 241"/>
                <a:gd name="T25" fmla="*/ 19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201">
                  <a:moveTo>
                    <a:pt x="227" y="194"/>
                  </a:moveTo>
                  <a:cubicBezTo>
                    <a:pt x="224" y="194"/>
                    <a:pt x="160" y="198"/>
                    <a:pt x="104" y="200"/>
                  </a:cubicBezTo>
                  <a:cubicBezTo>
                    <a:pt x="66" y="201"/>
                    <a:pt x="32" y="201"/>
                    <a:pt x="23" y="199"/>
                  </a:cubicBezTo>
                  <a:cubicBezTo>
                    <a:pt x="0" y="193"/>
                    <a:pt x="5" y="167"/>
                    <a:pt x="38" y="83"/>
                  </a:cubicBezTo>
                  <a:cubicBezTo>
                    <a:pt x="59" y="29"/>
                    <a:pt x="80" y="10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101" y="0"/>
                    <a:pt x="106" y="1"/>
                    <a:pt x="106" y="1"/>
                  </a:cubicBezTo>
                  <a:cubicBezTo>
                    <a:pt x="123" y="0"/>
                    <a:pt x="145" y="42"/>
                    <a:pt x="143" y="57"/>
                  </a:cubicBezTo>
                  <a:cubicBezTo>
                    <a:pt x="142" y="66"/>
                    <a:pt x="115" y="98"/>
                    <a:pt x="95" y="120"/>
                  </a:cubicBezTo>
                  <a:cubicBezTo>
                    <a:pt x="85" y="132"/>
                    <a:pt x="76" y="141"/>
                    <a:pt x="76" y="141"/>
                  </a:cubicBezTo>
                  <a:cubicBezTo>
                    <a:pt x="76" y="141"/>
                    <a:pt x="85" y="141"/>
                    <a:pt x="97" y="141"/>
                  </a:cubicBezTo>
                  <a:cubicBezTo>
                    <a:pt x="139" y="142"/>
                    <a:pt x="228" y="145"/>
                    <a:pt x="239" y="164"/>
                  </a:cubicBezTo>
                  <a:cubicBezTo>
                    <a:pt x="241" y="169"/>
                    <a:pt x="233" y="194"/>
                    <a:pt x="227" y="194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0" name="Полилиния 10">
              <a:extLst>
                <a:ext uri="{FF2B5EF4-FFF2-40B4-BE49-F238E27FC236}">
                  <a16:creationId xmlns:a16="http://schemas.microsoft.com/office/drawing/2014/main" id="{5849D18F-42AB-4436-A00E-CCB48479C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60938"/>
              <a:ext cx="333375" cy="750888"/>
            </a:xfrm>
            <a:custGeom>
              <a:avLst/>
              <a:gdLst>
                <a:gd name="T0" fmla="*/ 66 w 66"/>
                <a:gd name="T1" fmla="*/ 131 h 131"/>
                <a:gd name="T2" fmla="*/ 23 w 66"/>
                <a:gd name="T3" fmla="*/ 68 h 131"/>
                <a:gd name="T4" fmla="*/ 4 w 66"/>
                <a:gd name="T5" fmla="*/ 25 h 131"/>
                <a:gd name="T6" fmla="*/ 57 w 66"/>
                <a:gd name="T7" fmla="*/ 16 h 131"/>
                <a:gd name="T8" fmla="*/ 64 w 66"/>
                <a:gd name="T9" fmla="*/ 99 h 131"/>
                <a:gd name="T10" fmla="*/ 66 w 66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31">
                  <a:moveTo>
                    <a:pt x="66" y="131"/>
                  </a:moveTo>
                  <a:cubicBezTo>
                    <a:pt x="61" y="107"/>
                    <a:pt x="42" y="83"/>
                    <a:pt x="23" y="68"/>
                  </a:cubicBezTo>
                  <a:cubicBezTo>
                    <a:pt x="0" y="51"/>
                    <a:pt x="4" y="25"/>
                    <a:pt x="4" y="25"/>
                  </a:cubicBezTo>
                  <a:cubicBezTo>
                    <a:pt x="21" y="0"/>
                    <a:pt x="41" y="5"/>
                    <a:pt x="57" y="16"/>
                  </a:cubicBezTo>
                  <a:cubicBezTo>
                    <a:pt x="59" y="43"/>
                    <a:pt x="62" y="74"/>
                    <a:pt x="64" y="99"/>
                  </a:cubicBezTo>
                  <a:cubicBezTo>
                    <a:pt x="65" y="111"/>
                    <a:pt x="65" y="123"/>
                    <a:pt x="66" y="13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D1D8B039-3C85-439E-9B4E-0AE3B0227E37}"/>
                </a:ext>
              </a:extLst>
            </p:cNvPr>
            <p:cNvSpPr/>
            <p:nvPr/>
          </p:nvSpPr>
          <p:spPr>
            <a:xfrm rot="20364014">
              <a:off x="6924390" y="4583236"/>
              <a:ext cx="305126" cy="641501"/>
            </a:xfrm>
            <a:custGeom>
              <a:avLst/>
              <a:gdLst>
                <a:gd name="connsiteX0" fmla="*/ 793 w 453638"/>
                <a:gd name="connsiteY0" fmla="*/ 10752 h 953733"/>
                <a:gd name="connsiteX1" fmla="*/ 331787 w 453638"/>
                <a:gd name="connsiteY1" fmla="*/ 467952 h 953733"/>
                <a:gd name="connsiteX2" fmla="*/ 436562 w 453638"/>
                <a:gd name="connsiteY2" fmla="*/ 944202 h 953733"/>
                <a:gd name="connsiteX3" fmla="*/ 793 w 453638"/>
                <a:gd name="connsiteY3" fmla="*/ 10752 h 9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638" h="953733">
                  <a:moveTo>
                    <a:pt x="793" y="10752"/>
                  </a:moveTo>
                  <a:cubicBezTo>
                    <a:pt x="-16669" y="-68623"/>
                    <a:pt x="259159" y="312377"/>
                    <a:pt x="331787" y="467952"/>
                  </a:cubicBezTo>
                  <a:cubicBezTo>
                    <a:pt x="404415" y="623527"/>
                    <a:pt x="490934" y="1020005"/>
                    <a:pt x="436562" y="944202"/>
                  </a:cubicBezTo>
                  <a:cubicBezTo>
                    <a:pt x="382190" y="868399"/>
                    <a:pt x="18255" y="90127"/>
                    <a:pt x="793" y="107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олилиния 11">
              <a:extLst>
                <a:ext uri="{FF2B5EF4-FFF2-40B4-BE49-F238E27FC236}">
                  <a16:creationId xmlns:a16="http://schemas.microsoft.com/office/drawing/2014/main" id="{9C6C3AB2-1F41-4F9F-A40A-34C6948A2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4297363"/>
              <a:ext cx="1435100" cy="1168400"/>
            </a:xfrm>
            <a:custGeom>
              <a:avLst/>
              <a:gdLst>
                <a:gd name="T0" fmla="*/ 11 w 250"/>
                <a:gd name="T1" fmla="*/ 49 h 204"/>
                <a:gd name="T2" fmla="*/ 103 w 250"/>
                <a:gd name="T3" fmla="*/ 27 h 204"/>
                <a:gd name="T4" fmla="*/ 211 w 250"/>
                <a:gd name="T5" fmla="*/ 135 h 204"/>
                <a:gd name="T6" fmla="*/ 179 w 250"/>
                <a:gd name="T7" fmla="*/ 196 h 204"/>
                <a:gd name="T8" fmla="*/ 10 w 250"/>
                <a:gd name="T9" fmla="*/ 49 h 204"/>
                <a:gd name="T10" fmla="*/ 11 w 250"/>
                <a:gd name="T11" fmla="*/ 4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04">
                  <a:moveTo>
                    <a:pt x="11" y="49"/>
                  </a:moveTo>
                  <a:cubicBezTo>
                    <a:pt x="25" y="11"/>
                    <a:pt x="73" y="0"/>
                    <a:pt x="103" y="27"/>
                  </a:cubicBezTo>
                  <a:cubicBezTo>
                    <a:pt x="136" y="58"/>
                    <a:pt x="187" y="105"/>
                    <a:pt x="211" y="135"/>
                  </a:cubicBezTo>
                  <a:cubicBezTo>
                    <a:pt x="250" y="180"/>
                    <a:pt x="199" y="204"/>
                    <a:pt x="179" y="196"/>
                  </a:cubicBezTo>
                  <a:cubicBezTo>
                    <a:pt x="117" y="171"/>
                    <a:pt x="0" y="117"/>
                    <a:pt x="10" y="49"/>
                  </a:cubicBezTo>
                  <a:cubicBezTo>
                    <a:pt x="10" y="49"/>
                    <a:pt x="11" y="49"/>
                    <a:pt x="11" y="4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2" name="Полилиния 12">
              <a:extLst>
                <a:ext uri="{FF2B5EF4-FFF2-40B4-BE49-F238E27FC236}">
                  <a16:creationId xmlns:a16="http://schemas.microsoft.com/office/drawing/2014/main" id="{53D9C9B8-8241-4452-98F4-6F4696E02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809625" cy="1135063"/>
            </a:xfrm>
            <a:custGeom>
              <a:avLst/>
              <a:gdLst>
                <a:gd name="T0" fmla="*/ 138 w 141"/>
                <a:gd name="T1" fmla="*/ 142 h 198"/>
                <a:gd name="T2" fmla="*/ 136 w 141"/>
                <a:gd name="T3" fmla="*/ 150 h 198"/>
                <a:gd name="T4" fmla="*/ 134 w 141"/>
                <a:gd name="T5" fmla="*/ 170 h 198"/>
                <a:gd name="T6" fmla="*/ 128 w 141"/>
                <a:gd name="T7" fmla="*/ 178 h 198"/>
                <a:gd name="T8" fmla="*/ 125 w 141"/>
                <a:gd name="T9" fmla="*/ 179 h 198"/>
                <a:gd name="T10" fmla="*/ 115 w 141"/>
                <a:gd name="T11" fmla="*/ 178 h 198"/>
                <a:gd name="T12" fmla="*/ 109 w 141"/>
                <a:gd name="T13" fmla="*/ 198 h 198"/>
                <a:gd name="T14" fmla="*/ 108 w 141"/>
                <a:gd name="T15" fmla="*/ 197 h 198"/>
                <a:gd name="T16" fmla="*/ 71 w 141"/>
                <a:gd name="T17" fmla="*/ 188 h 198"/>
                <a:gd name="T18" fmla="*/ 71 w 141"/>
                <a:gd name="T19" fmla="*/ 188 h 198"/>
                <a:gd name="T20" fmla="*/ 70 w 141"/>
                <a:gd name="T21" fmla="*/ 188 h 198"/>
                <a:gd name="T22" fmla="*/ 25 w 141"/>
                <a:gd name="T23" fmla="*/ 186 h 198"/>
                <a:gd name="T24" fmla="*/ 26 w 141"/>
                <a:gd name="T25" fmla="*/ 157 h 198"/>
                <a:gd name="T26" fmla="*/ 19 w 141"/>
                <a:gd name="T27" fmla="*/ 125 h 198"/>
                <a:gd name="T28" fmla="*/ 9 w 141"/>
                <a:gd name="T29" fmla="*/ 99 h 198"/>
                <a:gd name="T30" fmla="*/ 0 w 141"/>
                <a:gd name="T31" fmla="*/ 72 h 198"/>
                <a:gd name="T32" fmla="*/ 34 w 141"/>
                <a:gd name="T33" fmla="*/ 18 h 198"/>
                <a:gd name="T34" fmla="*/ 57 w 141"/>
                <a:gd name="T35" fmla="*/ 7 h 198"/>
                <a:gd name="T36" fmla="*/ 76 w 141"/>
                <a:gd name="T37" fmla="*/ 0 h 198"/>
                <a:gd name="T38" fmla="*/ 92 w 141"/>
                <a:gd name="T39" fmla="*/ 9 h 198"/>
                <a:gd name="T40" fmla="*/ 112 w 141"/>
                <a:gd name="T41" fmla="*/ 11 h 198"/>
                <a:gd name="T42" fmla="*/ 124 w 141"/>
                <a:gd name="T43" fmla="*/ 24 h 198"/>
                <a:gd name="T44" fmla="*/ 134 w 141"/>
                <a:gd name="T45" fmla="*/ 37 h 198"/>
                <a:gd name="T46" fmla="*/ 134 w 141"/>
                <a:gd name="T47" fmla="*/ 38 h 198"/>
                <a:gd name="T48" fmla="*/ 134 w 141"/>
                <a:gd name="T49" fmla="*/ 38 h 198"/>
                <a:gd name="T50" fmla="*/ 133 w 141"/>
                <a:gd name="T51" fmla="*/ 39 h 198"/>
                <a:gd name="T52" fmla="*/ 132 w 141"/>
                <a:gd name="T53" fmla="*/ 41 h 198"/>
                <a:gd name="T54" fmla="*/ 131 w 141"/>
                <a:gd name="T55" fmla="*/ 42 h 198"/>
                <a:gd name="T56" fmla="*/ 130 w 141"/>
                <a:gd name="T57" fmla="*/ 42 h 198"/>
                <a:gd name="T58" fmla="*/ 129 w 141"/>
                <a:gd name="T59" fmla="*/ 43 h 198"/>
                <a:gd name="T60" fmla="*/ 129 w 141"/>
                <a:gd name="T61" fmla="*/ 43 h 198"/>
                <a:gd name="T62" fmla="*/ 138 w 141"/>
                <a:gd name="T63" fmla="*/ 90 h 198"/>
                <a:gd name="T64" fmla="*/ 139 w 141"/>
                <a:gd name="T65" fmla="*/ 113 h 198"/>
                <a:gd name="T66" fmla="*/ 138 w 141"/>
                <a:gd name="T67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198">
                  <a:moveTo>
                    <a:pt x="138" y="142"/>
                  </a:moveTo>
                  <a:cubicBezTo>
                    <a:pt x="138" y="145"/>
                    <a:pt x="137" y="147"/>
                    <a:pt x="136" y="150"/>
                  </a:cubicBezTo>
                  <a:cubicBezTo>
                    <a:pt x="136" y="151"/>
                    <a:pt x="135" y="166"/>
                    <a:pt x="134" y="170"/>
                  </a:cubicBezTo>
                  <a:cubicBezTo>
                    <a:pt x="134" y="172"/>
                    <a:pt x="132" y="177"/>
                    <a:pt x="128" y="178"/>
                  </a:cubicBezTo>
                  <a:cubicBezTo>
                    <a:pt x="127" y="179"/>
                    <a:pt x="126" y="179"/>
                    <a:pt x="125" y="179"/>
                  </a:cubicBezTo>
                  <a:cubicBezTo>
                    <a:pt x="118" y="178"/>
                    <a:pt x="115" y="178"/>
                    <a:pt x="115" y="178"/>
                  </a:cubicBezTo>
                  <a:cubicBezTo>
                    <a:pt x="115" y="178"/>
                    <a:pt x="108" y="189"/>
                    <a:pt x="109" y="198"/>
                  </a:cubicBezTo>
                  <a:cubicBezTo>
                    <a:pt x="109" y="198"/>
                    <a:pt x="109" y="197"/>
                    <a:pt x="108" y="197"/>
                  </a:cubicBezTo>
                  <a:cubicBezTo>
                    <a:pt x="106" y="195"/>
                    <a:pt x="91" y="191"/>
                    <a:pt x="71" y="188"/>
                  </a:cubicBezTo>
                  <a:cubicBezTo>
                    <a:pt x="71" y="188"/>
                    <a:pt x="71" y="188"/>
                    <a:pt x="71" y="188"/>
                  </a:cubicBezTo>
                  <a:cubicBezTo>
                    <a:pt x="71" y="188"/>
                    <a:pt x="70" y="188"/>
                    <a:pt x="70" y="188"/>
                  </a:cubicBezTo>
                  <a:cubicBezTo>
                    <a:pt x="57" y="186"/>
                    <a:pt x="41" y="185"/>
                    <a:pt x="25" y="186"/>
                  </a:cubicBezTo>
                  <a:cubicBezTo>
                    <a:pt x="25" y="186"/>
                    <a:pt x="27" y="173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9" y="43"/>
                    <a:pt x="139" y="82"/>
                    <a:pt x="138" y="90"/>
                  </a:cubicBezTo>
                  <a:cubicBezTo>
                    <a:pt x="138" y="97"/>
                    <a:pt x="137" y="106"/>
                    <a:pt x="139" y="113"/>
                  </a:cubicBezTo>
                  <a:cubicBezTo>
                    <a:pt x="141" y="118"/>
                    <a:pt x="141" y="129"/>
                    <a:pt x="138" y="142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3" name="Полилиния 13">
              <a:extLst>
                <a:ext uri="{FF2B5EF4-FFF2-40B4-BE49-F238E27FC236}">
                  <a16:creationId xmlns:a16="http://schemas.microsoft.com/office/drawing/2014/main" id="{104737AB-59A7-4247-842C-6F97799D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900113"/>
            </a:xfrm>
            <a:custGeom>
              <a:avLst/>
              <a:gdLst>
                <a:gd name="T0" fmla="*/ 134 w 136"/>
                <a:gd name="T1" fmla="*/ 37 h 157"/>
                <a:gd name="T2" fmla="*/ 134 w 136"/>
                <a:gd name="T3" fmla="*/ 38 h 157"/>
                <a:gd name="T4" fmla="*/ 134 w 136"/>
                <a:gd name="T5" fmla="*/ 38 h 157"/>
                <a:gd name="T6" fmla="*/ 133 w 136"/>
                <a:gd name="T7" fmla="*/ 39 h 157"/>
                <a:gd name="T8" fmla="*/ 132 w 136"/>
                <a:gd name="T9" fmla="*/ 41 h 157"/>
                <a:gd name="T10" fmla="*/ 129 w 136"/>
                <a:gd name="T11" fmla="*/ 43 h 157"/>
                <a:gd name="T12" fmla="*/ 129 w 136"/>
                <a:gd name="T13" fmla="*/ 43 h 157"/>
                <a:gd name="T14" fmla="*/ 127 w 136"/>
                <a:gd name="T15" fmla="*/ 79 h 157"/>
                <a:gd name="T16" fmla="*/ 97 w 136"/>
                <a:gd name="T17" fmla="*/ 111 h 157"/>
                <a:gd name="T18" fmla="*/ 85 w 136"/>
                <a:gd name="T19" fmla="*/ 140 h 157"/>
                <a:gd name="T20" fmla="*/ 85 w 136"/>
                <a:gd name="T21" fmla="*/ 157 h 157"/>
                <a:gd name="T22" fmla="*/ 26 w 136"/>
                <a:gd name="T23" fmla="*/ 157 h 157"/>
                <a:gd name="T24" fmla="*/ 19 w 136"/>
                <a:gd name="T25" fmla="*/ 125 h 157"/>
                <a:gd name="T26" fmla="*/ 9 w 136"/>
                <a:gd name="T27" fmla="*/ 99 h 157"/>
                <a:gd name="T28" fmla="*/ 0 w 136"/>
                <a:gd name="T29" fmla="*/ 72 h 157"/>
                <a:gd name="T30" fmla="*/ 34 w 136"/>
                <a:gd name="T31" fmla="*/ 18 h 157"/>
                <a:gd name="T32" fmla="*/ 57 w 136"/>
                <a:gd name="T33" fmla="*/ 7 h 157"/>
                <a:gd name="T34" fmla="*/ 76 w 136"/>
                <a:gd name="T35" fmla="*/ 0 h 157"/>
                <a:gd name="T36" fmla="*/ 92 w 136"/>
                <a:gd name="T37" fmla="*/ 9 h 157"/>
                <a:gd name="T38" fmla="*/ 112 w 136"/>
                <a:gd name="T39" fmla="*/ 11 h 157"/>
                <a:gd name="T40" fmla="*/ 124 w 136"/>
                <a:gd name="T41" fmla="*/ 24 h 157"/>
                <a:gd name="T42" fmla="*/ 134 w 136"/>
                <a:gd name="T43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6" h="157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1" y="42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9"/>
                    <a:pt x="85" y="129"/>
                    <a:pt x="85" y="140"/>
                  </a:cubicBezTo>
                  <a:cubicBezTo>
                    <a:pt x="85" y="157"/>
                    <a:pt x="85" y="157"/>
                    <a:pt x="85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gradFill>
              <a:gsLst>
                <a:gs pos="75000">
                  <a:srgbClr val="F7BDBB"/>
                </a:gs>
                <a:gs pos="100000">
                  <a:srgbClr val="F7BDB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4" name="Полилиния 14">
              <a:extLst>
                <a:ext uri="{FF2B5EF4-FFF2-40B4-BE49-F238E27FC236}">
                  <a16:creationId xmlns:a16="http://schemas.microsoft.com/office/drawing/2014/main" id="{A4EE508E-C139-4549-AD46-4E5E82F75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566738"/>
            </a:xfrm>
            <a:custGeom>
              <a:avLst/>
              <a:gdLst>
                <a:gd name="T0" fmla="*/ 134 w 136"/>
                <a:gd name="T1" fmla="*/ 37 h 99"/>
                <a:gd name="T2" fmla="*/ 134 w 136"/>
                <a:gd name="T3" fmla="*/ 38 h 99"/>
                <a:gd name="T4" fmla="*/ 134 w 136"/>
                <a:gd name="T5" fmla="*/ 38 h 99"/>
                <a:gd name="T6" fmla="*/ 133 w 136"/>
                <a:gd name="T7" fmla="*/ 39 h 99"/>
                <a:gd name="T8" fmla="*/ 132 w 136"/>
                <a:gd name="T9" fmla="*/ 41 h 99"/>
                <a:gd name="T10" fmla="*/ 131 w 136"/>
                <a:gd name="T11" fmla="*/ 42 h 99"/>
                <a:gd name="T12" fmla="*/ 130 w 136"/>
                <a:gd name="T13" fmla="*/ 42 h 99"/>
                <a:gd name="T14" fmla="*/ 129 w 136"/>
                <a:gd name="T15" fmla="*/ 43 h 99"/>
                <a:gd name="T16" fmla="*/ 129 w 136"/>
                <a:gd name="T17" fmla="*/ 43 h 99"/>
                <a:gd name="T18" fmla="*/ 72 w 136"/>
                <a:gd name="T19" fmla="*/ 96 h 99"/>
                <a:gd name="T20" fmla="*/ 70 w 136"/>
                <a:gd name="T21" fmla="*/ 99 h 99"/>
                <a:gd name="T22" fmla="*/ 9 w 136"/>
                <a:gd name="T23" fmla="*/ 99 h 99"/>
                <a:gd name="T24" fmla="*/ 0 w 136"/>
                <a:gd name="T25" fmla="*/ 72 h 99"/>
                <a:gd name="T26" fmla="*/ 34 w 136"/>
                <a:gd name="T27" fmla="*/ 18 h 99"/>
                <a:gd name="T28" fmla="*/ 57 w 136"/>
                <a:gd name="T29" fmla="*/ 7 h 99"/>
                <a:gd name="T30" fmla="*/ 76 w 136"/>
                <a:gd name="T31" fmla="*/ 0 h 99"/>
                <a:gd name="T32" fmla="*/ 92 w 136"/>
                <a:gd name="T33" fmla="*/ 9 h 99"/>
                <a:gd name="T34" fmla="*/ 112 w 136"/>
                <a:gd name="T35" fmla="*/ 11 h 99"/>
                <a:gd name="T36" fmla="*/ 124 w 136"/>
                <a:gd name="T37" fmla="*/ 24 h 99"/>
                <a:gd name="T38" fmla="*/ 134 w 136"/>
                <a:gd name="T39" fmla="*/ 3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99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4" y="45"/>
                    <a:pt x="107" y="51"/>
                    <a:pt x="72" y="96"/>
                  </a:cubicBezTo>
                  <a:cubicBezTo>
                    <a:pt x="72" y="97"/>
                    <a:pt x="71" y="98"/>
                    <a:pt x="7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" name="Полилиния 15">
              <a:extLst>
                <a:ext uri="{FF2B5EF4-FFF2-40B4-BE49-F238E27FC236}">
                  <a16:creationId xmlns:a16="http://schemas.microsoft.com/office/drawing/2014/main" id="{59F122DD-9773-48CA-B36A-41383E8F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3775075"/>
              <a:ext cx="68263" cy="92075"/>
            </a:xfrm>
            <a:custGeom>
              <a:avLst/>
              <a:gdLst>
                <a:gd name="T0" fmla="*/ 0 w 12"/>
                <a:gd name="T1" fmla="*/ 4 h 16"/>
                <a:gd name="T2" fmla="*/ 6 w 12"/>
                <a:gd name="T3" fmla="*/ 8 h 16"/>
                <a:gd name="T4" fmla="*/ 12 w 12"/>
                <a:gd name="T5" fmla="*/ 16 h 16"/>
                <a:gd name="T6" fmla="*/ 0 w 12"/>
                <a:gd name="T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4"/>
                  </a:moveTo>
                  <a:cubicBezTo>
                    <a:pt x="0" y="0"/>
                    <a:pt x="4" y="3"/>
                    <a:pt x="6" y="8"/>
                  </a:cubicBezTo>
                  <a:cubicBezTo>
                    <a:pt x="7" y="13"/>
                    <a:pt x="11" y="16"/>
                    <a:pt x="12" y="16"/>
                  </a:cubicBezTo>
                  <a:cubicBezTo>
                    <a:pt x="12" y="16"/>
                    <a:pt x="1" y="14"/>
                    <a:pt x="0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6" name="Полилиния 16">
              <a:extLst>
                <a:ext uri="{FF2B5EF4-FFF2-40B4-BE49-F238E27FC236}">
                  <a16:creationId xmlns:a16="http://schemas.microsoft.com/office/drawing/2014/main" id="{0FEF4D20-2077-46B3-889D-C36948145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3792538"/>
              <a:ext cx="131763" cy="360363"/>
            </a:xfrm>
            <a:custGeom>
              <a:avLst/>
              <a:gdLst>
                <a:gd name="T0" fmla="*/ 23 w 23"/>
                <a:gd name="T1" fmla="*/ 26 h 63"/>
                <a:gd name="T2" fmla="*/ 21 w 23"/>
                <a:gd name="T3" fmla="*/ 34 h 63"/>
                <a:gd name="T4" fmla="*/ 19 w 23"/>
                <a:gd name="T5" fmla="*/ 54 h 63"/>
                <a:gd name="T6" fmla="*/ 13 w 23"/>
                <a:gd name="T7" fmla="*/ 62 h 63"/>
                <a:gd name="T8" fmla="*/ 10 w 23"/>
                <a:gd name="T9" fmla="*/ 63 h 63"/>
                <a:gd name="T10" fmla="*/ 0 w 23"/>
                <a:gd name="T11" fmla="*/ 62 h 63"/>
                <a:gd name="T12" fmla="*/ 5 w 23"/>
                <a:gd name="T13" fmla="*/ 0 h 63"/>
                <a:gd name="T14" fmla="*/ 13 w 23"/>
                <a:gd name="T15" fmla="*/ 1 h 63"/>
                <a:gd name="T16" fmla="*/ 23 w 23"/>
                <a:gd name="T17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3">
                  <a:moveTo>
                    <a:pt x="23" y="26"/>
                  </a:moveTo>
                  <a:cubicBezTo>
                    <a:pt x="23" y="29"/>
                    <a:pt x="22" y="31"/>
                    <a:pt x="21" y="34"/>
                  </a:cubicBezTo>
                  <a:cubicBezTo>
                    <a:pt x="21" y="35"/>
                    <a:pt x="20" y="50"/>
                    <a:pt x="19" y="54"/>
                  </a:cubicBezTo>
                  <a:cubicBezTo>
                    <a:pt x="19" y="56"/>
                    <a:pt x="17" y="61"/>
                    <a:pt x="13" y="62"/>
                  </a:cubicBezTo>
                  <a:cubicBezTo>
                    <a:pt x="12" y="63"/>
                    <a:pt x="11" y="63"/>
                    <a:pt x="10" y="63"/>
                  </a:cubicBezTo>
                  <a:cubicBezTo>
                    <a:pt x="3" y="62"/>
                    <a:pt x="0" y="62"/>
                    <a:pt x="0" y="62"/>
                  </a:cubicBezTo>
                  <a:cubicBezTo>
                    <a:pt x="0" y="62"/>
                    <a:pt x="8" y="22"/>
                    <a:pt x="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7" y="19"/>
                    <a:pt x="23" y="26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7" name="Полилиния 17">
              <a:extLst>
                <a:ext uri="{FF2B5EF4-FFF2-40B4-BE49-F238E27FC236}">
                  <a16:creationId xmlns:a16="http://schemas.microsoft.com/office/drawing/2014/main" id="{3E67FC6E-679C-4B7D-9F05-FF6856ED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4010025"/>
              <a:ext cx="74613" cy="142875"/>
            </a:xfrm>
            <a:custGeom>
              <a:avLst/>
              <a:gdLst>
                <a:gd name="T0" fmla="*/ 13 w 13"/>
                <a:gd name="T1" fmla="*/ 24 h 25"/>
                <a:gd name="T2" fmla="*/ 10 w 13"/>
                <a:gd name="T3" fmla="*/ 25 h 25"/>
                <a:gd name="T4" fmla="*/ 0 w 13"/>
                <a:gd name="T5" fmla="*/ 24 h 25"/>
                <a:gd name="T6" fmla="*/ 4 w 13"/>
                <a:gd name="T7" fmla="*/ 0 h 25"/>
                <a:gd name="T8" fmla="*/ 13 w 13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13" y="24"/>
                  </a:moveTo>
                  <a:cubicBezTo>
                    <a:pt x="12" y="25"/>
                    <a:pt x="11" y="25"/>
                    <a:pt x="10" y="25"/>
                  </a:cubicBezTo>
                  <a:cubicBezTo>
                    <a:pt x="3" y="24"/>
                    <a:pt x="0" y="24"/>
                    <a:pt x="0" y="2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9" y="18"/>
                    <a:pt x="13" y="24"/>
                  </a:cubicBezTo>
                  <a:close/>
                </a:path>
              </a:pathLst>
            </a:custGeom>
            <a:gradFill>
              <a:gsLst>
                <a:gs pos="0">
                  <a:srgbClr val="4BC3E2">
                    <a:alpha val="63000"/>
                  </a:srgbClr>
                </a:gs>
                <a:gs pos="51000">
                  <a:srgbClr val="4BC3E2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" name="Полилиния 18">
              <a:extLst>
                <a:ext uri="{FF2B5EF4-FFF2-40B4-BE49-F238E27FC236}">
                  <a16:creationId xmlns:a16="http://schemas.microsoft.com/office/drawing/2014/main" id="{3E28299F-82DC-4BAC-A5BB-7B5EA5A95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2350" y="3162300"/>
              <a:ext cx="1503363" cy="2624138"/>
            </a:xfrm>
            <a:custGeom>
              <a:avLst/>
              <a:gdLst>
                <a:gd name="T0" fmla="*/ 258 w 262"/>
                <a:gd name="T1" fmla="*/ 413 h 458"/>
                <a:gd name="T2" fmla="*/ 208 w 262"/>
                <a:gd name="T3" fmla="*/ 314 h 458"/>
                <a:gd name="T4" fmla="*/ 214 w 262"/>
                <a:gd name="T5" fmla="*/ 201 h 458"/>
                <a:gd name="T6" fmla="*/ 225 w 262"/>
                <a:gd name="T7" fmla="*/ 192 h 458"/>
                <a:gd name="T8" fmla="*/ 217 w 262"/>
                <a:gd name="T9" fmla="*/ 182 h 458"/>
                <a:gd name="T10" fmla="*/ 216 w 262"/>
                <a:gd name="T11" fmla="*/ 182 h 458"/>
                <a:gd name="T12" fmla="*/ 216 w 262"/>
                <a:gd name="T13" fmla="*/ 182 h 458"/>
                <a:gd name="T14" fmla="*/ 215 w 262"/>
                <a:gd name="T15" fmla="*/ 182 h 458"/>
                <a:gd name="T16" fmla="*/ 215 w 262"/>
                <a:gd name="T17" fmla="*/ 182 h 458"/>
                <a:gd name="T18" fmla="*/ 213 w 262"/>
                <a:gd name="T19" fmla="*/ 151 h 458"/>
                <a:gd name="T20" fmla="*/ 217 w 262"/>
                <a:gd name="T21" fmla="*/ 90 h 458"/>
                <a:gd name="T22" fmla="*/ 222 w 262"/>
                <a:gd name="T23" fmla="*/ 56 h 458"/>
                <a:gd name="T24" fmla="*/ 202 w 262"/>
                <a:gd name="T25" fmla="*/ 1 h 458"/>
                <a:gd name="T26" fmla="*/ 179 w 262"/>
                <a:gd name="T27" fmla="*/ 12 h 458"/>
                <a:gd name="T28" fmla="*/ 145 w 262"/>
                <a:gd name="T29" fmla="*/ 66 h 458"/>
                <a:gd name="T30" fmla="*/ 154 w 262"/>
                <a:gd name="T31" fmla="*/ 93 h 458"/>
                <a:gd name="T32" fmla="*/ 164 w 262"/>
                <a:gd name="T33" fmla="*/ 119 h 458"/>
                <a:gd name="T34" fmla="*/ 171 w 262"/>
                <a:gd name="T35" fmla="*/ 151 h 458"/>
                <a:gd name="T36" fmla="*/ 170 w 262"/>
                <a:gd name="T37" fmla="*/ 180 h 458"/>
                <a:gd name="T38" fmla="*/ 149 w 262"/>
                <a:gd name="T39" fmla="*/ 196 h 458"/>
                <a:gd name="T40" fmla="*/ 94 w 262"/>
                <a:gd name="T41" fmla="*/ 213 h 458"/>
                <a:gd name="T42" fmla="*/ 94 w 262"/>
                <a:gd name="T43" fmla="*/ 213 h 458"/>
                <a:gd name="T44" fmla="*/ 38 w 262"/>
                <a:gd name="T45" fmla="*/ 292 h 458"/>
                <a:gd name="T46" fmla="*/ 23 w 262"/>
                <a:gd name="T47" fmla="*/ 408 h 458"/>
                <a:gd name="T48" fmla="*/ 104 w 262"/>
                <a:gd name="T49" fmla="*/ 409 h 458"/>
                <a:gd name="T50" fmla="*/ 104 w 262"/>
                <a:gd name="T51" fmla="*/ 413 h 458"/>
                <a:gd name="T52" fmla="*/ 109 w 262"/>
                <a:gd name="T53" fmla="*/ 458 h 458"/>
                <a:gd name="T54" fmla="*/ 260 w 262"/>
                <a:gd name="T55" fmla="*/ 458 h 458"/>
                <a:gd name="T56" fmla="*/ 258 w 262"/>
                <a:gd name="T57" fmla="*/ 413 h 458"/>
                <a:gd name="T58" fmla="*/ 76 w 262"/>
                <a:gd name="T59" fmla="*/ 350 h 458"/>
                <a:gd name="T60" fmla="*/ 95 w 262"/>
                <a:gd name="T61" fmla="*/ 329 h 458"/>
                <a:gd name="T62" fmla="*/ 97 w 262"/>
                <a:gd name="T63" fmla="*/ 350 h 458"/>
                <a:gd name="T64" fmla="*/ 76 w 262"/>
                <a:gd name="T65" fmla="*/ 35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2" h="458">
                  <a:moveTo>
                    <a:pt x="258" y="413"/>
                  </a:moveTo>
                  <a:cubicBezTo>
                    <a:pt x="250" y="382"/>
                    <a:pt x="229" y="355"/>
                    <a:pt x="208" y="314"/>
                  </a:cubicBezTo>
                  <a:cubicBezTo>
                    <a:pt x="177" y="255"/>
                    <a:pt x="214" y="201"/>
                    <a:pt x="214" y="201"/>
                  </a:cubicBezTo>
                  <a:cubicBezTo>
                    <a:pt x="214" y="201"/>
                    <a:pt x="223" y="201"/>
                    <a:pt x="225" y="192"/>
                  </a:cubicBezTo>
                  <a:cubicBezTo>
                    <a:pt x="226" y="185"/>
                    <a:pt x="220" y="183"/>
                    <a:pt x="217" y="182"/>
                  </a:cubicBezTo>
                  <a:cubicBezTo>
                    <a:pt x="217" y="182"/>
                    <a:pt x="216" y="182"/>
                    <a:pt x="216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182"/>
                    <a:pt x="215" y="182"/>
                    <a:pt x="215" y="182"/>
                  </a:cubicBezTo>
                  <a:cubicBezTo>
                    <a:pt x="215" y="182"/>
                    <a:pt x="215" y="182"/>
                    <a:pt x="215" y="182"/>
                  </a:cubicBezTo>
                  <a:cubicBezTo>
                    <a:pt x="214" y="177"/>
                    <a:pt x="213" y="166"/>
                    <a:pt x="213" y="151"/>
                  </a:cubicBezTo>
                  <a:cubicBezTo>
                    <a:pt x="214" y="133"/>
                    <a:pt x="215" y="111"/>
                    <a:pt x="217" y="90"/>
                  </a:cubicBezTo>
                  <a:cubicBezTo>
                    <a:pt x="219" y="78"/>
                    <a:pt x="220" y="66"/>
                    <a:pt x="222" y="56"/>
                  </a:cubicBezTo>
                  <a:cubicBezTo>
                    <a:pt x="229" y="19"/>
                    <a:pt x="202" y="1"/>
                    <a:pt x="202" y="1"/>
                  </a:cubicBezTo>
                  <a:cubicBezTo>
                    <a:pt x="194" y="0"/>
                    <a:pt x="179" y="12"/>
                    <a:pt x="179" y="12"/>
                  </a:cubicBezTo>
                  <a:cubicBezTo>
                    <a:pt x="149" y="27"/>
                    <a:pt x="145" y="65"/>
                    <a:pt x="145" y="66"/>
                  </a:cubicBezTo>
                  <a:cubicBezTo>
                    <a:pt x="145" y="67"/>
                    <a:pt x="149" y="78"/>
                    <a:pt x="154" y="93"/>
                  </a:cubicBezTo>
                  <a:cubicBezTo>
                    <a:pt x="157" y="101"/>
                    <a:pt x="160" y="110"/>
                    <a:pt x="164" y="119"/>
                  </a:cubicBezTo>
                  <a:cubicBezTo>
                    <a:pt x="168" y="129"/>
                    <a:pt x="170" y="141"/>
                    <a:pt x="171" y="151"/>
                  </a:cubicBezTo>
                  <a:cubicBezTo>
                    <a:pt x="172" y="167"/>
                    <a:pt x="170" y="180"/>
                    <a:pt x="170" y="180"/>
                  </a:cubicBezTo>
                  <a:cubicBezTo>
                    <a:pt x="154" y="181"/>
                    <a:pt x="149" y="196"/>
                    <a:pt x="149" y="196"/>
                  </a:cubicBezTo>
                  <a:cubicBezTo>
                    <a:pt x="149" y="196"/>
                    <a:pt x="103" y="205"/>
                    <a:pt x="94" y="213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80" y="219"/>
                    <a:pt x="59" y="238"/>
                    <a:pt x="38" y="292"/>
                  </a:cubicBezTo>
                  <a:cubicBezTo>
                    <a:pt x="5" y="376"/>
                    <a:pt x="0" y="402"/>
                    <a:pt x="23" y="408"/>
                  </a:cubicBezTo>
                  <a:cubicBezTo>
                    <a:pt x="32" y="410"/>
                    <a:pt x="66" y="410"/>
                    <a:pt x="104" y="409"/>
                  </a:cubicBezTo>
                  <a:cubicBezTo>
                    <a:pt x="104" y="410"/>
                    <a:pt x="104" y="411"/>
                    <a:pt x="104" y="413"/>
                  </a:cubicBezTo>
                  <a:cubicBezTo>
                    <a:pt x="107" y="435"/>
                    <a:pt x="109" y="452"/>
                    <a:pt x="109" y="458"/>
                  </a:cubicBezTo>
                  <a:cubicBezTo>
                    <a:pt x="260" y="458"/>
                    <a:pt x="260" y="458"/>
                    <a:pt x="260" y="458"/>
                  </a:cubicBezTo>
                  <a:cubicBezTo>
                    <a:pt x="262" y="441"/>
                    <a:pt x="261" y="426"/>
                    <a:pt x="258" y="413"/>
                  </a:cubicBezTo>
                  <a:close/>
                  <a:moveTo>
                    <a:pt x="76" y="350"/>
                  </a:moveTo>
                  <a:cubicBezTo>
                    <a:pt x="76" y="350"/>
                    <a:pt x="85" y="341"/>
                    <a:pt x="95" y="329"/>
                  </a:cubicBezTo>
                  <a:cubicBezTo>
                    <a:pt x="96" y="336"/>
                    <a:pt x="97" y="343"/>
                    <a:pt x="97" y="350"/>
                  </a:cubicBezTo>
                  <a:cubicBezTo>
                    <a:pt x="85" y="350"/>
                    <a:pt x="76" y="350"/>
                    <a:pt x="76" y="3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9">
              <a:extLst>
                <a:ext uri="{FF2B5EF4-FFF2-40B4-BE49-F238E27FC236}">
                  <a16:creationId xmlns:a16="http://schemas.microsoft.com/office/drawing/2014/main" id="{1F1055DB-0FAF-42E9-A9D9-33EEEA5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5167313"/>
              <a:ext cx="236538" cy="338138"/>
            </a:xfrm>
            <a:custGeom>
              <a:avLst/>
              <a:gdLst>
                <a:gd name="T0" fmla="*/ 13 w 41"/>
                <a:gd name="T1" fmla="*/ 0 h 59"/>
                <a:gd name="T2" fmla="*/ 41 w 41"/>
                <a:gd name="T3" fmla="*/ 59 h 59"/>
                <a:gd name="T4" fmla="*/ 34 w 41"/>
                <a:gd name="T5" fmla="*/ 0 h 59"/>
                <a:gd name="T6" fmla="*/ 13 w 41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9">
                  <a:moveTo>
                    <a:pt x="13" y="0"/>
                  </a:moveTo>
                  <a:cubicBezTo>
                    <a:pt x="13" y="0"/>
                    <a:pt x="0" y="45"/>
                    <a:pt x="41" y="5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829CF3">
                <a:alpha val="26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" name="Полилиния 20">
              <a:extLst>
                <a:ext uri="{FF2B5EF4-FFF2-40B4-BE49-F238E27FC236}">
                  <a16:creationId xmlns:a16="http://schemas.microsoft.com/office/drawing/2014/main" id="{33DD8503-AB72-4432-BEC9-FC488705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0" y="3625850"/>
              <a:ext cx="333375" cy="217488"/>
            </a:xfrm>
            <a:custGeom>
              <a:avLst/>
              <a:gdLst>
                <a:gd name="T0" fmla="*/ 57 w 58"/>
                <a:gd name="T1" fmla="*/ 4 h 38"/>
                <a:gd name="T2" fmla="*/ 57 w 58"/>
                <a:gd name="T3" fmla="*/ 8 h 38"/>
                <a:gd name="T4" fmla="*/ 53 w 58"/>
                <a:gd name="T5" fmla="*/ 18 h 38"/>
                <a:gd name="T6" fmla="*/ 47 w 58"/>
                <a:gd name="T7" fmla="*/ 24 h 38"/>
                <a:gd name="T8" fmla="*/ 46 w 58"/>
                <a:gd name="T9" fmla="*/ 22 h 38"/>
                <a:gd name="T10" fmla="*/ 47 w 58"/>
                <a:gd name="T11" fmla="*/ 21 h 38"/>
                <a:gd name="T12" fmla="*/ 53 w 58"/>
                <a:gd name="T13" fmla="*/ 8 h 38"/>
                <a:gd name="T14" fmla="*/ 46 w 58"/>
                <a:gd name="T15" fmla="*/ 11 h 38"/>
                <a:gd name="T16" fmla="*/ 17 w 58"/>
                <a:gd name="T17" fmla="*/ 23 h 38"/>
                <a:gd name="T18" fmla="*/ 5 w 58"/>
                <a:gd name="T19" fmla="*/ 37 h 38"/>
                <a:gd name="T20" fmla="*/ 0 w 58"/>
                <a:gd name="T21" fmla="*/ 35 h 38"/>
                <a:gd name="T22" fmla="*/ 15 w 58"/>
                <a:gd name="T23" fmla="*/ 20 h 38"/>
                <a:gd name="T24" fmla="*/ 46 w 58"/>
                <a:gd name="T25" fmla="*/ 7 h 38"/>
                <a:gd name="T26" fmla="*/ 52 w 58"/>
                <a:gd name="T27" fmla="*/ 4 h 38"/>
                <a:gd name="T28" fmla="*/ 46 w 58"/>
                <a:gd name="T29" fmla="*/ 2 h 38"/>
                <a:gd name="T30" fmla="*/ 46 w 58"/>
                <a:gd name="T31" fmla="*/ 0 h 38"/>
                <a:gd name="T32" fmla="*/ 53 w 58"/>
                <a:gd name="T33" fmla="*/ 1 h 38"/>
                <a:gd name="T34" fmla="*/ 57 w 58"/>
                <a:gd name="T3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38">
                  <a:moveTo>
                    <a:pt x="57" y="4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6" y="12"/>
                    <a:pt x="53" y="18"/>
                  </a:cubicBezTo>
                  <a:cubicBezTo>
                    <a:pt x="51" y="23"/>
                    <a:pt x="48" y="24"/>
                    <a:pt x="47" y="24"/>
                  </a:cubicBezTo>
                  <a:cubicBezTo>
                    <a:pt x="46" y="23"/>
                    <a:pt x="46" y="22"/>
                    <a:pt x="46" y="2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4" y="20"/>
                    <a:pt x="53" y="8"/>
                    <a:pt x="53" y="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7" y="35"/>
                    <a:pt x="5" y="37"/>
                  </a:cubicBezTo>
                  <a:cubicBezTo>
                    <a:pt x="3" y="38"/>
                    <a:pt x="0" y="38"/>
                    <a:pt x="0" y="35"/>
                  </a:cubicBezTo>
                  <a:cubicBezTo>
                    <a:pt x="0" y="33"/>
                    <a:pt x="15" y="20"/>
                    <a:pt x="15" y="2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6" y="1"/>
                    <a:pt x="46" y="0"/>
                  </a:cubicBezTo>
                  <a:cubicBezTo>
                    <a:pt x="48" y="0"/>
                    <a:pt x="50" y="1"/>
                    <a:pt x="53" y="1"/>
                  </a:cubicBezTo>
                  <a:cubicBezTo>
                    <a:pt x="58" y="2"/>
                    <a:pt x="57" y="4"/>
                    <a:pt x="57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5734A953-9B6C-444B-B25F-6DF0B880B296}"/>
                </a:ext>
              </a:extLst>
            </p:cNvPr>
            <p:cNvSpPr/>
            <p:nvPr/>
          </p:nvSpPr>
          <p:spPr>
            <a:xfrm>
              <a:off x="6538394" y="3930239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0" name="Полилиния: Фигура 149">
              <a:extLst>
                <a:ext uri="{FF2B5EF4-FFF2-40B4-BE49-F238E27FC236}">
                  <a16:creationId xmlns:a16="http://schemas.microsoft.com/office/drawing/2014/main" id="{0981B24C-CD45-4505-87DD-EBA799A608A0}"/>
                </a:ext>
              </a:extLst>
            </p:cNvPr>
            <p:cNvSpPr/>
            <p:nvPr/>
          </p:nvSpPr>
          <p:spPr>
            <a:xfrm>
              <a:off x="6586362" y="3924595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5F849CF-BB96-4670-91B9-CF85441BB33B}"/>
                </a:ext>
              </a:extLst>
            </p:cNvPr>
            <p:cNvSpPr/>
            <p:nvPr/>
          </p:nvSpPr>
          <p:spPr>
            <a:xfrm>
              <a:off x="5832786" y="4279895"/>
              <a:ext cx="465015" cy="55559"/>
            </a:xfrm>
            <a:custGeom>
              <a:avLst/>
              <a:gdLst>
                <a:gd name="connsiteX0" fmla="*/ 456889 w 465015"/>
                <a:gd name="connsiteY0" fmla="*/ 50805 h 55559"/>
                <a:gd name="connsiteX1" fmla="*/ 2864 w 465015"/>
                <a:gd name="connsiteY1" fmla="*/ 5 h 55559"/>
                <a:gd name="connsiteX2" fmla="*/ 272739 w 465015"/>
                <a:gd name="connsiteY2" fmla="*/ 47630 h 55559"/>
                <a:gd name="connsiteX3" fmla="*/ 456889 w 465015"/>
                <a:gd name="connsiteY3" fmla="*/ 50805 h 5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015" h="55559">
                  <a:moveTo>
                    <a:pt x="456889" y="50805"/>
                  </a:moveTo>
                  <a:cubicBezTo>
                    <a:pt x="411910" y="42867"/>
                    <a:pt x="33556" y="534"/>
                    <a:pt x="2864" y="5"/>
                  </a:cubicBezTo>
                  <a:cubicBezTo>
                    <a:pt x="-27828" y="-524"/>
                    <a:pt x="196539" y="39163"/>
                    <a:pt x="272739" y="47630"/>
                  </a:cubicBezTo>
                  <a:cubicBezTo>
                    <a:pt x="348939" y="56097"/>
                    <a:pt x="501868" y="58743"/>
                    <a:pt x="456889" y="508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346" name="Надпись 345">
            <a:extLst>
              <a:ext uri="{FF2B5EF4-FFF2-40B4-BE49-F238E27FC236}">
                <a16:creationId xmlns:a16="http://schemas.microsoft.com/office/drawing/2014/main" id="{3DF722C9-361F-401E-AD34-54132A8436B3}"/>
              </a:ext>
            </a:extLst>
          </p:cNvPr>
          <p:cNvSpPr txBox="1"/>
          <p:nvPr/>
        </p:nvSpPr>
        <p:spPr>
          <a:xfrm>
            <a:off x="1899577" y="406806"/>
            <a:ext cx="8785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Направления профориентационной работы</a:t>
            </a:r>
          </a:p>
        </p:txBody>
      </p:sp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4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CEE3A9-A9B7-4364-924B-0E2F0890A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70533" cy="1676545"/>
          </a:xfrm>
          <a:prstGeom prst="rect">
            <a:avLst/>
          </a:prstGeom>
        </p:spPr>
      </p:pic>
      <p:graphicFrame>
        <p:nvGraphicFramePr>
          <p:cNvPr id="40" name="Схема 39">
            <a:extLst>
              <a:ext uri="{FF2B5EF4-FFF2-40B4-BE49-F238E27FC236}">
                <a16:creationId xmlns:a16="http://schemas.microsoft.com/office/drawing/2014/main" id="{02CF8CDA-F229-4159-835B-ABE4C8EEE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77421"/>
              </p:ext>
            </p:extLst>
          </p:nvPr>
        </p:nvGraphicFramePr>
        <p:xfrm>
          <a:off x="3773378" y="1048767"/>
          <a:ext cx="8484863" cy="569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697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D127E04-363D-4554-BC1E-1C26AD9F9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7FB17AD-0AAE-4B85-858B-41DB1D81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E05E1FD-D78B-47B5-9E72-2881EFB6F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52" y="-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6969EBC-E8D3-4914-9A82-8E88F816E77E}"/>
              </a:ext>
            </a:extLst>
          </p:cNvPr>
          <p:cNvSpPr/>
          <p:nvPr/>
        </p:nvSpPr>
        <p:spPr>
          <a:xfrm>
            <a:off x="844497" y="4909246"/>
            <a:ext cx="3597344" cy="73866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i="1" dirty="0">
                <a:solidFill>
                  <a:srgbClr val="002060"/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Какую профессию</a:t>
            </a:r>
          </a:p>
          <a:p>
            <a:pPr algn="ctr" rtl="0"/>
            <a:r>
              <a:rPr lang="ru-RU" sz="2400" i="1" dirty="0">
                <a:solidFill>
                  <a:srgbClr val="002060"/>
                </a:solidFill>
                <a:latin typeface="Comic Sans MS" panose="030F0702030302020204" pitchFamily="66" charset="0"/>
                <a:cs typeface="Segoe UI" panose="020B0502040204020203" pitchFamily="34" charset="0"/>
              </a:rPr>
              <a:t>я хочу выбрать?</a:t>
            </a:r>
            <a:endParaRPr lang="ru-RU" sz="2400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" name="Группа 26" descr="Это изображение содержит иллюстрацию человека, стоящего спиной к зрителю. ">
            <a:extLst>
              <a:ext uri="{FF2B5EF4-FFF2-40B4-BE49-F238E27FC236}">
                <a16:creationId xmlns:a16="http://schemas.microsoft.com/office/drawing/2014/main" id="{ABC2A172-1C05-4D6F-B5FB-5CEBE6B7E962}"/>
              </a:ext>
            </a:extLst>
          </p:cNvPr>
          <p:cNvGrpSpPr/>
          <p:nvPr/>
        </p:nvGrpSpPr>
        <p:grpSpPr>
          <a:xfrm>
            <a:off x="1607037" y="2317173"/>
            <a:ext cx="2166342" cy="1991542"/>
            <a:chOff x="4832350" y="3127375"/>
            <a:chExt cx="2668588" cy="2679700"/>
          </a:xfrm>
        </p:grpSpPr>
        <p:sp>
          <p:nvSpPr>
            <p:cNvPr id="5" name="Полилиния 5">
              <a:extLst>
                <a:ext uri="{FF2B5EF4-FFF2-40B4-BE49-F238E27FC236}">
                  <a16:creationId xmlns:a16="http://schemas.microsoft.com/office/drawing/2014/main" id="{A113113D-0844-4CD7-B171-8F00F9D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3810000"/>
              <a:ext cx="1004888" cy="1736725"/>
            </a:xfrm>
            <a:custGeom>
              <a:avLst/>
              <a:gdLst>
                <a:gd name="T0" fmla="*/ 82 w 175"/>
                <a:gd name="T1" fmla="*/ 75 h 303"/>
                <a:gd name="T2" fmla="*/ 172 w 175"/>
                <a:gd name="T3" fmla="*/ 242 h 303"/>
                <a:gd name="T4" fmla="*/ 103 w 175"/>
                <a:gd name="T5" fmla="*/ 242 h 303"/>
                <a:gd name="T6" fmla="*/ 49 w 175"/>
                <a:gd name="T7" fmla="*/ 89 h 303"/>
                <a:gd name="T8" fmla="*/ 22 w 175"/>
                <a:gd name="T9" fmla="*/ 67 h 303"/>
                <a:gd name="T10" fmla="*/ 7 w 175"/>
                <a:gd name="T11" fmla="*/ 36 h 303"/>
                <a:gd name="T12" fmla="*/ 23 w 175"/>
                <a:gd name="T13" fmla="*/ 36 h 303"/>
                <a:gd name="T14" fmla="*/ 35 w 175"/>
                <a:gd name="T15" fmla="*/ 54 h 303"/>
                <a:gd name="T16" fmla="*/ 8 w 175"/>
                <a:gd name="T17" fmla="*/ 5 h 303"/>
                <a:gd name="T18" fmla="*/ 30 w 175"/>
                <a:gd name="T19" fmla="*/ 21 h 303"/>
                <a:gd name="T20" fmla="*/ 51 w 175"/>
                <a:gd name="T21" fmla="*/ 25 h 303"/>
                <a:gd name="T22" fmla="*/ 70 w 175"/>
                <a:gd name="T23" fmla="*/ 49 h 303"/>
                <a:gd name="T24" fmla="*/ 82 w 175"/>
                <a:gd name="T25" fmla="*/ 7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303">
                  <a:moveTo>
                    <a:pt x="82" y="75"/>
                  </a:moveTo>
                  <a:cubicBezTo>
                    <a:pt x="82" y="75"/>
                    <a:pt x="175" y="184"/>
                    <a:pt x="172" y="242"/>
                  </a:cubicBezTo>
                  <a:cubicBezTo>
                    <a:pt x="169" y="299"/>
                    <a:pt x="126" y="303"/>
                    <a:pt x="103" y="242"/>
                  </a:cubicBezTo>
                  <a:cubicBezTo>
                    <a:pt x="81" y="180"/>
                    <a:pt x="49" y="89"/>
                    <a:pt x="49" y="89"/>
                  </a:cubicBezTo>
                  <a:cubicBezTo>
                    <a:pt x="49" y="89"/>
                    <a:pt x="27" y="74"/>
                    <a:pt x="22" y="67"/>
                  </a:cubicBezTo>
                  <a:cubicBezTo>
                    <a:pt x="17" y="61"/>
                    <a:pt x="13" y="39"/>
                    <a:pt x="7" y="36"/>
                  </a:cubicBezTo>
                  <a:cubicBezTo>
                    <a:pt x="0" y="33"/>
                    <a:pt x="12" y="26"/>
                    <a:pt x="23" y="36"/>
                  </a:cubicBezTo>
                  <a:cubicBezTo>
                    <a:pt x="33" y="46"/>
                    <a:pt x="30" y="57"/>
                    <a:pt x="35" y="54"/>
                  </a:cubicBezTo>
                  <a:cubicBezTo>
                    <a:pt x="40" y="50"/>
                    <a:pt x="8" y="10"/>
                    <a:pt x="8" y="5"/>
                  </a:cubicBezTo>
                  <a:cubicBezTo>
                    <a:pt x="9" y="0"/>
                    <a:pt x="30" y="21"/>
                    <a:pt x="30" y="21"/>
                  </a:cubicBezTo>
                  <a:cubicBezTo>
                    <a:pt x="30" y="21"/>
                    <a:pt x="44" y="19"/>
                    <a:pt x="51" y="25"/>
                  </a:cubicBezTo>
                  <a:cubicBezTo>
                    <a:pt x="58" y="30"/>
                    <a:pt x="67" y="43"/>
                    <a:pt x="70" y="49"/>
                  </a:cubicBezTo>
                  <a:cubicBezTo>
                    <a:pt x="72" y="55"/>
                    <a:pt x="75" y="66"/>
                    <a:pt x="82" y="75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" name="Автофигура 3">
              <a:extLst>
                <a:ext uri="{FF2B5EF4-FFF2-40B4-BE49-F238E27FC236}">
                  <a16:creationId xmlns:a16="http://schemas.microsoft.com/office/drawing/2014/main" id="{CBAFF68D-D572-4371-A91E-AC6024B69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5375" y="3141662"/>
              <a:ext cx="2479675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" name="Полилиния 6">
              <a:extLst>
                <a:ext uri="{FF2B5EF4-FFF2-40B4-BE49-F238E27FC236}">
                  <a16:creationId xmlns:a16="http://schemas.microsoft.com/office/drawing/2014/main" id="{48C4C649-8470-4879-B490-47F99A11E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4210050"/>
              <a:ext cx="752475" cy="1301750"/>
            </a:xfrm>
            <a:custGeom>
              <a:avLst/>
              <a:gdLst>
                <a:gd name="T0" fmla="*/ 36 w 131"/>
                <a:gd name="T1" fmla="*/ 0 h 227"/>
                <a:gd name="T2" fmla="*/ 0 w 131"/>
                <a:gd name="T3" fmla="*/ 22 h 227"/>
                <a:gd name="T4" fmla="*/ 94 w 131"/>
                <a:gd name="T5" fmla="*/ 215 h 227"/>
                <a:gd name="T6" fmla="*/ 130 w 131"/>
                <a:gd name="T7" fmla="*/ 168 h 227"/>
                <a:gd name="T8" fmla="*/ 36 w 131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27">
                  <a:moveTo>
                    <a:pt x="36" y="0"/>
                  </a:moveTo>
                  <a:cubicBezTo>
                    <a:pt x="36" y="0"/>
                    <a:pt x="5" y="19"/>
                    <a:pt x="0" y="22"/>
                  </a:cubicBezTo>
                  <a:cubicBezTo>
                    <a:pt x="0" y="22"/>
                    <a:pt x="64" y="203"/>
                    <a:pt x="94" y="215"/>
                  </a:cubicBezTo>
                  <a:cubicBezTo>
                    <a:pt x="124" y="227"/>
                    <a:pt x="131" y="194"/>
                    <a:pt x="130" y="168"/>
                  </a:cubicBezTo>
                  <a:cubicBezTo>
                    <a:pt x="129" y="138"/>
                    <a:pt x="99" y="55"/>
                    <a:pt x="36" y="0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A6D0BE20-D8F3-4E9A-9E7A-BC6FFF63D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5529263"/>
              <a:ext cx="2451100" cy="257175"/>
            </a:xfrm>
            <a:custGeom>
              <a:avLst/>
              <a:gdLst>
                <a:gd name="T0" fmla="*/ 1544 w 1544"/>
                <a:gd name="T1" fmla="*/ 162 h 162"/>
                <a:gd name="T2" fmla="*/ 0 w 1544"/>
                <a:gd name="T3" fmla="*/ 162 h 162"/>
                <a:gd name="T4" fmla="*/ 156 w 1544"/>
                <a:gd name="T5" fmla="*/ 0 h 162"/>
                <a:gd name="T6" fmla="*/ 1436 w 1544"/>
                <a:gd name="T7" fmla="*/ 0 h 162"/>
                <a:gd name="T8" fmla="*/ 1544 w 15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4" h="162">
                  <a:moveTo>
                    <a:pt x="1544" y="162"/>
                  </a:moveTo>
                  <a:lnTo>
                    <a:pt x="0" y="162"/>
                  </a:lnTo>
                  <a:lnTo>
                    <a:pt x="156" y="0"/>
                  </a:lnTo>
                  <a:lnTo>
                    <a:pt x="1436" y="0"/>
                  </a:lnTo>
                  <a:lnTo>
                    <a:pt x="1544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FC9E0"/>
                </a:gs>
                <a:gs pos="39000">
                  <a:srgbClr val="4BC3E2"/>
                </a:gs>
                <a:gs pos="85000">
                  <a:srgbClr val="030341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" name="Полилиния 8">
              <a:extLst>
                <a:ext uri="{FF2B5EF4-FFF2-40B4-BE49-F238E27FC236}">
                  <a16:creationId xmlns:a16="http://schemas.microsoft.com/office/drawing/2014/main" id="{91E2CD51-2ACF-4F68-863C-840F1804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4187825"/>
              <a:ext cx="1520825" cy="1598613"/>
            </a:xfrm>
            <a:custGeom>
              <a:avLst/>
              <a:gdLst>
                <a:gd name="T0" fmla="*/ 265 w 265"/>
                <a:gd name="T1" fmla="*/ 279 h 279"/>
                <a:gd name="T2" fmla="*/ 25 w 265"/>
                <a:gd name="T3" fmla="*/ 279 h 279"/>
                <a:gd name="T4" fmla="*/ 20 w 265"/>
                <a:gd name="T5" fmla="*/ 234 h 279"/>
                <a:gd name="T6" fmla="*/ 20 w 265"/>
                <a:gd name="T7" fmla="*/ 230 h 279"/>
                <a:gd name="T8" fmla="*/ 13 w 265"/>
                <a:gd name="T9" fmla="*/ 171 h 279"/>
                <a:gd name="T10" fmla="*/ 11 w 265"/>
                <a:gd name="T11" fmla="*/ 150 h 279"/>
                <a:gd name="T12" fmla="*/ 10 w 265"/>
                <a:gd name="T13" fmla="*/ 129 h 279"/>
                <a:gd name="T14" fmla="*/ 10 w 265"/>
                <a:gd name="T15" fmla="*/ 34 h 279"/>
                <a:gd name="T16" fmla="*/ 10 w 265"/>
                <a:gd name="T17" fmla="*/ 34 h 279"/>
                <a:gd name="T18" fmla="*/ 65 w 265"/>
                <a:gd name="T19" fmla="*/ 17 h 279"/>
                <a:gd name="T20" fmla="*/ 86 w 265"/>
                <a:gd name="T21" fmla="*/ 1 h 279"/>
                <a:gd name="T22" fmla="*/ 131 w 265"/>
                <a:gd name="T23" fmla="*/ 3 h 279"/>
                <a:gd name="T24" fmla="*/ 132 w 265"/>
                <a:gd name="T25" fmla="*/ 3 h 279"/>
                <a:gd name="T26" fmla="*/ 132 w 265"/>
                <a:gd name="T27" fmla="*/ 3 h 279"/>
                <a:gd name="T28" fmla="*/ 133 w 265"/>
                <a:gd name="T29" fmla="*/ 3 h 279"/>
                <a:gd name="T30" fmla="*/ 169 w 265"/>
                <a:gd name="T31" fmla="*/ 12 h 279"/>
                <a:gd name="T32" fmla="*/ 170 w 265"/>
                <a:gd name="T33" fmla="*/ 13 h 279"/>
                <a:gd name="T34" fmla="*/ 170 w 265"/>
                <a:gd name="T35" fmla="*/ 13 h 279"/>
                <a:gd name="T36" fmla="*/ 171 w 265"/>
                <a:gd name="T37" fmla="*/ 26 h 279"/>
                <a:gd name="T38" fmla="*/ 197 w 265"/>
                <a:gd name="T39" fmla="*/ 31 h 279"/>
                <a:gd name="T40" fmla="*/ 201 w 265"/>
                <a:gd name="T41" fmla="*/ 32 h 279"/>
                <a:gd name="T42" fmla="*/ 251 w 265"/>
                <a:gd name="T43" fmla="*/ 105 h 279"/>
                <a:gd name="T44" fmla="*/ 255 w 265"/>
                <a:gd name="T45" fmla="*/ 151 h 279"/>
                <a:gd name="T46" fmla="*/ 259 w 265"/>
                <a:gd name="T47" fmla="*/ 192 h 279"/>
                <a:gd name="T48" fmla="*/ 262 w 265"/>
                <a:gd name="T49" fmla="*/ 234 h 279"/>
                <a:gd name="T50" fmla="*/ 264 w 265"/>
                <a:gd name="T51" fmla="*/ 266 h 279"/>
                <a:gd name="T52" fmla="*/ 264 w 265"/>
                <a:gd name="T53" fmla="*/ 266 h 279"/>
                <a:gd name="T54" fmla="*/ 265 w 265"/>
                <a:gd name="T5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5" h="279">
                  <a:moveTo>
                    <a:pt x="265" y="279"/>
                  </a:moveTo>
                  <a:cubicBezTo>
                    <a:pt x="25" y="279"/>
                    <a:pt x="25" y="279"/>
                    <a:pt x="25" y="279"/>
                  </a:cubicBezTo>
                  <a:cubicBezTo>
                    <a:pt x="25" y="273"/>
                    <a:pt x="23" y="256"/>
                    <a:pt x="20" y="234"/>
                  </a:cubicBezTo>
                  <a:cubicBezTo>
                    <a:pt x="20" y="232"/>
                    <a:pt x="20" y="231"/>
                    <a:pt x="20" y="230"/>
                  </a:cubicBezTo>
                  <a:cubicBezTo>
                    <a:pt x="17" y="211"/>
                    <a:pt x="15" y="191"/>
                    <a:pt x="13" y="171"/>
                  </a:cubicBezTo>
                  <a:cubicBezTo>
                    <a:pt x="13" y="164"/>
                    <a:pt x="12" y="157"/>
                    <a:pt x="11" y="150"/>
                  </a:cubicBezTo>
                  <a:cubicBezTo>
                    <a:pt x="11" y="143"/>
                    <a:pt x="11" y="136"/>
                    <a:pt x="10" y="129"/>
                  </a:cubicBezTo>
                  <a:cubicBezTo>
                    <a:pt x="8" y="78"/>
                    <a:pt x="0" y="42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9" y="26"/>
                    <a:pt x="65" y="17"/>
                    <a:pt x="65" y="17"/>
                  </a:cubicBezTo>
                  <a:cubicBezTo>
                    <a:pt x="65" y="17"/>
                    <a:pt x="70" y="2"/>
                    <a:pt x="86" y="1"/>
                  </a:cubicBezTo>
                  <a:cubicBezTo>
                    <a:pt x="102" y="0"/>
                    <a:pt x="118" y="1"/>
                    <a:pt x="131" y="3"/>
                  </a:cubicBezTo>
                  <a:cubicBezTo>
                    <a:pt x="131" y="3"/>
                    <a:pt x="132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52" y="6"/>
                    <a:pt x="167" y="10"/>
                    <a:pt x="169" y="12"/>
                  </a:cubicBezTo>
                  <a:cubicBezTo>
                    <a:pt x="170" y="12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1" y="22"/>
                    <a:pt x="171" y="26"/>
                    <a:pt x="171" y="26"/>
                  </a:cubicBezTo>
                  <a:cubicBezTo>
                    <a:pt x="171" y="26"/>
                    <a:pt x="184" y="32"/>
                    <a:pt x="197" y="31"/>
                  </a:cubicBezTo>
                  <a:cubicBezTo>
                    <a:pt x="198" y="31"/>
                    <a:pt x="199" y="31"/>
                    <a:pt x="201" y="32"/>
                  </a:cubicBezTo>
                  <a:cubicBezTo>
                    <a:pt x="216" y="35"/>
                    <a:pt x="247" y="62"/>
                    <a:pt x="251" y="105"/>
                  </a:cubicBezTo>
                  <a:cubicBezTo>
                    <a:pt x="252" y="117"/>
                    <a:pt x="254" y="133"/>
                    <a:pt x="255" y="151"/>
                  </a:cubicBezTo>
                  <a:cubicBezTo>
                    <a:pt x="256" y="164"/>
                    <a:pt x="257" y="178"/>
                    <a:pt x="259" y="192"/>
                  </a:cubicBezTo>
                  <a:cubicBezTo>
                    <a:pt x="260" y="207"/>
                    <a:pt x="261" y="221"/>
                    <a:pt x="262" y="234"/>
                  </a:cubicBezTo>
                  <a:cubicBezTo>
                    <a:pt x="263" y="246"/>
                    <a:pt x="263" y="258"/>
                    <a:pt x="264" y="266"/>
                  </a:cubicBezTo>
                  <a:cubicBezTo>
                    <a:pt x="264" y="266"/>
                    <a:pt x="264" y="266"/>
                    <a:pt x="264" y="266"/>
                  </a:cubicBezTo>
                  <a:cubicBezTo>
                    <a:pt x="264" y="272"/>
                    <a:pt x="265" y="277"/>
                    <a:pt x="265" y="27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9" name="Полилиния 9">
              <a:extLst>
                <a:ext uri="{FF2B5EF4-FFF2-40B4-BE49-F238E27FC236}">
                  <a16:creationId xmlns:a16="http://schemas.microsoft.com/office/drawing/2014/main" id="{319F10DD-B9D3-4B3A-8314-9802E27DC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350" y="4359275"/>
              <a:ext cx="1382713" cy="1152525"/>
            </a:xfrm>
            <a:custGeom>
              <a:avLst/>
              <a:gdLst>
                <a:gd name="T0" fmla="*/ 227 w 241"/>
                <a:gd name="T1" fmla="*/ 194 h 201"/>
                <a:gd name="T2" fmla="*/ 104 w 241"/>
                <a:gd name="T3" fmla="*/ 200 h 201"/>
                <a:gd name="T4" fmla="*/ 23 w 241"/>
                <a:gd name="T5" fmla="*/ 199 h 201"/>
                <a:gd name="T6" fmla="*/ 38 w 241"/>
                <a:gd name="T7" fmla="*/ 83 h 201"/>
                <a:gd name="T8" fmla="*/ 94 w 241"/>
                <a:gd name="T9" fmla="*/ 4 h 201"/>
                <a:gd name="T10" fmla="*/ 94 w 241"/>
                <a:gd name="T11" fmla="*/ 4 h 201"/>
                <a:gd name="T12" fmla="*/ 106 w 241"/>
                <a:gd name="T13" fmla="*/ 1 h 201"/>
                <a:gd name="T14" fmla="*/ 143 w 241"/>
                <a:gd name="T15" fmla="*/ 57 h 201"/>
                <a:gd name="T16" fmla="*/ 95 w 241"/>
                <a:gd name="T17" fmla="*/ 120 h 201"/>
                <a:gd name="T18" fmla="*/ 76 w 241"/>
                <a:gd name="T19" fmla="*/ 141 h 201"/>
                <a:gd name="T20" fmla="*/ 97 w 241"/>
                <a:gd name="T21" fmla="*/ 141 h 201"/>
                <a:gd name="T22" fmla="*/ 239 w 241"/>
                <a:gd name="T23" fmla="*/ 164 h 201"/>
                <a:gd name="T24" fmla="*/ 227 w 241"/>
                <a:gd name="T25" fmla="*/ 19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201">
                  <a:moveTo>
                    <a:pt x="227" y="194"/>
                  </a:moveTo>
                  <a:cubicBezTo>
                    <a:pt x="224" y="194"/>
                    <a:pt x="160" y="198"/>
                    <a:pt x="104" y="200"/>
                  </a:cubicBezTo>
                  <a:cubicBezTo>
                    <a:pt x="66" y="201"/>
                    <a:pt x="32" y="201"/>
                    <a:pt x="23" y="199"/>
                  </a:cubicBezTo>
                  <a:cubicBezTo>
                    <a:pt x="0" y="193"/>
                    <a:pt x="5" y="167"/>
                    <a:pt x="38" y="83"/>
                  </a:cubicBezTo>
                  <a:cubicBezTo>
                    <a:pt x="59" y="29"/>
                    <a:pt x="80" y="10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101" y="0"/>
                    <a:pt x="106" y="1"/>
                    <a:pt x="106" y="1"/>
                  </a:cubicBezTo>
                  <a:cubicBezTo>
                    <a:pt x="123" y="0"/>
                    <a:pt x="145" y="42"/>
                    <a:pt x="143" y="57"/>
                  </a:cubicBezTo>
                  <a:cubicBezTo>
                    <a:pt x="142" y="66"/>
                    <a:pt x="115" y="98"/>
                    <a:pt x="95" y="120"/>
                  </a:cubicBezTo>
                  <a:cubicBezTo>
                    <a:pt x="85" y="132"/>
                    <a:pt x="76" y="141"/>
                    <a:pt x="76" y="141"/>
                  </a:cubicBezTo>
                  <a:cubicBezTo>
                    <a:pt x="76" y="141"/>
                    <a:pt x="85" y="141"/>
                    <a:pt x="97" y="141"/>
                  </a:cubicBezTo>
                  <a:cubicBezTo>
                    <a:pt x="139" y="142"/>
                    <a:pt x="228" y="145"/>
                    <a:pt x="239" y="164"/>
                  </a:cubicBezTo>
                  <a:cubicBezTo>
                    <a:pt x="241" y="169"/>
                    <a:pt x="233" y="194"/>
                    <a:pt x="227" y="194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0" name="Полилиния 10">
              <a:extLst>
                <a:ext uri="{FF2B5EF4-FFF2-40B4-BE49-F238E27FC236}">
                  <a16:creationId xmlns:a16="http://schemas.microsoft.com/office/drawing/2014/main" id="{5849D18F-42AB-4436-A00E-CCB48479C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60938"/>
              <a:ext cx="333375" cy="750888"/>
            </a:xfrm>
            <a:custGeom>
              <a:avLst/>
              <a:gdLst>
                <a:gd name="T0" fmla="*/ 66 w 66"/>
                <a:gd name="T1" fmla="*/ 131 h 131"/>
                <a:gd name="T2" fmla="*/ 23 w 66"/>
                <a:gd name="T3" fmla="*/ 68 h 131"/>
                <a:gd name="T4" fmla="*/ 4 w 66"/>
                <a:gd name="T5" fmla="*/ 25 h 131"/>
                <a:gd name="T6" fmla="*/ 57 w 66"/>
                <a:gd name="T7" fmla="*/ 16 h 131"/>
                <a:gd name="T8" fmla="*/ 64 w 66"/>
                <a:gd name="T9" fmla="*/ 99 h 131"/>
                <a:gd name="T10" fmla="*/ 66 w 66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31">
                  <a:moveTo>
                    <a:pt x="66" y="131"/>
                  </a:moveTo>
                  <a:cubicBezTo>
                    <a:pt x="61" y="107"/>
                    <a:pt x="42" y="83"/>
                    <a:pt x="23" y="68"/>
                  </a:cubicBezTo>
                  <a:cubicBezTo>
                    <a:pt x="0" y="51"/>
                    <a:pt x="4" y="25"/>
                    <a:pt x="4" y="25"/>
                  </a:cubicBezTo>
                  <a:cubicBezTo>
                    <a:pt x="21" y="0"/>
                    <a:pt x="41" y="5"/>
                    <a:pt x="57" y="16"/>
                  </a:cubicBezTo>
                  <a:cubicBezTo>
                    <a:pt x="59" y="43"/>
                    <a:pt x="62" y="74"/>
                    <a:pt x="64" y="99"/>
                  </a:cubicBezTo>
                  <a:cubicBezTo>
                    <a:pt x="65" y="111"/>
                    <a:pt x="65" y="123"/>
                    <a:pt x="66" y="13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D1D8B039-3C85-439E-9B4E-0AE3B0227E37}"/>
                </a:ext>
              </a:extLst>
            </p:cNvPr>
            <p:cNvSpPr/>
            <p:nvPr/>
          </p:nvSpPr>
          <p:spPr>
            <a:xfrm rot="20364014">
              <a:off x="6924390" y="4583236"/>
              <a:ext cx="305126" cy="641501"/>
            </a:xfrm>
            <a:custGeom>
              <a:avLst/>
              <a:gdLst>
                <a:gd name="connsiteX0" fmla="*/ 793 w 453638"/>
                <a:gd name="connsiteY0" fmla="*/ 10752 h 953733"/>
                <a:gd name="connsiteX1" fmla="*/ 331787 w 453638"/>
                <a:gd name="connsiteY1" fmla="*/ 467952 h 953733"/>
                <a:gd name="connsiteX2" fmla="*/ 436562 w 453638"/>
                <a:gd name="connsiteY2" fmla="*/ 944202 h 953733"/>
                <a:gd name="connsiteX3" fmla="*/ 793 w 453638"/>
                <a:gd name="connsiteY3" fmla="*/ 10752 h 9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638" h="953733">
                  <a:moveTo>
                    <a:pt x="793" y="10752"/>
                  </a:moveTo>
                  <a:cubicBezTo>
                    <a:pt x="-16669" y="-68623"/>
                    <a:pt x="259159" y="312377"/>
                    <a:pt x="331787" y="467952"/>
                  </a:cubicBezTo>
                  <a:cubicBezTo>
                    <a:pt x="404415" y="623527"/>
                    <a:pt x="490934" y="1020005"/>
                    <a:pt x="436562" y="944202"/>
                  </a:cubicBezTo>
                  <a:cubicBezTo>
                    <a:pt x="382190" y="868399"/>
                    <a:pt x="18255" y="90127"/>
                    <a:pt x="793" y="107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олилиния 11">
              <a:extLst>
                <a:ext uri="{FF2B5EF4-FFF2-40B4-BE49-F238E27FC236}">
                  <a16:creationId xmlns:a16="http://schemas.microsoft.com/office/drawing/2014/main" id="{9C6C3AB2-1F41-4F9F-A40A-34C6948A2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4297363"/>
              <a:ext cx="1435100" cy="1168400"/>
            </a:xfrm>
            <a:custGeom>
              <a:avLst/>
              <a:gdLst>
                <a:gd name="T0" fmla="*/ 11 w 250"/>
                <a:gd name="T1" fmla="*/ 49 h 204"/>
                <a:gd name="T2" fmla="*/ 103 w 250"/>
                <a:gd name="T3" fmla="*/ 27 h 204"/>
                <a:gd name="T4" fmla="*/ 211 w 250"/>
                <a:gd name="T5" fmla="*/ 135 h 204"/>
                <a:gd name="T6" fmla="*/ 179 w 250"/>
                <a:gd name="T7" fmla="*/ 196 h 204"/>
                <a:gd name="T8" fmla="*/ 10 w 250"/>
                <a:gd name="T9" fmla="*/ 49 h 204"/>
                <a:gd name="T10" fmla="*/ 11 w 250"/>
                <a:gd name="T11" fmla="*/ 4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04">
                  <a:moveTo>
                    <a:pt x="11" y="49"/>
                  </a:moveTo>
                  <a:cubicBezTo>
                    <a:pt x="25" y="11"/>
                    <a:pt x="73" y="0"/>
                    <a:pt x="103" y="27"/>
                  </a:cubicBezTo>
                  <a:cubicBezTo>
                    <a:pt x="136" y="58"/>
                    <a:pt x="187" y="105"/>
                    <a:pt x="211" y="135"/>
                  </a:cubicBezTo>
                  <a:cubicBezTo>
                    <a:pt x="250" y="180"/>
                    <a:pt x="199" y="204"/>
                    <a:pt x="179" y="196"/>
                  </a:cubicBezTo>
                  <a:cubicBezTo>
                    <a:pt x="117" y="171"/>
                    <a:pt x="0" y="117"/>
                    <a:pt x="10" y="49"/>
                  </a:cubicBezTo>
                  <a:cubicBezTo>
                    <a:pt x="10" y="49"/>
                    <a:pt x="11" y="49"/>
                    <a:pt x="11" y="4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2" name="Полилиния 12">
              <a:extLst>
                <a:ext uri="{FF2B5EF4-FFF2-40B4-BE49-F238E27FC236}">
                  <a16:creationId xmlns:a16="http://schemas.microsoft.com/office/drawing/2014/main" id="{53D9C9B8-8241-4452-98F4-6F4696E02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809625" cy="1135063"/>
            </a:xfrm>
            <a:custGeom>
              <a:avLst/>
              <a:gdLst>
                <a:gd name="T0" fmla="*/ 138 w 141"/>
                <a:gd name="T1" fmla="*/ 142 h 198"/>
                <a:gd name="T2" fmla="*/ 136 w 141"/>
                <a:gd name="T3" fmla="*/ 150 h 198"/>
                <a:gd name="T4" fmla="*/ 134 w 141"/>
                <a:gd name="T5" fmla="*/ 170 h 198"/>
                <a:gd name="T6" fmla="*/ 128 w 141"/>
                <a:gd name="T7" fmla="*/ 178 h 198"/>
                <a:gd name="T8" fmla="*/ 125 w 141"/>
                <a:gd name="T9" fmla="*/ 179 h 198"/>
                <a:gd name="T10" fmla="*/ 115 w 141"/>
                <a:gd name="T11" fmla="*/ 178 h 198"/>
                <a:gd name="T12" fmla="*/ 109 w 141"/>
                <a:gd name="T13" fmla="*/ 198 h 198"/>
                <a:gd name="T14" fmla="*/ 108 w 141"/>
                <a:gd name="T15" fmla="*/ 197 h 198"/>
                <a:gd name="T16" fmla="*/ 71 w 141"/>
                <a:gd name="T17" fmla="*/ 188 h 198"/>
                <a:gd name="T18" fmla="*/ 71 w 141"/>
                <a:gd name="T19" fmla="*/ 188 h 198"/>
                <a:gd name="T20" fmla="*/ 70 w 141"/>
                <a:gd name="T21" fmla="*/ 188 h 198"/>
                <a:gd name="T22" fmla="*/ 25 w 141"/>
                <a:gd name="T23" fmla="*/ 186 h 198"/>
                <a:gd name="T24" fmla="*/ 26 w 141"/>
                <a:gd name="T25" fmla="*/ 157 h 198"/>
                <a:gd name="T26" fmla="*/ 19 w 141"/>
                <a:gd name="T27" fmla="*/ 125 h 198"/>
                <a:gd name="T28" fmla="*/ 9 w 141"/>
                <a:gd name="T29" fmla="*/ 99 h 198"/>
                <a:gd name="T30" fmla="*/ 0 w 141"/>
                <a:gd name="T31" fmla="*/ 72 h 198"/>
                <a:gd name="T32" fmla="*/ 34 w 141"/>
                <a:gd name="T33" fmla="*/ 18 h 198"/>
                <a:gd name="T34" fmla="*/ 57 w 141"/>
                <a:gd name="T35" fmla="*/ 7 h 198"/>
                <a:gd name="T36" fmla="*/ 76 w 141"/>
                <a:gd name="T37" fmla="*/ 0 h 198"/>
                <a:gd name="T38" fmla="*/ 92 w 141"/>
                <a:gd name="T39" fmla="*/ 9 h 198"/>
                <a:gd name="T40" fmla="*/ 112 w 141"/>
                <a:gd name="T41" fmla="*/ 11 h 198"/>
                <a:gd name="T42" fmla="*/ 124 w 141"/>
                <a:gd name="T43" fmla="*/ 24 h 198"/>
                <a:gd name="T44" fmla="*/ 134 w 141"/>
                <a:gd name="T45" fmla="*/ 37 h 198"/>
                <a:gd name="T46" fmla="*/ 134 w 141"/>
                <a:gd name="T47" fmla="*/ 38 h 198"/>
                <a:gd name="T48" fmla="*/ 134 w 141"/>
                <a:gd name="T49" fmla="*/ 38 h 198"/>
                <a:gd name="T50" fmla="*/ 133 w 141"/>
                <a:gd name="T51" fmla="*/ 39 h 198"/>
                <a:gd name="T52" fmla="*/ 132 w 141"/>
                <a:gd name="T53" fmla="*/ 41 h 198"/>
                <a:gd name="T54" fmla="*/ 131 w 141"/>
                <a:gd name="T55" fmla="*/ 42 h 198"/>
                <a:gd name="T56" fmla="*/ 130 w 141"/>
                <a:gd name="T57" fmla="*/ 42 h 198"/>
                <a:gd name="T58" fmla="*/ 129 w 141"/>
                <a:gd name="T59" fmla="*/ 43 h 198"/>
                <a:gd name="T60" fmla="*/ 129 w 141"/>
                <a:gd name="T61" fmla="*/ 43 h 198"/>
                <a:gd name="T62" fmla="*/ 138 w 141"/>
                <a:gd name="T63" fmla="*/ 90 h 198"/>
                <a:gd name="T64" fmla="*/ 139 w 141"/>
                <a:gd name="T65" fmla="*/ 113 h 198"/>
                <a:gd name="T66" fmla="*/ 138 w 141"/>
                <a:gd name="T67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198">
                  <a:moveTo>
                    <a:pt x="138" y="142"/>
                  </a:moveTo>
                  <a:cubicBezTo>
                    <a:pt x="138" y="145"/>
                    <a:pt x="137" y="147"/>
                    <a:pt x="136" y="150"/>
                  </a:cubicBezTo>
                  <a:cubicBezTo>
                    <a:pt x="136" y="151"/>
                    <a:pt x="135" y="166"/>
                    <a:pt x="134" y="170"/>
                  </a:cubicBezTo>
                  <a:cubicBezTo>
                    <a:pt x="134" y="172"/>
                    <a:pt x="132" y="177"/>
                    <a:pt x="128" y="178"/>
                  </a:cubicBezTo>
                  <a:cubicBezTo>
                    <a:pt x="127" y="179"/>
                    <a:pt x="126" y="179"/>
                    <a:pt x="125" y="179"/>
                  </a:cubicBezTo>
                  <a:cubicBezTo>
                    <a:pt x="118" y="178"/>
                    <a:pt x="115" y="178"/>
                    <a:pt x="115" y="178"/>
                  </a:cubicBezTo>
                  <a:cubicBezTo>
                    <a:pt x="115" y="178"/>
                    <a:pt x="108" y="189"/>
                    <a:pt x="109" y="198"/>
                  </a:cubicBezTo>
                  <a:cubicBezTo>
                    <a:pt x="109" y="198"/>
                    <a:pt x="109" y="197"/>
                    <a:pt x="108" y="197"/>
                  </a:cubicBezTo>
                  <a:cubicBezTo>
                    <a:pt x="106" y="195"/>
                    <a:pt x="91" y="191"/>
                    <a:pt x="71" y="188"/>
                  </a:cubicBezTo>
                  <a:cubicBezTo>
                    <a:pt x="71" y="188"/>
                    <a:pt x="71" y="188"/>
                    <a:pt x="71" y="188"/>
                  </a:cubicBezTo>
                  <a:cubicBezTo>
                    <a:pt x="71" y="188"/>
                    <a:pt x="70" y="188"/>
                    <a:pt x="70" y="188"/>
                  </a:cubicBezTo>
                  <a:cubicBezTo>
                    <a:pt x="57" y="186"/>
                    <a:pt x="41" y="185"/>
                    <a:pt x="25" y="186"/>
                  </a:cubicBezTo>
                  <a:cubicBezTo>
                    <a:pt x="25" y="186"/>
                    <a:pt x="27" y="173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9" y="43"/>
                    <a:pt x="139" y="82"/>
                    <a:pt x="138" y="90"/>
                  </a:cubicBezTo>
                  <a:cubicBezTo>
                    <a:pt x="138" y="97"/>
                    <a:pt x="137" y="106"/>
                    <a:pt x="139" y="113"/>
                  </a:cubicBezTo>
                  <a:cubicBezTo>
                    <a:pt x="141" y="118"/>
                    <a:pt x="141" y="129"/>
                    <a:pt x="138" y="142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3" name="Полилиния 13">
              <a:extLst>
                <a:ext uri="{FF2B5EF4-FFF2-40B4-BE49-F238E27FC236}">
                  <a16:creationId xmlns:a16="http://schemas.microsoft.com/office/drawing/2014/main" id="{104737AB-59A7-4247-842C-6F97799D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900113"/>
            </a:xfrm>
            <a:custGeom>
              <a:avLst/>
              <a:gdLst>
                <a:gd name="T0" fmla="*/ 134 w 136"/>
                <a:gd name="T1" fmla="*/ 37 h 157"/>
                <a:gd name="T2" fmla="*/ 134 w 136"/>
                <a:gd name="T3" fmla="*/ 38 h 157"/>
                <a:gd name="T4" fmla="*/ 134 w 136"/>
                <a:gd name="T5" fmla="*/ 38 h 157"/>
                <a:gd name="T6" fmla="*/ 133 w 136"/>
                <a:gd name="T7" fmla="*/ 39 h 157"/>
                <a:gd name="T8" fmla="*/ 132 w 136"/>
                <a:gd name="T9" fmla="*/ 41 h 157"/>
                <a:gd name="T10" fmla="*/ 129 w 136"/>
                <a:gd name="T11" fmla="*/ 43 h 157"/>
                <a:gd name="T12" fmla="*/ 129 w 136"/>
                <a:gd name="T13" fmla="*/ 43 h 157"/>
                <a:gd name="T14" fmla="*/ 127 w 136"/>
                <a:gd name="T15" fmla="*/ 79 h 157"/>
                <a:gd name="T16" fmla="*/ 97 w 136"/>
                <a:gd name="T17" fmla="*/ 111 h 157"/>
                <a:gd name="T18" fmla="*/ 85 w 136"/>
                <a:gd name="T19" fmla="*/ 140 h 157"/>
                <a:gd name="T20" fmla="*/ 85 w 136"/>
                <a:gd name="T21" fmla="*/ 157 h 157"/>
                <a:gd name="T22" fmla="*/ 26 w 136"/>
                <a:gd name="T23" fmla="*/ 157 h 157"/>
                <a:gd name="T24" fmla="*/ 19 w 136"/>
                <a:gd name="T25" fmla="*/ 125 h 157"/>
                <a:gd name="T26" fmla="*/ 9 w 136"/>
                <a:gd name="T27" fmla="*/ 99 h 157"/>
                <a:gd name="T28" fmla="*/ 0 w 136"/>
                <a:gd name="T29" fmla="*/ 72 h 157"/>
                <a:gd name="T30" fmla="*/ 34 w 136"/>
                <a:gd name="T31" fmla="*/ 18 h 157"/>
                <a:gd name="T32" fmla="*/ 57 w 136"/>
                <a:gd name="T33" fmla="*/ 7 h 157"/>
                <a:gd name="T34" fmla="*/ 76 w 136"/>
                <a:gd name="T35" fmla="*/ 0 h 157"/>
                <a:gd name="T36" fmla="*/ 92 w 136"/>
                <a:gd name="T37" fmla="*/ 9 h 157"/>
                <a:gd name="T38" fmla="*/ 112 w 136"/>
                <a:gd name="T39" fmla="*/ 11 h 157"/>
                <a:gd name="T40" fmla="*/ 124 w 136"/>
                <a:gd name="T41" fmla="*/ 24 h 157"/>
                <a:gd name="T42" fmla="*/ 134 w 136"/>
                <a:gd name="T43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6" h="157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1" y="42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9"/>
                    <a:pt x="85" y="129"/>
                    <a:pt x="85" y="140"/>
                  </a:cubicBezTo>
                  <a:cubicBezTo>
                    <a:pt x="85" y="157"/>
                    <a:pt x="85" y="157"/>
                    <a:pt x="85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gradFill>
              <a:gsLst>
                <a:gs pos="75000">
                  <a:srgbClr val="F7BDBB"/>
                </a:gs>
                <a:gs pos="100000">
                  <a:srgbClr val="F7BDB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4" name="Полилиния 14">
              <a:extLst>
                <a:ext uri="{FF2B5EF4-FFF2-40B4-BE49-F238E27FC236}">
                  <a16:creationId xmlns:a16="http://schemas.microsoft.com/office/drawing/2014/main" id="{A4EE508E-C139-4549-AD46-4E5E82F75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566738"/>
            </a:xfrm>
            <a:custGeom>
              <a:avLst/>
              <a:gdLst>
                <a:gd name="T0" fmla="*/ 134 w 136"/>
                <a:gd name="T1" fmla="*/ 37 h 99"/>
                <a:gd name="T2" fmla="*/ 134 w 136"/>
                <a:gd name="T3" fmla="*/ 38 h 99"/>
                <a:gd name="T4" fmla="*/ 134 w 136"/>
                <a:gd name="T5" fmla="*/ 38 h 99"/>
                <a:gd name="T6" fmla="*/ 133 w 136"/>
                <a:gd name="T7" fmla="*/ 39 h 99"/>
                <a:gd name="T8" fmla="*/ 132 w 136"/>
                <a:gd name="T9" fmla="*/ 41 h 99"/>
                <a:gd name="T10" fmla="*/ 131 w 136"/>
                <a:gd name="T11" fmla="*/ 42 h 99"/>
                <a:gd name="T12" fmla="*/ 130 w 136"/>
                <a:gd name="T13" fmla="*/ 42 h 99"/>
                <a:gd name="T14" fmla="*/ 129 w 136"/>
                <a:gd name="T15" fmla="*/ 43 h 99"/>
                <a:gd name="T16" fmla="*/ 129 w 136"/>
                <a:gd name="T17" fmla="*/ 43 h 99"/>
                <a:gd name="T18" fmla="*/ 72 w 136"/>
                <a:gd name="T19" fmla="*/ 96 h 99"/>
                <a:gd name="T20" fmla="*/ 70 w 136"/>
                <a:gd name="T21" fmla="*/ 99 h 99"/>
                <a:gd name="T22" fmla="*/ 9 w 136"/>
                <a:gd name="T23" fmla="*/ 99 h 99"/>
                <a:gd name="T24" fmla="*/ 0 w 136"/>
                <a:gd name="T25" fmla="*/ 72 h 99"/>
                <a:gd name="T26" fmla="*/ 34 w 136"/>
                <a:gd name="T27" fmla="*/ 18 h 99"/>
                <a:gd name="T28" fmla="*/ 57 w 136"/>
                <a:gd name="T29" fmla="*/ 7 h 99"/>
                <a:gd name="T30" fmla="*/ 76 w 136"/>
                <a:gd name="T31" fmla="*/ 0 h 99"/>
                <a:gd name="T32" fmla="*/ 92 w 136"/>
                <a:gd name="T33" fmla="*/ 9 h 99"/>
                <a:gd name="T34" fmla="*/ 112 w 136"/>
                <a:gd name="T35" fmla="*/ 11 h 99"/>
                <a:gd name="T36" fmla="*/ 124 w 136"/>
                <a:gd name="T37" fmla="*/ 24 h 99"/>
                <a:gd name="T38" fmla="*/ 134 w 136"/>
                <a:gd name="T39" fmla="*/ 3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99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4" y="45"/>
                    <a:pt x="107" y="51"/>
                    <a:pt x="72" y="96"/>
                  </a:cubicBezTo>
                  <a:cubicBezTo>
                    <a:pt x="72" y="97"/>
                    <a:pt x="71" y="98"/>
                    <a:pt x="7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" name="Полилиния 15">
              <a:extLst>
                <a:ext uri="{FF2B5EF4-FFF2-40B4-BE49-F238E27FC236}">
                  <a16:creationId xmlns:a16="http://schemas.microsoft.com/office/drawing/2014/main" id="{59F122DD-9773-48CA-B36A-41383E8F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3775075"/>
              <a:ext cx="68263" cy="92075"/>
            </a:xfrm>
            <a:custGeom>
              <a:avLst/>
              <a:gdLst>
                <a:gd name="T0" fmla="*/ 0 w 12"/>
                <a:gd name="T1" fmla="*/ 4 h 16"/>
                <a:gd name="T2" fmla="*/ 6 w 12"/>
                <a:gd name="T3" fmla="*/ 8 h 16"/>
                <a:gd name="T4" fmla="*/ 12 w 12"/>
                <a:gd name="T5" fmla="*/ 16 h 16"/>
                <a:gd name="T6" fmla="*/ 0 w 12"/>
                <a:gd name="T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4"/>
                  </a:moveTo>
                  <a:cubicBezTo>
                    <a:pt x="0" y="0"/>
                    <a:pt x="4" y="3"/>
                    <a:pt x="6" y="8"/>
                  </a:cubicBezTo>
                  <a:cubicBezTo>
                    <a:pt x="7" y="13"/>
                    <a:pt x="11" y="16"/>
                    <a:pt x="12" y="16"/>
                  </a:cubicBezTo>
                  <a:cubicBezTo>
                    <a:pt x="12" y="16"/>
                    <a:pt x="1" y="14"/>
                    <a:pt x="0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6" name="Полилиния 16">
              <a:extLst>
                <a:ext uri="{FF2B5EF4-FFF2-40B4-BE49-F238E27FC236}">
                  <a16:creationId xmlns:a16="http://schemas.microsoft.com/office/drawing/2014/main" id="{0FEF4D20-2077-46B3-889D-C36948145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3792538"/>
              <a:ext cx="131763" cy="360363"/>
            </a:xfrm>
            <a:custGeom>
              <a:avLst/>
              <a:gdLst>
                <a:gd name="T0" fmla="*/ 23 w 23"/>
                <a:gd name="T1" fmla="*/ 26 h 63"/>
                <a:gd name="T2" fmla="*/ 21 w 23"/>
                <a:gd name="T3" fmla="*/ 34 h 63"/>
                <a:gd name="T4" fmla="*/ 19 w 23"/>
                <a:gd name="T5" fmla="*/ 54 h 63"/>
                <a:gd name="T6" fmla="*/ 13 w 23"/>
                <a:gd name="T7" fmla="*/ 62 h 63"/>
                <a:gd name="T8" fmla="*/ 10 w 23"/>
                <a:gd name="T9" fmla="*/ 63 h 63"/>
                <a:gd name="T10" fmla="*/ 0 w 23"/>
                <a:gd name="T11" fmla="*/ 62 h 63"/>
                <a:gd name="T12" fmla="*/ 5 w 23"/>
                <a:gd name="T13" fmla="*/ 0 h 63"/>
                <a:gd name="T14" fmla="*/ 13 w 23"/>
                <a:gd name="T15" fmla="*/ 1 h 63"/>
                <a:gd name="T16" fmla="*/ 23 w 23"/>
                <a:gd name="T17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3">
                  <a:moveTo>
                    <a:pt x="23" y="26"/>
                  </a:moveTo>
                  <a:cubicBezTo>
                    <a:pt x="23" y="29"/>
                    <a:pt x="22" y="31"/>
                    <a:pt x="21" y="34"/>
                  </a:cubicBezTo>
                  <a:cubicBezTo>
                    <a:pt x="21" y="35"/>
                    <a:pt x="20" y="50"/>
                    <a:pt x="19" y="54"/>
                  </a:cubicBezTo>
                  <a:cubicBezTo>
                    <a:pt x="19" y="56"/>
                    <a:pt x="17" y="61"/>
                    <a:pt x="13" y="62"/>
                  </a:cubicBezTo>
                  <a:cubicBezTo>
                    <a:pt x="12" y="63"/>
                    <a:pt x="11" y="63"/>
                    <a:pt x="10" y="63"/>
                  </a:cubicBezTo>
                  <a:cubicBezTo>
                    <a:pt x="3" y="62"/>
                    <a:pt x="0" y="62"/>
                    <a:pt x="0" y="62"/>
                  </a:cubicBezTo>
                  <a:cubicBezTo>
                    <a:pt x="0" y="62"/>
                    <a:pt x="8" y="22"/>
                    <a:pt x="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7" y="19"/>
                    <a:pt x="23" y="26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7" name="Полилиния 17">
              <a:extLst>
                <a:ext uri="{FF2B5EF4-FFF2-40B4-BE49-F238E27FC236}">
                  <a16:creationId xmlns:a16="http://schemas.microsoft.com/office/drawing/2014/main" id="{3E67FC6E-679C-4B7D-9F05-FF6856ED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4010025"/>
              <a:ext cx="74613" cy="142875"/>
            </a:xfrm>
            <a:custGeom>
              <a:avLst/>
              <a:gdLst>
                <a:gd name="T0" fmla="*/ 13 w 13"/>
                <a:gd name="T1" fmla="*/ 24 h 25"/>
                <a:gd name="T2" fmla="*/ 10 w 13"/>
                <a:gd name="T3" fmla="*/ 25 h 25"/>
                <a:gd name="T4" fmla="*/ 0 w 13"/>
                <a:gd name="T5" fmla="*/ 24 h 25"/>
                <a:gd name="T6" fmla="*/ 4 w 13"/>
                <a:gd name="T7" fmla="*/ 0 h 25"/>
                <a:gd name="T8" fmla="*/ 13 w 13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13" y="24"/>
                  </a:moveTo>
                  <a:cubicBezTo>
                    <a:pt x="12" y="25"/>
                    <a:pt x="11" y="25"/>
                    <a:pt x="10" y="25"/>
                  </a:cubicBezTo>
                  <a:cubicBezTo>
                    <a:pt x="3" y="24"/>
                    <a:pt x="0" y="24"/>
                    <a:pt x="0" y="2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9" y="18"/>
                    <a:pt x="13" y="24"/>
                  </a:cubicBezTo>
                  <a:close/>
                </a:path>
              </a:pathLst>
            </a:custGeom>
            <a:gradFill>
              <a:gsLst>
                <a:gs pos="0">
                  <a:srgbClr val="4BC3E2">
                    <a:alpha val="63000"/>
                  </a:srgbClr>
                </a:gs>
                <a:gs pos="51000">
                  <a:srgbClr val="4BC3E2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" name="Полилиния 18">
              <a:extLst>
                <a:ext uri="{FF2B5EF4-FFF2-40B4-BE49-F238E27FC236}">
                  <a16:creationId xmlns:a16="http://schemas.microsoft.com/office/drawing/2014/main" id="{3E28299F-82DC-4BAC-A5BB-7B5EA5A95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2350" y="3162300"/>
              <a:ext cx="1503363" cy="2624138"/>
            </a:xfrm>
            <a:custGeom>
              <a:avLst/>
              <a:gdLst>
                <a:gd name="T0" fmla="*/ 258 w 262"/>
                <a:gd name="T1" fmla="*/ 413 h 458"/>
                <a:gd name="T2" fmla="*/ 208 w 262"/>
                <a:gd name="T3" fmla="*/ 314 h 458"/>
                <a:gd name="T4" fmla="*/ 214 w 262"/>
                <a:gd name="T5" fmla="*/ 201 h 458"/>
                <a:gd name="T6" fmla="*/ 225 w 262"/>
                <a:gd name="T7" fmla="*/ 192 h 458"/>
                <a:gd name="T8" fmla="*/ 217 w 262"/>
                <a:gd name="T9" fmla="*/ 182 h 458"/>
                <a:gd name="T10" fmla="*/ 216 w 262"/>
                <a:gd name="T11" fmla="*/ 182 h 458"/>
                <a:gd name="T12" fmla="*/ 216 w 262"/>
                <a:gd name="T13" fmla="*/ 182 h 458"/>
                <a:gd name="T14" fmla="*/ 215 w 262"/>
                <a:gd name="T15" fmla="*/ 182 h 458"/>
                <a:gd name="T16" fmla="*/ 215 w 262"/>
                <a:gd name="T17" fmla="*/ 182 h 458"/>
                <a:gd name="T18" fmla="*/ 213 w 262"/>
                <a:gd name="T19" fmla="*/ 151 h 458"/>
                <a:gd name="T20" fmla="*/ 217 w 262"/>
                <a:gd name="T21" fmla="*/ 90 h 458"/>
                <a:gd name="T22" fmla="*/ 222 w 262"/>
                <a:gd name="T23" fmla="*/ 56 h 458"/>
                <a:gd name="T24" fmla="*/ 202 w 262"/>
                <a:gd name="T25" fmla="*/ 1 h 458"/>
                <a:gd name="T26" fmla="*/ 179 w 262"/>
                <a:gd name="T27" fmla="*/ 12 h 458"/>
                <a:gd name="T28" fmla="*/ 145 w 262"/>
                <a:gd name="T29" fmla="*/ 66 h 458"/>
                <a:gd name="T30" fmla="*/ 154 w 262"/>
                <a:gd name="T31" fmla="*/ 93 h 458"/>
                <a:gd name="T32" fmla="*/ 164 w 262"/>
                <a:gd name="T33" fmla="*/ 119 h 458"/>
                <a:gd name="T34" fmla="*/ 171 w 262"/>
                <a:gd name="T35" fmla="*/ 151 h 458"/>
                <a:gd name="T36" fmla="*/ 170 w 262"/>
                <a:gd name="T37" fmla="*/ 180 h 458"/>
                <a:gd name="T38" fmla="*/ 149 w 262"/>
                <a:gd name="T39" fmla="*/ 196 h 458"/>
                <a:gd name="T40" fmla="*/ 94 w 262"/>
                <a:gd name="T41" fmla="*/ 213 h 458"/>
                <a:gd name="T42" fmla="*/ 94 w 262"/>
                <a:gd name="T43" fmla="*/ 213 h 458"/>
                <a:gd name="T44" fmla="*/ 38 w 262"/>
                <a:gd name="T45" fmla="*/ 292 h 458"/>
                <a:gd name="T46" fmla="*/ 23 w 262"/>
                <a:gd name="T47" fmla="*/ 408 h 458"/>
                <a:gd name="T48" fmla="*/ 104 w 262"/>
                <a:gd name="T49" fmla="*/ 409 h 458"/>
                <a:gd name="T50" fmla="*/ 104 w 262"/>
                <a:gd name="T51" fmla="*/ 413 h 458"/>
                <a:gd name="T52" fmla="*/ 109 w 262"/>
                <a:gd name="T53" fmla="*/ 458 h 458"/>
                <a:gd name="T54" fmla="*/ 260 w 262"/>
                <a:gd name="T55" fmla="*/ 458 h 458"/>
                <a:gd name="T56" fmla="*/ 258 w 262"/>
                <a:gd name="T57" fmla="*/ 413 h 458"/>
                <a:gd name="T58" fmla="*/ 76 w 262"/>
                <a:gd name="T59" fmla="*/ 350 h 458"/>
                <a:gd name="T60" fmla="*/ 95 w 262"/>
                <a:gd name="T61" fmla="*/ 329 h 458"/>
                <a:gd name="T62" fmla="*/ 97 w 262"/>
                <a:gd name="T63" fmla="*/ 350 h 458"/>
                <a:gd name="T64" fmla="*/ 76 w 262"/>
                <a:gd name="T65" fmla="*/ 35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2" h="458">
                  <a:moveTo>
                    <a:pt x="258" y="413"/>
                  </a:moveTo>
                  <a:cubicBezTo>
                    <a:pt x="250" y="382"/>
                    <a:pt x="229" y="355"/>
                    <a:pt x="208" y="314"/>
                  </a:cubicBezTo>
                  <a:cubicBezTo>
                    <a:pt x="177" y="255"/>
                    <a:pt x="214" y="201"/>
                    <a:pt x="214" y="201"/>
                  </a:cubicBezTo>
                  <a:cubicBezTo>
                    <a:pt x="214" y="201"/>
                    <a:pt x="223" y="201"/>
                    <a:pt x="225" y="192"/>
                  </a:cubicBezTo>
                  <a:cubicBezTo>
                    <a:pt x="226" y="185"/>
                    <a:pt x="220" y="183"/>
                    <a:pt x="217" y="182"/>
                  </a:cubicBezTo>
                  <a:cubicBezTo>
                    <a:pt x="217" y="182"/>
                    <a:pt x="216" y="182"/>
                    <a:pt x="216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182"/>
                    <a:pt x="215" y="182"/>
                    <a:pt x="215" y="182"/>
                  </a:cubicBezTo>
                  <a:cubicBezTo>
                    <a:pt x="215" y="182"/>
                    <a:pt x="215" y="182"/>
                    <a:pt x="215" y="182"/>
                  </a:cubicBezTo>
                  <a:cubicBezTo>
                    <a:pt x="214" y="177"/>
                    <a:pt x="213" y="166"/>
                    <a:pt x="213" y="151"/>
                  </a:cubicBezTo>
                  <a:cubicBezTo>
                    <a:pt x="214" y="133"/>
                    <a:pt x="215" y="111"/>
                    <a:pt x="217" y="90"/>
                  </a:cubicBezTo>
                  <a:cubicBezTo>
                    <a:pt x="219" y="78"/>
                    <a:pt x="220" y="66"/>
                    <a:pt x="222" y="56"/>
                  </a:cubicBezTo>
                  <a:cubicBezTo>
                    <a:pt x="229" y="19"/>
                    <a:pt x="202" y="1"/>
                    <a:pt x="202" y="1"/>
                  </a:cubicBezTo>
                  <a:cubicBezTo>
                    <a:pt x="194" y="0"/>
                    <a:pt x="179" y="12"/>
                    <a:pt x="179" y="12"/>
                  </a:cubicBezTo>
                  <a:cubicBezTo>
                    <a:pt x="149" y="27"/>
                    <a:pt x="145" y="65"/>
                    <a:pt x="145" y="66"/>
                  </a:cubicBezTo>
                  <a:cubicBezTo>
                    <a:pt x="145" y="67"/>
                    <a:pt x="149" y="78"/>
                    <a:pt x="154" y="93"/>
                  </a:cubicBezTo>
                  <a:cubicBezTo>
                    <a:pt x="157" y="101"/>
                    <a:pt x="160" y="110"/>
                    <a:pt x="164" y="119"/>
                  </a:cubicBezTo>
                  <a:cubicBezTo>
                    <a:pt x="168" y="129"/>
                    <a:pt x="170" y="141"/>
                    <a:pt x="171" y="151"/>
                  </a:cubicBezTo>
                  <a:cubicBezTo>
                    <a:pt x="172" y="167"/>
                    <a:pt x="170" y="180"/>
                    <a:pt x="170" y="180"/>
                  </a:cubicBezTo>
                  <a:cubicBezTo>
                    <a:pt x="154" y="181"/>
                    <a:pt x="149" y="196"/>
                    <a:pt x="149" y="196"/>
                  </a:cubicBezTo>
                  <a:cubicBezTo>
                    <a:pt x="149" y="196"/>
                    <a:pt x="103" y="205"/>
                    <a:pt x="94" y="213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80" y="219"/>
                    <a:pt x="59" y="238"/>
                    <a:pt x="38" y="292"/>
                  </a:cubicBezTo>
                  <a:cubicBezTo>
                    <a:pt x="5" y="376"/>
                    <a:pt x="0" y="402"/>
                    <a:pt x="23" y="408"/>
                  </a:cubicBezTo>
                  <a:cubicBezTo>
                    <a:pt x="32" y="410"/>
                    <a:pt x="66" y="410"/>
                    <a:pt x="104" y="409"/>
                  </a:cubicBezTo>
                  <a:cubicBezTo>
                    <a:pt x="104" y="410"/>
                    <a:pt x="104" y="411"/>
                    <a:pt x="104" y="413"/>
                  </a:cubicBezTo>
                  <a:cubicBezTo>
                    <a:pt x="107" y="435"/>
                    <a:pt x="109" y="452"/>
                    <a:pt x="109" y="458"/>
                  </a:cubicBezTo>
                  <a:cubicBezTo>
                    <a:pt x="260" y="458"/>
                    <a:pt x="260" y="458"/>
                    <a:pt x="260" y="458"/>
                  </a:cubicBezTo>
                  <a:cubicBezTo>
                    <a:pt x="262" y="441"/>
                    <a:pt x="261" y="426"/>
                    <a:pt x="258" y="413"/>
                  </a:cubicBezTo>
                  <a:close/>
                  <a:moveTo>
                    <a:pt x="76" y="350"/>
                  </a:moveTo>
                  <a:cubicBezTo>
                    <a:pt x="76" y="350"/>
                    <a:pt x="85" y="341"/>
                    <a:pt x="95" y="329"/>
                  </a:cubicBezTo>
                  <a:cubicBezTo>
                    <a:pt x="96" y="336"/>
                    <a:pt x="97" y="343"/>
                    <a:pt x="97" y="350"/>
                  </a:cubicBezTo>
                  <a:cubicBezTo>
                    <a:pt x="85" y="350"/>
                    <a:pt x="76" y="350"/>
                    <a:pt x="76" y="3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9">
              <a:extLst>
                <a:ext uri="{FF2B5EF4-FFF2-40B4-BE49-F238E27FC236}">
                  <a16:creationId xmlns:a16="http://schemas.microsoft.com/office/drawing/2014/main" id="{1F1055DB-0FAF-42E9-A9D9-33EEEA5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5167313"/>
              <a:ext cx="236538" cy="338138"/>
            </a:xfrm>
            <a:custGeom>
              <a:avLst/>
              <a:gdLst>
                <a:gd name="T0" fmla="*/ 13 w 41"/>
                <a:gd name="T1" fmla="*/ 0 h 59"/>
                <a:gd name="T2" fmla="*/ 41 w 41"/>
                <a:gd name="T3" fmla="*/ 59 h 59"/>
                <a:gd name="T4" fmla="*/ 34 w 41"/>
                <a:gd name="T5" fmla="*/ 0 h 59"/>
                <a:gd name="T6" fmla="*/ 13 w 41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9">
                  <a:moveTo>
                    <a:pt x="13" y="0"/>
                  </a:moveTo>
                  <a:cubicBezTo>
                    <a:pt x="13" y="0"/>
                    <a:pt x="0" y="45"/>
                    <a:pt x="41" y="5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829CF3">
                <a:alpha val="26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" name="Полилиния 20">
              <a:extLst>
                <a:ext uri="{FF2B5EF4-FFF2-40B4-BE49-F238E27FC236}">
                  <a16:creationId xmlns:a16="http://schemas.microsoft.com/office/drawing/2014/main" id="{33DD8503-AB72-4432-BEC9-FC488705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0" y="3625850"/>
              <a:ext cx="333375" cy="217488"/>
            </a:xfrm>
            <a:custGeom>
              <a:avLst/>
              <a:gdLst>
                <a:gd name="T0" fmla="*/ 57 w 58"/>
                <a:gd name="T1" fmla="*/ 4 h 38"/>
                <a:gd name="T2" fmla="*/ 57 w 58"/>
                <a:gd name="T3" fmla="*/ 8 h 38"/>
                <a:gd name="T4" fmla="*/ 53 w 58"/>
                <a:gd name="T5" fmla="*/ 18 h 38"/>
                <a:gd name="T6" fmla="*/ 47 w 58"/>
                <a:gd name="T7" fmla="*/ 24 h 38"/>
                <a:gd name="T8" fmla="*/ 46 w 58"/>
                <a:gd name="T9" fmla="*/ 22 h 38"/>
                <a:gd name="T10" fmla="*/ 47 w 58"/>
                <a:gd name="T11" fmla="*/ 21 h 38"/>
                <a:gd name="T12" fmla="*/ 53 w 58"/>
                <a:gd name="T13" fmla="*/ 8 h 38"/>
                <a:gd name="T14" fmla="*/ 46 w 58"/>
                <a:gd name="T15" fmla="*/ 11 h 38"/>
                <a:gd name="T16" fmla="*/ 17 w 58"/>
                <a:gd name="T17" fmla="*/ 23 h 38"/>
                <a:gd name="T18" fmla="*/ 5 w 58"/>
                <a:gd name="T19" fmla="*/ 37 h 38"/>
                <a:gd name="T20" fmla="*/ 0 w 58"/>
                <a:gd name="T21" fmla="*/ 35 h 38"/>
                <a:gd name="T22" fmla="*/ 15 w 58"/>
                <a:gd name="T23" fmla="*/ 20 h 38"/>
                <a:gd name="T24" fmla="*/ 46 w 58"/>
                <a:gd name="T25" fmla="*/ 7 h 38"/>
                <a:gd name="T26" fmla="*/ 52 w 58"/>
                <a:gd name="T27" fmla="*/ 4 h 38"/>
                <a:gd name="T28" fmla="*/ 46 w 58"/>
                <a:gd name="T29" fmla="*/ 2 h 38"/>
                <a:gd name="T30" fmla="*/ 46 w 58"/>
                <a:gd name="T31" fmla="*/ 0 h 38"/>
                <a:gd name="T32" fmla="*/ 53 w 58"/>
                <a:gd name="T33" fmla="*/ 1 h 38"/>
                <a:gd name="T34" fmla="*/ 57 w 58"/>
                <a:gd name="T3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38">
                  <a:moveTo>
                    <a:pt x="57" y="4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6" y="12"/>
                    <a:pt x="53" y="18"/>
                  </a:cubicBezTo>
                  <a:cubicBezTo>
                    <a:pt x="51" y="23"/>
                    <a:pt x="48" y="24"/>
                    <a:pt x="47" y="24"/>
                  </a:cubicBezTo>
                  <a:cubicBezTo>
                    <a:pt x="46" y="23"/>
                    <a:pt x="46" y="22"/>
                    <a:pt x="46" y="2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4" y="20"/>
                    <a:pt x="53" y="8"/>
                    <a:pt x="53" y="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7" y="35"/>
                    <a:pt x="5" y="37"/>
                  </a:cubicBezTo>
                  <a:cubicBezTo>
                    <a:pt x="3" y="38"/>
                    <a:pt x="0" y="38"/>
                    <a:pt x="0" y="35"/>
                  </a:cubicBezTo>
                  <a:cubicBezTo>
                    <a:pt x="0" y="33"/>
                    <a:pt x="15" y="20"/>
                    <a:pt x="15" y="2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6" y="1"/>
                    <a:pt x="46" y="0"/>
                  </a:cubicBezTo>
                  <a:cubicBezTo>
                    <a:pt x="48" y="0"/>
                    <a:pt x="50" y="1"/>
                    <a:pt x="53" y="1"/>
                  </a:cubicBezTo>
                  <a:cubicBezTo>
                    <a:pt x="58" y="2"/>
                    <a:pt x="57" y="4"/>
                    <a:pt x="57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5734A953-9B6C-444B-B25F-6DF0B880B296}"/>
                </a:ext>
              </a:extLst>
            </p:cNvPr>
            <p:cNvSpPr/>
            <p:nvPr/>
          </p:nvSpPr>
          <p:spPr>
            <a:xfrm>
              <a:off x="6538394" y="3930239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0" name="Полилиния: Фигура 149">
              <a:extLst>
                <a:ext uri="{FF2B5EF4-FFF2-40B4-BE49-F238E27FC236}">
                  <a16:creationId xmlns:a16="http://schemas.microsoft.com/office/drawing/2014/main" id="{0981B24C-CD45-4505-87DD-EBA799A608A0}"/>
                </a:ext>
              </a:extLst>
            </p:cNvPr>
            <p:cNvSpPr/>
            <p:nvPr/>
          </p:nvSpPr>
          <p:spPr>
            <a:xfrm>
              <a:off x="6586362" y="3924595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5F849CF-BB96-4670-91B9-CF85441BB33B}"/>
                </a:ext>
              </a:extLst>
            </p:cNvPr>
            <p:cNvSpPr/>
            <p:nvPr/>
          </p:nvSpPr>
          <p:spPr>
            <a:xfrm>
              <a:off x="5832786" y="4279895"/>
              <a:ext cx="465015" cy="55559"/>
            </a:xfrm>
            <a:custGeom>
              <a:avLst/>
              <a:gdLst>
                <a:gd name="connsiteX0" fmla="*/ 456889 w 465015"/>
                <a:gd name="connsiteY0" fmla="*/ 50805 h 55559"/>
                <a:gd name="connsiteX1" fmla="*/ 2864 w 465015"/>
                <a:gd name="connsiteY1" fmla="*/ 5 h 55559"/>
                <a:gd name="connsiteX2" fmla="*/ 272739 w 465015"/>
                <a:gd name="connsiteY2" fmla="*/ 47630 h 55559"/>
                <a:gd name="connsiteX3" fmla="*/ 456889 w 465015"/>
                <a:gd name="connsiteY3" fmla="*/ 50805 h 5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015" h="55559">
                  <a:moveTo>
                    <a:pt x="456889" y="50805"/>
                  </a:moveTo>
                  <a:cubicBezTo>
                    <a:pt x="411910" y="42867"/>
                    <a:pt x="33556" y="534"/>
                    <a:pt x="2864" y="5"/>
                  </a:cubicBezTo>
                  <a:cubicBezTo>
                    <a:pt x="-27828" y="-524"/>
                    <a:pt x="196539" y="39163"/>
                    <a:pt x="272739" y="47630"/>
                  </a:cubicBezTo>
                  <a:cubicBezTo>
                    <a:pt x="348939" y="56097"/>
                    <a:pt x="501868" y="58743"/>
                    <a:pt x="456889" y="508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346" name="Надпись 345">
            <a:extLst>
              <a:ext uri="{FF2B5EF4-FFF2-40B4-BE49-F238E27FC236}">
                <a16:creationId xmlns:a16="http://schemas.microsoft.com/office/drawing/2014/main" id="{3DF722C9-361F-401E-AD34-54132A8436B3}"/>
              </a:ext>
            </a:extLst>
          </p:cNvPr>
          <p:cNvSpPr txBox="1"/>
          <p:nvPr/>
        </p:nvSpPr>
        <p:spPr>
          <a:xfrm>
            <a:off x="1899577" y="406806"/>
            <a:ext cx="8785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Направления профориентационной работы</a:t>
            </a:r>
          </a:p>
        </p:txBody>
      </p:sp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4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CEE3A9-A9B7-4364-924B-0E2F0890A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70533" cy="1676545"/>
          </a:xfrm>
          <a:prstGeom prst="rect">
            <a:avLst/>
          </a:prstGeom>
        </p:spPr>
      </p:pic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id="{1EF765AE-7D2B-4BD2-8E09-097E65D4E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563180"/>
              </p:ext>
            </p:extLst>
          </p:nvPr>
        </p:nvGraphicFramePr>
        <p:xfrm>
          <a:off x="3789283" y="1078172"/>
          <a:ext cx="8402717" cy="5705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413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736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sp>
        <p:nvSpPr>
          <p:cNvPr id="14" name="Надпись 13">
            <a:extLst>
              <a:ext uri="{FF2B5EF4-FFF2-40B4-BE49-F238E27FC236}">
                <a16:creationId xmlns:a16="http://schemas.microsoft.com/office/drawing/2014/main" id="{A5704BA3-593E-4519-9139-4E1D86366677}"/>
              </a:ext>
            </a:extLst>
          </p:cNvPr>
          <p:cNvSpPr txBox="1"/>
          <p:nvPr/>
        </p:nvSpPr>
        <p:spPr>
          <a:xfrm>
            <a:off x="9291918" y="1290916"/>
            <a:ext cx="27566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8" name="Заголовок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3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1C07B7-25DC-4358-800E-2CAAD1D7D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41446" y="4459976"/>
            <a:ext cx="113352" cy="3944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C51D52-EF0B-4706-ACE8-D7EB2EAE3E76}"/>
              </a:ext>
            </a:extLst>
          </p:cNvPr>
          <p:cNvSpPr txBox="1"/>
          <p:nvPr/>
        </p:nvSpPr>
        <p:spPr>
          <a:xfrm>
            <a:off x="41490" y="2344386"/>
            <a:ext cx="3654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Игровые профориентационные материалы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ru-RU" sz="1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Навигатум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Автоматизированная экспресс-профориентация И.Л. Соломина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«Ориентир»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Опросник А.Е. </a:t>
            </a:r>
            <a:r>
              <a:rPr lang="ru-RU" sz="1500" dirty="0" err="1">
                <a:solidFill>
                  <a:srgbClr val="002060"/>
                </a:solidFill>
                <a:latin typeface="Georgia" panose="02040502050405020303" pitchFamily="18" charset="0"/>
              </a:rPr>
              <a:t>Голомштока</a:t>
            </a: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«Карта интересов»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Методика Е.А. Климова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«Определение типа будущей профессии»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Игровое оборудование</a:t>
            </a:r>
            <a:r>
              <a:rPr lang="en-US" sz="15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«Моя профессия», «ПРОФФОРСАЙТ» </a:t>
            </a: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и др.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Georgia" panose="02040502050405020303" pitchFamily="18" charset="0"/>
              </a:rPr>
              <a:t>Многофункциональный интерактивный стенд-тренажер </a:t>
            </a:r>
            <a:r>
              <a:rPr lang="ru-RU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«Атлас профессий»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E1F4BF-0681-48D0-8651-6FCD9022E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752" y="1"/>
            <a:ext cx="1660248" cy="1660248"/>
          </a:xfrm>
          <a:prstGeom prst="rect">
            <a:avLst/>
          </a:prstGeom>
        </p:spPr>
      </p:pic>
      <p:sp>
        <p:nvSpPr>
          <p:cNvPr id="18" name="Параллелограмм 3">
            <a:extLst>
              <a:ext uri="{FF2B5EF4-FFF2-40B4-BE49-F238E27FC236}">
                <a16:creationId xmlns:a16="http://schemas.microsoft.com/office/drawing/2014/main" id="{3B6E2F38-65B6-42DA-B388-FD731815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010701" y="-3847529"/>
            <a:ext cx="1680883" cy="9361219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D43868-E922-46F8-A4D6-C2D98E4031D4}"/>
              </a:ext>
            </a:extLst>
          </p:cNvPr>
          <p:cNvSpPr txBox="1"/>
          <p:nvPr/>
        </p:nvSpPr>
        <p:spPr>
          <a:xfrm>
            <a:off x="1758438" y="274694"/>
            <a:ext cx="804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Использование мультимедийной техники и игрового оборудования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BD793EE-56D7-45E2-82B8-CDDE9A834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62" y="1924577"/>
            <a:ext cx="4671562" cy="3409498"/>
          </a:xfrm>
          <a:prstGeom prst="rect">
            <a:avLst/>
          </a:prstGeom>
          <a:ln w="57150">
            <a:gradFill>
              <a:gsLst>
                <a:gs pos="0">
                  <a:srgbClr val="8335E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92A050-5697-4E48-8DEA-B6FB054EB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70533" cy="16765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D8DC7F-CA2D-4E6A-A04D-2442118A8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930" y="3905663"/>
            <a:ext cx="3654995" cy="2741247"/>
          </a:xfrm>
          <a:prstGeom prst="rect">
            <a:avLst/>
          </a:prstGeom>
          <a:ln w="57150">
            <a:gradFill>
              <a:gsLst>
                <a:gs pos="22000">
                  <a:srgbClr val="8335E5"/>
                </a:gs>
                <a:gs pos="52095">
                  <a:srgbClr val="8D57E5"/>
                </a:gs>
                <a:gs pos="3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92A66E-4712-45FD-90C5-5125B79F3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3" y="3490339"/>
            <a:ext cx="4551594" cy="455159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90B1693-10C6-45D8-974D-B12DCED06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5856" y="4492923"/>
            <a:ext cx="1902293" cy="19960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4885DF-99A8-4EDB-8D51-2B19D650A5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74" y="1676545"/>
            <a:ext cx="3804791" cy="290406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C935A0-1C39-4429-B2A7-2614E551F5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82" y="2358033"/>
            <a:ext cx="295457" cy="3034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72312A9-280B-4C6C-8837-13913F955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90" y="2878968"/>
            <a:ext cx="295457" cy="30344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C5B5B86-2774-4D46-8C4A-093101C6A1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59" y="3492896"/>
            <a:ext cx="295457" cy="3034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4ACBE0E-0DB4-43E6-8899-4B3D4AE027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67" y="4007707"/>
            <a:ext cx="295457" cy="30344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0F8D8BF-7FAC-4706-B6F1-B73C03708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90" y="4629547"/>
            <a:ext cx="295457" cy="3034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9B44A13-B373-40F4-9FFC-8A8E164F99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90" y="5333951"/>
            <a:ext cx="295457" cy="3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AB2C4E-1BAC-4D19-953E-F33BC5EE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A74709F-C3C9-41A9-8EF0-5DEDBEF3C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52" y="-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/>
              <a:t>мультимедийная техника и игровое оборудование</a:t>
            </a:r>
            <a:endParaRPr lang="ru-RU" dirty="0"/>
          </a:p>
        </p:txBody>
      </p:sp>
      <p:sp>
        <p:nvSpPr>
          <p:cNvPr id="2" name="Надпись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5395077" y="403234"/>
            <a:ext cx="677387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Segoe UI" panose="020B0502040204020203" pitchFamily="34" charset="0"/>
              </a:rPr>
              <a:t>Реализация мероприятий способствует</a:t>
            </a:r>
          </a:p>
        </p:txBody>
      </p: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2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7C8C-D22D-4922-86BD-7695EE0CFC91}"/>
              </a:ext>
            </a:extLst>
          </p:cNvPr>
          <p:cNvSpPr txBox="1"/>
          <p:nvPr/>
        </p:nvSpPr>
        <p:spPr>
          <a:xfrm>
            <a:off x="6242538" y="29835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F03343-5B20-4D5F-9181-00452C6F9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00" y="1424708"/>
            <a:ext cx="406006" cy="4169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805DDB5-33D8-41F1-BC85-2617E52C4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38" y="0"/>
            <a:ext cx="1170533" cy="16765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A15258-66A3-4CBB-ACA1-0B15300F0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00" y="2209880"/>
            <a:ext cx="406006" cy="4169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FA879-8248-42FE-A4F3-3B0D500F9873}"/>
              </a:ext>
            </a:extLst>
          </p:cNvPr>
          <p:cNvSpPr txBox="1"/>
          <p:nvPr/>
        </p:nvSpPr>
        <p:spPr>
          <a:xfrm>
            <a:off x="5603377" y="1152835"/>
            <a:ext cx="637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Формированию психологической готовности подростков к совершению осознанного профессионального выбора, соответствующего индивидуальным особенностям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F8C44-08E1-495E-819B-609E7647A3DE}"/>
              </a:ext>
            </a:extLst>
          </p:cNvPr>
          <p:cNvSpPr txBox="1"/>
          <p:nvPr/>
        </p:nvSpPr>
        <p:spPr>
          <a:xfrm>
            <a:off x="5603377" y="2252978"/>
            <a:ext cx="637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Повышению мотивации к учебной деятельности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F9EF5-F715-4203-9F8E-3738210E648F}"/>
              </a:ext>
            </a:extLst>
          </p:cNvPr>
          <p:cNvSpPr txBox="1"/>
          <p:nvPr/>
        </p:nvSpPr>
        <p:spPr>
          <a:xfrm>
            <a:off x="5594657" y="2792247"/>
            <a:ext cx="637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Знакомству с основными специальностями, востребованными на рынке труда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50147-F39F-4FA6-A0F3-FC775C3E4992}"/>
              </a:ext>
            </a:extLst>
          </p:cNvPr>
          <p:cNvSpPr txBox="1"/>
          <p:nvPr/>
        </p:nvSpPr>
        <p:spPr>
          <a:xfrm>
            <a:off x="5603377" y="3600048"/>
            <a:ext cx="637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Повышению компетентности в области планирования карьеры и построению более конкретных планов на будущую жизнь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C23C6A-D726-4780-94D2-BBFC45B3F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00" y="3775956"/>
            <a:ext cx="406006" cy="4169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62DBC5-3592-4D0C-AABB-7B5F394A3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00" y="2906922"/>
            <a:ext cx="406006" cy="4169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22267C-AC9A-4943-8F6B-2D0B23A4A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53921" flipV="1">
            <a:off x="-182115" y="1411037"/>
            <a:ext cx="5550056" cy="4729838"/>
          </a:xfrm>
          <a:prstGeom prst="rect">
            <a:avLst/>
          </a:prstGeom>
        </p:spPr>
      </p:pic>
      <p:pic>
        <p:nvPicPr>
          <p:cNvPr id="1026" name="Picture 2" descr="26 терминов, которые обязан знать каждый менеджер по успеху клиентов">
            <a:extLst>
              <a:ext uri="{FF2B5EF4-FFF2-40B4-BE49-F238E27FC236}">
                <a16:creationId xmlns:a16="http://schemas.microsoft.com/office/drawing/2014/main" id="{DF9763BE-B612-4CBF-9AEB-9A5869E7E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6" b="95923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" y="2047141"/>
            <a:ext cx="4828009" cy="32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Надпись 1">
            <a:extLst>
              <a:ext uri="{FF2B5EF4-FFF2-40B4-BE49-F238E27FC236}">
                <a16:creationId xmlns:a16="http://schemas.microsoft.com/office/drawing/2014/main" id="{5830950C-6060-49C9-9470-39516E150C6B}"/>
              </a:ext>
            </a:extLst>
          </p:cNvPr>
          <p:cNvSpPr txBox="1"/>
          <p:nvPr/>
        </p:nvSpPr>
        <p:spPr>
          <a:xfrm>
            <a:off x="5418129" y="4856467"/>
            <a:ext cx="677387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Segoe UI" panose="020B0502040204020203" pitchFamily="34" charset="0"/>
              </a:rPr>
              <a:t>Результаты реализации технологии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2EA41E-D6BE-4018-9586-060608B61C86}"/>
              </a:ext>
            </a:extLst>
          </p:cNvPr>
          <p:cNvSpPr txBox="1"/>
          <p:nvPr/>
        </p:nvSpPr>
        <p:spPr>
          <a:xfrm>
            <a:off x="5518231" y="5400284"/>
            <a:ext cx="64229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 течение 2020-2021 года в рамках профориентационного направления проведено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216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 мероприятий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 участием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более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250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 несовершеннолетних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B3911C7-9E7B-4FFC-8C0F-C5D651994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 flipH="1">
            <a:off x="10139933" y="2690036"/>
            <a:ext cx="113352" cy="39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B95A8-A484-4480-9DA0-E656FE4E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1799"/>
          </a:xfrm>
          <a:prstGeom prst="rect">
            <a:avLst/>
          </a:prstGeom>
        </p:spPr>
      </p:pic>
      <p:sp>
        <p:nvSpPr>
          <p:cNvPr id="25" name="Заголовок 24" hidden="1">
            <a:extLst>
              <a:ext uri="{FF2B5EF4-FFF2-40B4-BE49-F238E27FC236}">
                <a16:creationId xmlns:a16="http://schemas.microsoft.com/office/drawing/2014/main" id="{24922840-A8AD-427F-889C-2B79CACC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1</a:t>
            </a:r>
            <a:r>
              <a:rPr lang="en-US" dirty="0"/>
              <a:t>0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C2C948-4813-41E1-9BF3-5E69C66A8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720" cy="1702594"/>
          </a:xfrm>
          <a:prstGeom prst="rect">
            <a:avLst/>
          </a:prstGeom>
        </p:spPr>
      </p:pic>
      <p:pic>
        <p:nvPicPr>
          <p:cNvPr id="1026" name="Picture 2" descr="Пин на доске Для ежедневников">
            <a:extLst>
              <a:ext uri="{FF2B5EF4-FFF2-40B4-BE49-F238E27FC236}">
                <a16:creationId xmlns:a16="http://schemas.microsoft.com/office/drawing/2014/main" id="{27C00D22-3B42-4D03-B5B7-2D4D8C5B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886">
            <a:off x="197440" y="1918114"/>
            <a:ext cx="2867218" cy="405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35541-1A0F-44D2-B965-FC2FCFE4C7C0}"/>
              </a:ext>
            </a:extLst>
          </p:cNvPr>
          <p:cNvSpPr txBox="1"/>
          <p:nvPr/>
        </p:nvSpPr>
        <p:spPr>
          <a:xfrm rot="21325231">
            <a:off x="147165" y="3328881"/>
            <a:ext cx="293810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Иоанна П. принимала участие в профориентационных занятиях.</a:t>
            </a:r>
          </a:p>
          <a:p>
            <a:pPr algn="ctr">
              <a:spcAft>
                <a:spcPts val="600"/>
              </a:spcAft>
            </a:pP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Свою будущую трудовую деятельность девушка решила связать с профессией швеи.</a:t>
            </a:r>
          </a:p>
          <a:p>
            <a:pPr algn="ctr">
              <a:spcAft>
                <a:spcPts val="600"/>
              </a:spcAft>
            </a:pP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В настоящее время Иоанна рассматривает возможность подачи документов для поступления во Владимирский экономико-технологический колледж по специальности «Швея».</a:t>
            </a:r>
          </a:p>
        </p:txBody>
      </p:sp>
      <p:pic>
        <p:nvPicPr>
          <p:cNvPr id="18" name="Picture 8" descr="Пин на доске Редактирование фотографий">
            <a:extLst>
              <a:ext uri="{FF2B5EF4-FFF2-40B4-BE49-F238E27FC236}">
                <a16:creationId xmlns:a16="http://schemas.microsoft.com/office/drawing/2014/main" id="{DC77CC49-BB77-465E-9B0E-6EE696250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5A9E9F">
                  <a:alpha val="74118"/>
                </a:srgbClr>
              </a:clrFrom>
              <a:clrTo>
                <a:srgbClr val="5A9E9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316"/>
                    </a14:imgEffect>
                    <a14:imgEffect>
                      <a14:saturation sat="142000"/>
                    </a14:imgEffect>
                    <a14:imgEffect>
                      <a14:brightnessContrast bright="8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252"/>
          <a:stretch/>
        </p:blipFill>
        <p:spPr bwMode="auto">
          <a:xfrm rot="183306">
            <a:off x="5893145" y="1951682"/>
            <a:ext cx="6446970" cy="2318643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11" name="Надпись 2">
            <a:extLst>
              <a:ext uri="{FF2B5EF4-FFF2-40B4-BE49-F238E27FC236}">
                <a16:creationId xmlns:a16="http://schemas.microsoft.com/office/drawing/2014/main" id="{87ED9D48-B220-4B4C-9AB7-82E56D8E141E}"/>
              </a:ext>
            </a:extLst>
          </p:cNvPr>
          <p:cNvSpPr txBox="1"/>
          <p:nvPr/>
        </p:nvSpPr>
        <p:spPr>
          <a:xfrm rot="21288654">
            <a:off x="-408867" y="2685042"/>
            <a:ext cx="48912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Мой выбор...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4C7157C-CE8E-4A24-ADCE-CB4F627C5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2" r="8734"/>
          <a:stretch/>
        </p:blipFill>
        <p:spPr bwMode="auto">
          <a:xfrm>
            <a:off x="3135008" y="1786062"/>
            <a:ext cx="3027737" cy="2865953"/>
          </a:xfrm>
          <a:prstGeom prst="rect">
            <a:avLst/>
          </a:prstGeom>
          <a:gradFill>
            <a:gsLst>
              <a:gs pos="3000">
                <a:schemeClr val="accent1">
                  <a:tint val="66000"/>
                  <a:satMod val="160000"/>
                </a:schemeClr>
              </a:gs>
              <a:gs pos="18000">
                <a:schemeClr val="accent1">
                  <a:tint val="44500"/>
                  <a:satMod val="160000"/>
                </a:schemeClr>
              </a:gs>
              <a:gs pos="67000">
                <a:schemeClr val="bg1"/>
              </a:gs>
            </a:gsLst>
            <a:lin ang="8100000" scaled="1"/>
          </a:gradFill>
          <a:ln w="38100">
            <a:gradFill>
              <a:gsLst>
                <a:gs pos="0">
                  <a:srgbClr val="FFE7E8"/>
                </a:gs>
                <a:gs pos="79000">
                  <a:schemeClr val="accent1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</p:pic>
      <p:pic>
        <p:nvPicPr>
          <p:cNvPr id="19" name="Picture 8" descr="Пин на доске Редактирование фотографий">
            <a:extLst>
              <a:ext uri="{FF2B5EF4-FFF2-40B4-BE49-F238E27FC236}">
                <a16:creationId xmlns:a16="http://schemas.microsoft.com/office/drawing/2014/main" id="{7B6AAE54-2A22-4968-A102-8C5371259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5A9E9F">
                  <a:alpha val="74118"/>
                </a:srgbClr>
              </a:clrFrom>
              <a:clrTo>
                <a:srgbClr val="5A9E9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316"/>
                    </a14:imgEffect>
                    <a14:imgEffect>
                      <a14:saturation sat="142000"/>
                    </a14:imgEffect>
                    <a14:imgEffect>
                      <a14:brightnessContrast bright="8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804"/>
          <a:stretch/>
        </p:blipFill>
        <p:spPr bwMode="auto">
          <a:xfrm rot="260824">
            <a:off x="5621647" y="4319065"/>
            <a:ext cx="6713850" cy="2618849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387A2E-866C-4D4A-940A-8E02627FAB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73" t="17088" r="32306" b="17215"/>
          <a:stretch/>
        </p:blipFill>
        <p:spPr>
          <a:xfrm>
            <a:off x="3625931" y="4447922"/>
            <a:ext cx="1700799" cy="2128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D7A86F-C189-4182-9296-FBB4575C4506}"/>
              </a:ext>
            </a:extLst>
          </p:cNvPr>
          <p:cNvSpPr txBox="1"/>
          <p:nvPr/>
        </p:nvSpPr>
        <p:spPr>
          <a:xfrm>
            <a:off x="893214" y="311152"/>
            <a:ext cx="1089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latin typeface="Georgia" panose="02040502050405020303" pitchFamily="18" charset="0"/>
              </a:rPr>
              <a:t>Лучший результат внедрения технологии профессиональной ориентации «В будущее с уверенностью» – слова благодарности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  <a:latin typeface="Georgia" panose="02040502050405020303" pitchFamily="18" charset="0"/>
              </a:rPr>
              <a:t>от детей и их родителей!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393EE-5F3F-48E7-85BE-6114A557376B}"/>
              </a:ext>
            </a:extLst>
          </p:cNvPr>
          <p:cNvSpPr txBox="1"/>
          <p:nvPr/>
        </p:nvSpPr>
        <p:spPr>
          <a:xfrm>
            <a:off x="6014111" y="2501157"/>
            <a:ext cx="621159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Мой сын Максим посещал занятия по профориентации во Владимирском социально-реабилитационном центре. Благодаря грамотным специалистам мой сын смог определиться с будущей профессией и после окончания девяти классов поступил во Владимирский экономико-технологический колледж на повара.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Ольга М.</a:t>
            </a:r>
          </a:p>
          <a:p>
            <a:pPr>
              <a:spcAft>
                <a:spcPts val="300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4C4018-8021-4C37-B377-28ABE2F3DD93}"/>
              </a:ext>
            </a:extLst>
          </p:cNvPr>
          <p:cNvSpPr txBox="1"/>
          <p:nvPr/>
        </p:nvSpPr>
        <p:spPr>
          <a:xfrm>
            <a:off x="6095999" y="5145315"/>
            <a:ext cx="59722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 ходила на профориентационные занятия во Владимирский центр. Больше всего мне запомнились интересные игры по выбору будущей профессии и экскурсии на различные предприятия. Для меня выбор специальности прошел легко – теперь я хочу стать флористом. Спасибо специалистам Центра за помощь! 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r">
              <a:spcAft>
                <a:spcPts val="1200"/>
              </a:spcAft>
            </a:pP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Юля, 16 лет.</a:t>
            </a:r>
          </a:p>
        </p:txBody>
      </p:sp>
      <p:pic>
        <p:nvPicPr>
          <p:cNvPr id="20" name="Picture 10" descr="Kezia Farias (@keandradef) • Fotos e vídeos do Instagram | Инстаграм,  Надписи, Иконки социальных сетей">
            <a:extLst>
              <a:ext uri="{FF2B5EF4-FFF2-40B4-BE49-F238E27FC236}">
                <a16:creationId xmlns:a16="http://schemas.microsoft.com/office/drawing/2014/main" id="{B761755A-BA53-4EE7-A7E1-15D29FD60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823" b="70043" l="14982" r="90457">
                        <a14:foregroundMark x1="35967" y1="48716" x2="35967" y2="48716"/>
                        <a14:foregroundMark x1="84710" y1="40606" x2="84710" y2="40606"/>
                        <a14:foregroundMark x1="78194" y1="39365" x2="78194" y2="39365"/>
                        <a14:foregroundMark x1="41714" y1="68023" x2="41714" y2="6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30922" r="10244" b="30115"/>
          <a:stretch/>
        </p:blipFill>
        <p:spPr bwMode="auto">
          <a:xfrm>
            <a:off x="6536781" y="3707359"/>
            <a:ext cx="1449948" cy="13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24_TF33668227.potx" id="{B65CD55F-C674-4D94-A054-112C1C8B0BA1}" vid="{823553B5-3B0A-463E-A0F4-6ACAF817F3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Управление персоналом, от 24Slides</Template>
  <TotalTime>1599</TotalTime>
  <Words>532</Words>
  <Application>Microsoft Office PowerPoint</Application>
  <PresentationFormat>Широкоэкранный</PresentationFormat>
  <Paragraphs>82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Bahnschrift SemiLight SemiConde</vt:lpstr>
      <vt:lpstr>Calibri</vt:lpstr>
      <vt:lpstr>Calibri Light</vt:lpstr>
      <vt:lpstr>Century Gothic</vt:lpstr>
      <vt:lpstr>Comic Sans MS</vt:lpstr>
      <vt:lpstr>Georgia</vt:lpstr>
      <vt:lpstr>Times New Roman</vt:lpstr>
      <vt:lpstr>Тема Office</vt:lpstr>
      <vt:lpstr>Презентация PowerPoint</vt:lpstr>
      <vt:lpstr>Слайд 2 с информацией о кадрах</vt:lpstr>
      <vt:lpstr>Слайд 4 с информацией о кадрах</vt:lpstr>
      <vt:lpstr>Слайд 4 с информацией о кадрах</vt:lpstr>
      <vt:lpstr>Слайд 3 с информацией о кадрах</vt:lpstr>
      <vt:lpstr>Слайд 2 с информацией о кадрах</vt:lpstr>
      <vt:lpstr>Слайд 10 с информацией о кадрах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 с информацией о кадрах</dc:title>
  <dc:creator>User</dc:creator>
  <cp:lastModifiedBy>Татьяна Мачинскене</cp:lastModifiedBy>
  <cp:revision>259</cp:revision>
  <dcterms:created xsi:type="dcterms:W3CDTF">2021-07-06T05:28:07Z</dcterms:created>
  <dcterms:modified xsi:type="dcterms:W3CDTF">2022-06-10T10:00:26Z</dcterms:modified>
</cp:coreProperties>
</file>