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6" r:id="rId1"/>
  </p:sldMasterIdLst>
  <p:notesMasterIdLst>
    <p:notesMasterId r:id="rId122"/>
  </p:notesMasterIdLst>
  <p:sldIdLst>
    <p:sldId id="256" r:id="rId2"/>
    <p:sldId id="698" r:id="rId3"/>
    <p:sldId id="485" r:id="rId4"/>
    <p:sldId id="486" r:id="rId5"/>
    <p:sldId id="455" r:id="rId6"/>
    <p:sldId id="487" r:id="rId7"/>
    <p:sldId id="484" r:id="rId8"/>
    <p:sldId id="457" r:id="rId9"/>
    <p:sldId id="536" r:id="rId10"/>
    <p:sldId id="537" r:id="rId11"/>
    <p:sldId id="488" r:id="rId12"/>
    <p:sldId id="459" r:id="rId13"/>
    <p:sldId id="460" r:id="rId14"/>
    <p:sldId id="583" r:id="rId15"/>
    <p:sldId id="584" r:id="rId16"/>
    <p:sldId id="548" r:id="rId17"/>
    <p:sldId id="585" r:id="rId18"/>
    <p:sldId id="587" r:id="rId19"/>
    <p:sldId id="588" r:id="rId20"/>
    <p:sldId id="591" r:id="rId21"/>
    <p:sldId id="589" r:id="rId22"/>
    <p:sldId id="540" r:id="rId23"/>
    <p:sldId id="641" r:id="rId24"/>
    <p:sldId id="594" r:id="rId25"/>
    <p:sldId id="667" r:id="rId26"/>
    <p:sldId id="668" r:id="rId27"/>
    <p:sldId id="595" r:id="rId28"/>
    <p:sldId id="596" r:id="rId29"/>
    <p:sldId id="597" r:id="rId30"/>
    <p:sldId id="598" r:id="rId31"/>
    <p:sldId id="599" r:id="rId32"/>
    <p:sldId id="600" r:id="rId33"/>
    <p:sldId id="601" r:id="rId34"/>
    <p:sldId id="602" r:id="rId35"/>
    <p:sldId id="603" r:id="rId36"/>
    <p:sldId id="604" r:id="rId37"/>
    <p:sldId id="675" r:id="rId38"/>
    <p:sldId id="676" r:id="rId39"/>
    <p:sldId id="689" r:id="rId40"/>
    <p:sldId id="678" r:id="rId41"/>
    <p:sldId id="679" r:id="rId42"/>
    <p:sldId id="680" r:id="rId43"/>
    <p:sldId id="681" r:id="rId44"/>
    <p:sldId id="682" r:id="rId45"/>
    <p:sldId id="708" r:id="rId46"/>
    <p:sldId id="709" r:id="rId47"/>
    <p:sldId id="710" r:id="rId48"/>
    <p:sldId id="711" r:id="rId49"/>
    <p:sldId id="712" r:id="rId50"/>
    <p:sldId id="713" r:id="rId51"/>
    <p:sldId id="721" r:id="rId52"/>
    <p:sldId id="714" r:id="rId53"/>
    <p:sldId id="715" r:id="rId54"/>
    <p:sldId id="718" r:id="rId55"/>
    <p:sldId id="717" r:id="rId56"/>
    <p:sldId id="716" r:id="rId57"/>
    <p:sldId id="719" r:id="rId58"/>
    <p:sldId id="684" r:id="rId59"/>
    <p:sldId id="686" r:id="rId60"/>
    <p:sldId id="720" r:id="rId61"/>
    <p:sldId id="730" r:id="rId62"/>
    <p:sldId id="605" r:id="rId63"/>
    <p:sldId id="688" r:id="rId64"/>
    <p:sldId id="670" r:id="rId65"/>
    <p:sldId id="609" r:id="rId66"/>
    <p:sldId id="685" r:id="rId67"/>
    <p:sldId id="610" r:id="rId68"/>
    <p:sldId id="645" r:id="rId69"/>
    <p:sldId id="741" r:id="rId70"/>
    <p:sldId id="742" r:id="rId71"/>
    <p:sldId id="743" r:id="rId72"/>
    <p:sldId id="744" r:id="rId73"/>
    <p:sldId id="745" r:id="rId74"/>
    <p:sldId id="746" r:id="rId75"/>
    <p:sldId id="747" r:id="rId76"/>
    <p:sldId id="723" r:id="rId77"/>
    <p:sldId id="726" r:id="rId78"/>
    <p:sldId id="728" r:id="rId79"/>
    <p:sldId id="727" r:id="rId80"/>
    <p:sldId id="729" r:id="rId81"/>
    <p:sldId id="661" r:id="rId82"/>
    <p:sldId id="731" r:id="rId83"/>
    <p:sldId id="732" r:id="rId84"/>
    <p:sldId id="628" r:id="rId85"/>
    <p:sldId id="664" r:id="rId86"/>
    <p:sldId id="629" r:id="rId87"/>
    <p:sldId id="632" r:id="rId88"/>
    <p:sldId id="633" r:id="rId89"/>
    <p:sldId id="634" r:id="rId90"/>
    <p:sldId id="635" r:id="rId91"/>
    <p:sldId id="733" r:id="rId92"/>
    <p:sldId id="734" r:id="rId93"/>
    <p:sldId id="735" r:id="rId94"/>
    <p:sldId id="691" r:id="rId95"/>
    <p:sldId id="748" r:id="rId96"/>
    <p:sldId id="749" r:id="rId97"/>
    <p:sldId id="695" r:id="rId98"/>
    <p:sldId id="654" r:id="rId99"/>
    <p:sldId id="542" r:id="rId100"/>
    <p:sldId id="543" r:id="rId101"/>
    <p:sldId id="696" r:id="rId102"/>
    <p:sldId id="699" r:id="rId103"/>
    <p:sldId id="700" r:id="rId104"/>
    <p:sldId id="489" r:id="rId105"/>
    <p:sldId id="703" r:id="rId106"/>
    <p:sldId id="565" r:id="rId107"/>
    <p:sldId id="570" r:id="rId108"/>
    <p:sldId id="736" r:id="rId109"/>
    <p:sldId id="737" r:id="rId110"/>
    <p:sldId id="739" r:id="rId111"/>
    <p:sldId id="738" r:id="rId112"/>
    <p:sldId id="740" r:id="rId113"/>
    <p:sldId id="568" r:id="rId114"/>
    <p:sldId id="520" r:id="rId115"/>
    <p:sldId id="521" r:id="rId116"/>
    <p:sldId id="522" r:id="rId117"/>
    <p:sldId id="702" r:id="rId118"/>
    <p:sldId id="750" r:id="rId119"/>
    <p:sldId id="479" r:id="rId120"/>
    <p:sldId id="704" r:id="rId12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6E0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5066" autoAdjust="0"/>
    <p:restoredTop sz="94750" autoAdjust="0"/>
  </p:normalViewPr>
  <p:slideViewPr>
    <p:cSldViewPr>
      <p:cViewPr varScale="1">
        <p:scale>
          <a:sx n="70" d="100"/>
          <a:sy n="70" d="100"/>
        </p:scale>
        <p:origin x="-112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BC0AA5AC-B7D2-49CD-A55B-D639492E5379}" type="datetimeFigureOut">
              <a:rPr lang="ru-RU" smtClean="0"/>
              <a:pPr/>
              <a:t>08.11.2018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6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6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C43EB76-CF3D-4E92-97E3-18423963AC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014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EB76-CF3D-4E92-97E3-18423963AC9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552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EB76-CF3D-4E92-97E3-18423963AC9D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1451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EB76-CF3D-4E92-97E3-18423963AC9D}" type="slidenum">
              <a:rPr lang="ru-RU" smtClean="0"/>
              <a:pPr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309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EB76-CF3D-4E92-97E3-18423963AC9D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2246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B3B61-D9E7-4DB2-9726-CBDAE46F08B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433CF-DD14-4F14-8C9F-687DF7B8510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074EBA-E08C-4149-9D47-54CCE9DE26A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E5C129-C685-4985-B899-7383D0852E5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B8D932-F4A0-432E-8B32-FE03087D2CF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CC5A1F-E904-42D8-A161-0419E782D67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8EEC5-0F03-4F8D-B15C-FD735151C664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FB7CBE-9589-47F7-8693-A37644D0DCA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3DD9B-FB23-4D4D-88AD-DAFA2E83AE7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7C08AC-6B1A-4EFD-96A5-13B4E20A7A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04B867-175F-4228-A7B8-27A649B0C93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ADB703-F21E-4355-A6E3-1AC2484C162B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2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6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540" y="5517232"/>
            <a:ext cx="8496944" cy="936104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dirty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ИТОГИ РАБОТЫ за 2017 год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11560" y="289827"/>
            <a:ext cx="8136904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cap="all" dirty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ГБУСОВО «Психоневрологический интернат г. Гусь-Хрустальный, </a:t>
            </a:r>
          </a:p>
          <a:p>
            <a:r>
              <a:rPr lang="ru-RU" sz="2800" b="1" cap="all" dirty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п. </a:t>
            </a:r>
            <a:r>
              <a:rPr lang="ru-RU" sz="2800" b="1" cap="all" dirty="0" err="1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Гусевский</a:t>
            </a:r>
            <a:r>
              <a:rPr lang="ru-RU" sz="2800" b="1" cap="all" dirty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pic>
        <p:nvPicPr>
          <p:cNvPr id="2" name="Picture 2" descr="D:\ФОТОГРАФИИ 2015\Для ДСЗН\DSC07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9695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3"/>
          <p:cNvSpPr>
            <a:spLocks noGrp="1"/>
          </p:cNvSpPr>
          <p:nvPr>
            <p:ph sz="half" idx="1"/>
          </p:nvPr>
        </p:nvSpPr>
        <p:spPr>
          <a:xfrm>
            <a:off x="323528" y="1556792"/>
            <a:ext cx="8503096" cy="4464496"/>
          </a:xfrm>
        </p:spPr>
        <p:txBody>
          <a:bodyPr>
            <a:normAutofit fontScale="62500" lnSpcReduction="20000"/>
          </a:bodyPr>
          <a:lstStyle/>
          <a:p>
            <a:pPr marL="82296" indent="0">
              <a:spcAft>
                <a:spcPts val="0"/>
              </a:spcAft>
              <a:buNone/>
            </a:pP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Организация горячего питания проводилась в соответствии с:</a:t>
            </a:r>
          </a:p>
          <a:p>
            <a:pPr marL="82296" indent="0">
              <a:spcAft>
                <a:spcPts val="0"/>
              </a:spcAft>
              <a:buNone/>
            </a:pPr>
            <a:endParaRPr lang="ru-RU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114300" algn="l"/>
              </a:tabLs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Приказом Минздрава РФ от 05.08.2003 г. №330 «О мерах по совершенствованию лечебного питания в лечебно-профилактических учреждениях Российской Федерации»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114300" algn="l"/>
              </a:tabLst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114300" algn="l"/>
              </a:tabLs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Постановлением Губернатора области №1010 от 29.09.2014 года «Об утверждении норм питания в организациях социального обслуживания Владимирской области и о внесении изменений в постановление губернатора области от 28.09.2009 г. №803»</a:t>
            </a:r>
          </a:p>
          <a:p>
            <a:pPr lvl="0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114300" algn="l"/>
              </a:tabLst>
            </a:pPr>
            <a:endParaRPr lang="ru-RU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lvl="0" indent="0">
              <a:spcAft>
                <a:spcPts val="0"/>
              </a:spcAft>
              <a:buNone/>
              <a:tabLst>
                <a:tab pos="114300" algn="l"/>
              </a:tabLst>
            </a:pP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Организовано диетическое питание с учетом 7-дневного меню, ежедневно проводится подсчет калорийности блюд.</a:t>
            </a:r>
          </a:p>
          <a:p>
            <a:pPr marL="0" lvl="0" indent="0">
              <a:spcAft>
                <a:spcPts val="0"/>
              </a:spcAft>
              <a:buNone/>
              <a:tabLst>
                <a:tab pos="114300" algn="l"/>
              </a:tabLst>
            </a:pPr>
            <a:endParaRPr lang="ru-RU" sz="28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82296" indent="0">
              <a:spcAft>
                <a:spcPts val="0"/>
              </a:spcAft>
              <a:buNone/>
            </a:pP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Осуществляется контроль за качеством продуктов питания, поступающих на склад и пищеблок.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23528" y="548680"/>
            <a:ext cx="6781800" cy="8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Социально-бытовые услуги </a:t>
            </a:r>
            <a:br>
              <a:rPr lang="ru-RU" sz="2800" dirty="0"/>
            </a:br>
            <a:r>
              <a:rPr lang="ru-RU" sz="2800" dirty="0"/>
              <a:t>(организация горячего питания)</a:t>
            </a:r>
          </a:p>
        </p:txBody>
      </p:sp>
    </p:spTree>
    <p:extLst>
      <p:ext uri="{BB962C8B-B14F-4D97-AF65-F5344CB8AC3E}">
        <p14:creationId xmlns:p14="http://schemas.microsoft.com/office/powerpoint/2010/main" xmlns="" val="39602056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708920"/>
            <a:ext cx="8074144" cy="3168352"/>
          </a:xfrm>
        </p:spPr>
        <p:txBody>
          <a:bodyPr>
            <a:normAutofit/>
          </a:bodyPr>
          <a:lstStyle/>
          <a:p>
            <a:pPr marL="82296" indent="0"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Проводилось обучение навыкам самообслуживания, поведению в быту и общественных местах, пользованию средствами ухода и техническими средствами реабилитации, а также проведение социально-реабилитационных мероприятий в сфере социального обслуживания.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2800" dirty="0">
              <a:ea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67544" y="980728"/>
            <a:ext cx="6781800" cy="808112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Услуги в целях повышения коммуникативного потенциала получателей социальных услуг, имеющих ограничения жизнедеятельности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38910992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8074144" cy="4104456"/>
          </a:xfrm>
        </p:spPr>
        <p:txBody>
          <a:bodyPr>
            <a:normAutofit fontScale="70000" lnSpcReduction="20000"/>
          </a:bodyPr>
          <a:lstStyle/>
          <a:p>
            <a:pPr marL="82296" indent="0">
              <a:spcAft>
                <a:spcPts val="0"/>
              </a:spcAft>
              <a:buNone/>
            </a:pPr>
            <a:endParaRPr lang="ru-RU" sz="2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«В школе ухода» были обучены пользованию средствами ухода, техническими средствами реабилитации, навыкам самообслуживания: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работе со слуховым аппаратом – 2 чел.;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передвигаться с ходунками – 1 чел.;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пользоваться абсорбирующим бельем, памперсами – 6 чел.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обращаться с корсетом – 2 чел.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носить бандаж – 2 чел.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пользоваться наколенниками – 1 чел.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пользоваться прогулочной коляской – 1 чел.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пользоваться кресло-стулом с санитарным оснащением – 1 чел.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пользоваться тростью, костылями – 2 чел.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8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67544" y="980728"/>
            <a:ext cx="6781800" cy="808112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Услуги в целях повышения коммуникативного потенциала получателей социальных услуг, имеющих ограничения жизнедеятельности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41157313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507288" cy="92211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Обеспечение реализации приоритетных направлений государственной политики в сфере социального обслуживания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132856"/>
            <a:ext cx="8280920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области реализуется государственная программа «Социальная поддержка отдельных категорий граждан во Владимирской области на 2014-2020 годы» (Постановление администрации области от 13.11.2014 № 1163). 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2017 году наше учреждение участвовало в реализации 2-х подпрограмм государственной программы.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05318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07288" cy="92211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Обеспечение реализации приоритетных направлений государственной политики в сфере социального обслуживания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686800" cy="4176464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рамках подпрограммы 2 «Пожарная безопасность» было освоено средств –  110 тыс. руб.  В результате были проведены ремонтные работы на путях эвакуации, ремонт электропроводки электросилового оборудования, замер сопротивления изоляции электропроводки, приобретение пожарно-технического оборудования;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рамках подпрограммы «Кадровое обеспечение отрасли» было освоено 6 тыс. руб. на повышение квалификации и переподготовку работников учреждения.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рамках долгосрочной целевой программы «Энергосбережение и повышение энергетической эффективности во Владимирской области на период до 2020 года» было освоено 23 тыс. руб. В результате были выполнены мероприятия, направленные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на экономию электроэнергии.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0850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07288" cy="92211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Обеспечение реализации приоритетных направлений государственной политики в сфере социального обслуживания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86800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   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Приоритетным направлением остается обеспечение комплексной безопасности учреждения. Разработаны нормативно-правовые документы по охране труда, гражданской обороне, антитеррористической защите, пожарной безопасности, доступной среде (Положения, планы, инструкции, приказы, акты). 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Всего на работу по пожарной безопасности в 2017 году было израсходовано – 130,432 тыс. рублей, в том числе в рамках долгосрочной целевой программы «Обеспечение пожарной безопасности» – 110 тыс. рублей. 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Проведено 157 инструктажей. 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Прошли обучение по пожарно-техническому минимуму с выдачей удостоверения - 5 человек.</a:t>
            </a:r>
          </a:p>
        </p:txBody>
      </p:sp>
    </p:spTree>
    <p:extLst>
      <p:ext uri="{BB962C8B-B14F-4D97-AF65-F5344CB8AC3E}">
        <p14:creationId xmlns:p14="http://schemas.microsoft.com/office/powerpoint/2010/main" xmlns="" val="3180000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6944" cy="72697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Работа по охране труда, пожарной, антитеррористической безопасности, гражданской обороне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8280920" cy="2736304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Проводилась работа с членами пожарного отряда из числа проживающих:</a:t>
            </a:r>
          </a:p>
          <a:p>
            <a:pPr marL="0" indent="0">
              <a:buNone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	- занятия по правилам использования огнетушителей и средств защиты органов дыхания;</a:t>
            </a:r>
          </a:p>
          <a:p>
            <a:pPr marL="0" indent="0">
              <a:buNone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	- проверка на работоспособность внутреннего пожарного гидранта;</a:t>
            </a:r>
          </a:p>
          <a:p>
            <a:pPr marL="0" indent="0">
              <a:buNone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	- замена пожарных рукавов.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endParaRPr lang="ru-RU" sz="20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571500" algn="l"/>
              </a:tabLst>
            </a:pPr>
            <a:endParaRPr lang="ru-RU" sz="2000" dirty="0">
              <a:ea typeface="Times New Roman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571500" algn="l"/>
              </a:tabLst>
            </a:pPr>
            <a:endParaRPr lang="ru-RU" sz="2000" dirty="0"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11266" name="Picture 2" descr="D:\ФОТОГРАФИИ 2015\Пожарный отряд 2015\DSC07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04036"/>
            <a:ext cx="3352917" cy="25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ФОТОГРАФИИ 2015\Пожарный отряд 2015\DSC07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86358"/>
            <a:ext cx="3376488" cy="253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50888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6944" cy="72697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Работа по охране труда, пожарной, антитеррористической безопасности, гражданской обороне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788" y="2708920"/>
            <a:ext cx="8299691" cy="1224136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571500" algn="l"/>
              </a:tabLst>
            </a:pPr>
            <a:r>
              <a:rPr lang="ru-RU" sz="1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течение года проводилась профилактическая работа по предотвращению случаев возникновения пожаров как с работниками, так и с получателями социальных услуг:</a:t>
            </a:r>
          </a:p>
          <a:p>
            <a:pPr marL="0" indent="0">
              <a:buNone/>
              <a:tabLst>
                <a:tab pos="571500" algn="l"/>
              </a:tabLst>
            </a:pPr>
            <a:r>
              <a:rPr lang="ru-RU" sz="1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 инструктажи, обучение персонала по использованию первичных средств пожаротушения, эксплуатации АПС и медицинских браслетов, действиям работников на случай возникновения пожара и других чрезвычайных действий.</a:t>
            </a:r>
          </a:p>
          <a:p>
            <a:pPr marL="0" indent="0">
              <a:buNone/>
              <a:tabLst>
                <a:tab pos="571500" algn="l"/>
              </a:tabLst>
            </a:pPr>
            <a:r>
              <a:rPr lang="ru-RU" sz="1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Проведено 12 инструктажей и 25 индивидуальных бесед с получателями социальных услуг по пожарной безопасности, эксплуатации электрических приборов. Осуществлялся ежедневный контроль за курением в помещениях и территории интерната.</a:t>
            </a:r>
          </a:p>
          <a:p>
            <a:pPr marL="0" indent="0">
              <a:buNone/>
              <a:tabLst>
                <a:tab pos="571500" algn="l"/>
              </a:tabLst>
            </a:pPr>
            <a:r>
              <a:rPr lang="ru-RU" sz="1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Оформлены информационные стенды по гражданской обороне и пожарной безопасности.</a:t>
            </a:r>
          </a:p>
          <a:p>
            <a:pPr marL="0" indent="0">
              <a:buNone/>
              <a:tabLst>
                <a:tab pos="571500" algn="l"/>
              </a:tabLst>
            </a:pPr>
            <a:endParaRPr lang="ru-RU" sz="18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571500" algn="l"/>
              </a:tabLst>
            </a:pPr>
            <a:endParaRPr lang="ru-RU" sz="18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8196" name="Picture 4" descr="D:\ФОТОГРАФИИ 2015\Субботник, противопожарное собрание проживающих\DSC009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4264"/>
            <a:ext cx="2987824" cy="22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ФОТОГРАФИИ 2015\Субботник, противопожарное собрание проживающих\DSC009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1798" y="4708421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90287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6944" cy="72697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Работа по охране труда, пожарной, антитеррористической безопасности, гражданской обороне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80920" cy="1800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Проведено 10 тренировочных занятий по эвакуации из зданий на случай пожара.</a:t>
            </a:r>
          </a:p>
          <a:p>
            <a:pPr marL="0" indent="0">
              <a:buNone/>
              <a:tabLst>
                <a:tab pos="571500" algn="l"/>
              </a:tabLst>
            </a:pPr>
            <a:endParaRPr lang="ru-RU" sz="2000" dirty="0">
              <a:ea typeface="Times New Roman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571500" algn="l"/>
              </a:tabLst>
            </a:pPr>
            <a:endParaRPr lang="ru-RU" sz="2000" dirty="0"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7B2A3DF-1EAD-48BB-933C-FDB36EF76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7307" y="2696099"/>
            <a:ext cx="4039149" cy="27743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99B412F-36F6-4B60-BA5B-A6DCE7132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696098"/>
            <a:ext cx="3699133" cy="277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0074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6944" cy="72697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Работа по охране труда, пожарной, антитеррористической безопасности, гражданской обороне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80920" cy="4464496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1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Пересмотрены инструкции по охране труда.</a:t>
            </a:r>
          </a:p>
          <a:p>
            <a:pPr lvl="1"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1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Разработаны недостающие инструкции для всех категорий профессий.</a:t>
            </a:r>
          </a:p>
          <a:p>
            <a:pPr lvl="1"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1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Проведено 12 вводных инструктажей с вновь принятыми сотрудниками, 148 инструктажей с персоналом.</a:t>
            </a:r>
          </a:p>
          <a:p>
            <a:pPr lvl="1"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1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Сделана специальная оценка условий труда 2 рабочих мест – 3,6 тыс. рублей.</a:t>
            </a:r>
          </a:p>
          <a:p>
            <a:pPr lvl="1"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1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Один сотрудник прошел обучение по охране труда с выдачей удостоверения.</a:t>
            </a:r>
          </a:p>
          <a:p>
            <a:pPr lvl="1"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1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Проведено обучение 8 работников по теме: «Оказание первой помощи при несчастных случаях на производстве с выдачей удостоверения.</a:t>
            </a:r>
          </a:p>
          <a:p>
            <a:pPr lvl="1"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1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течение года была организована выдача специальной одежды в соответствии с утвержденным перечнем.</a:t>
            </a:r>
          </a:p>
          <a:p>
            <a:pPr marL="0" indent="0">
              <a:buNone/>
              <a:tabLst>
                <a:tab pos="571500" algn="l"/>
              </a:tabLst>
            </a:pPr>
            <a:endParaRPr lang="ru-RU" sz="2000" dirty="0">
              <a:ea typeface="Times New Roman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571500" algn="l"/>
              </a:tabLst>
            </a:pPr>
            <a:endParaRPr lang="ru-RU" sz="2000" dirty="0"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5676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6944" cy="72697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Работа по охране труда, пожарной, антитеррористической безопасности, гражданской обороне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80920" cy="4752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Проведена замена наружного и внутреннего видеонаблюдения – 90519 руб.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Разработан план мероприятий по антитеррористической безопасности и положение о видеонаблюдении в учреждении.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Проведено 2 заседания антитеррористической комиссии.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Проведен 181 инструктаж по антитеррористической безопасности с персоналом и 5 бесед с проживающими гражданами.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Обновлены нормативно-правовые акты.</a:t>
            </a:r>
          </a:p>
          <a:p>
            <a:pPr marL="0" indent="0">
              <a:buNone/>
              <a:tabLst>
                <a:tab pos="571500" algn="l"/>
              </a:tabLst>
            </a:pPr>
            <a:endParaRPr lang="ru-RU" sz="2000" dirty="0">
              <a:ea typeface="Times New Roman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571500" algn="l"/>
              </a:tabLst>
            </a:pPr>
            <a:endParaRPr lang="ru-RU" sz="2000" dirty="0"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2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13656" y="318290"/>
            <a:ext cx="6781800" cy="792088"/>
          </a:xfrm>
        </p:spPr>
        <p:txBody>
          <a:bodyPr>
            <a:normAutofit/>
          </a:bodyPr>
          <a:lstStyle/>
          <a:p>
            <a:r>
              <a:rPr lang="ru-RU" sz="2800" dirty="0"/>
              <a:t>Социально-медицинские услуги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81598" y="1196752"/>
            <a:ext cx="5472608" cy="3144666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Медицинская деятельность лицензирована.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истекшем году 93 получателя социальных услуг были осмотрены врачами-специалистами: терапевтом, хирургом, психиатром, </a:t>
            </a:r>
            <a:r>
              <a:rPr lang="ru-RU" sz="22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ЛОРом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дерматологом, окулистом, стоматологом. Осмотрены 93 человека узкими специалистами: невропатологом, гинекологом, гастроэнтерологом, онкологом, травматологом, фтизиатром, инфекционистом, урологом, ортопедом, кардиологом. С получателями социальных услуг проведены 5 консультации, 28 лекции, 98 бесед и 35 инструктажей по медицинской тематике.  </a:t>
            </a:r>
          </a:p>
          <a:p>
            <a:pPr marL="0" indent="0">
              <a:buFont typeface="Wingdings 2"/>
              <a:buNone/>
            </a:pPr>
            <a:endParaRPr lang="ru-RU" dirty="0"/>
          </a:p>
        </p:txBody>
      </p:sp>
      <p:pic>
        <p:nvPicPr>
          <p:cNvPr id="2" name="Picture 2" descr="D:\ФОТОГРАФИИ 2015\Прием специалистов, благоустройство\DSC083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237" y="4347085"/>
            <a:ext cx="2769217" cy="207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ГРАФИИ 2015\Прием специалистов, благоустройство\DSC083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2021" y="4347262"/>
            <a:ext cx="2725604" cy="204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DE9C1B3-C683-412F-A46D-9209A50F6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294" y="1916831"/>
            <a:ext cx="2705740" cy="20293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455DCCC-6618-4BE8-876F-BF6568F7D9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294" y="4362160"/>
            <a:ext cx="2705740" cy="202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89576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6944" cy="72697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Работа по охране труда, пожарной, антитеррористической безопасности, гражданской обороне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80920" cy="47525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Разработаны следующие нормативно-правовые документы по ГО:</a:t>
            </a:r>
          </a:p>
          <a:p>
            <a:pPr marL="0" indent="0">
              <a:buNone/>
            </a:pPr>
            <a:r>
              <a:rPr lang="ru-RU" dirty="0"/>
              <a:t>- план основных мероприятий по ГО и ЧС на 2017 г.;</a:t>
            </a:r>
          </a:p>
          <a:p>
            <a:pPr marL="0" indent="0">
              <a:buNone/>
            </a:pPr>
            <a:r>
              <a:rPr lang="ru-RU" dirty="0"/>
              <a:t>- план действий по предупреждению и ликвидации чрезвычайных ситуаций природного и техногенного характера;</a:t>
            </a:r>
          </a:p>
          <a:p>
            <a:pPr marL="0" indent="0">
              <a:buNone/>
            </a:pPr>
            <a:r>
              <a:rPr lang="ru-RU" dirty="0"/>
              <a:t>-  программа обучения персонала;</a:t>
            </a:r>
          </a:p>
          <a:p>
            <a:pPr marL="0" indent="0">
              <a:buNone/>
            </a:pPr>
            <a:r>
              <a:rPr lang="ru-RU" dirty="0"/>
              <a:t>- схема оповещения сотрудников;</a:t>
            </a:r>
          </a:p>
          <a:p>
            <a:pPr marL="0" indent="0">
              <a:buNone/>
            </a:pPr>
            <a:r>
              <a:rPr lang="ru-RU" dirty="0"/>
              <a:t>- Положение о ГО интерната.</a:t>
            </a:r>
          </a:p>
          <a:p>
            <a:pPr marL="0" indent="0">
              <a:buNone/>
            </a:pPr>
            <a:r>
              <a:rPr lang="ru-RU" dirty="0"/>
              <a:t>В течение года проводились занятия с персоналом с показом видеороликов по утвержденной программе обучения.</a:t>
            </a:r>
          </a:p>
          <a:p>
            <a:pPr marL="0" indent="0">
              <a:buNone/>
            </a:pPr>
            <a:r>
              <a:rPr lang="ru-RU" dirty="0"/>
              <a:t>Проведены декада и месячник по гражданской обороне и чрезвычайным ситуациям.</a:t>
            </a:r>
          </a:p>
          <a:p>
            <a:pPr marL="0" indent="0">
              <a:buNone/>
            </a:pPr>
            <a:r>
              <a:rPr lang="ru-RU" dirty="0"/>
              <a:t>44 получателям социальных услуг выданы памятки по гражданской обороне «Внимание всем!».</a:t>
            </a:r>
          </a:p>
          <a:p>
            <a:pPr marL="0" indent="0">
              <a:buNone/>
              <a:tabLst>
                <a:tab pos="571500" algn="l"/>
              </a:tabLst>
            </a:pPr>
            <a:endParaRPr lang="ru-RU" sz="2000" dirty="0">
              <a:ea typeface="Times New Roman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571500" algn="l"/>
              </a:tabLst>
            </a:pPr>
            <a:endParaRPr lang="ru-RU" sz="2000" dirty="0"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6015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6944" cy="726976"/>
          </a:xfrm>
        </p:spPr>
        <p:txBody>
          <a:bodyPr>
            <a:normAutofit/>
          </a:bodyPr>
          <a:lstStyle/>
          <a:p>
            <a:r>
              <a:rPr lang="ru-RU" sz="2400" dirty="0"/>
              <a:t>Доступная среда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80920" cy="38164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целях повышения качества услуг в учреждении приказом директора утверждено «Положение об оказании помощи персоналом. Сопровождение инвалидов на объекте.»</a:t>
            </a:r>
          </a:p>
          <a:p>
            <a:pPr marL="0" indent="0">
              <a:buNone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Большая работа проведена по доступности объектов учреждения для инвалидов и других маломобильных граждан: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Проведено 115 инструктажей с персоналом по вопросам, связанным с обеспечением доступности для инвалидов объектов и услуг.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 территории интерната установлен информационный тактильный стенд с мнемосхемой территории и указатель движения. 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 1 этажу спального корпуса установлен путь из нержавеющей тактильной плитки, пиктограммы, контурные круги, мнемосхемы, таблички.   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Все санузлы 1-го этажа оборудованы для инвалидов в соответствии с требованиями. 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обоих корпусах установлены антивандальные кнопки вызова персонала, «бегущая строка». </a:t>
            </a:r>
          </a:p>
          <a:p>
            <a:pPr marL="0" indent="0">
              <a:buNone/>
              <a:tabLst>
                <a:tab pos="571500" algn="l"/>
              </a:tabLst>
            </a:pPr>
            <a:endParaRPr lang="ru-RU" sz="2000" dirty="0"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1047A5-B2E8-455E-9B11-04475CECD6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8148" y="4615647"/>
            <a:ext cx="2778056" cy="20835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ED463C9-359E-429F-BA6F-E55B91199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4615647"/>
            <a:ext cx="2778055" cy="20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046576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6944" cy="726976"/>
          </a:xfrm>
        </p:spPr>
        <p:txBody>
          <a:bodyPr>
            <a:normAutofit/>
          </a:bodyPr>
          <a:lstStyle/>
          <a:p>
            <a:r>
              <a:rPr lang="ru-RU" sz="2400" dirty="0"/>
              <a:t>Доступная среда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884" y="1340768"/>
            <a:ext cx="8280920" cy="311148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Приобретена портативная индукционная система для слабослышащих и телефон с усилителем звука и увеличенными тактильными клавишами. 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главном корпусе 2 туалета на 1 этаже оборудованы поручнями, табличками, держателями для костылей. 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холле установлены световые и звуковые маяки и мнемосхемы.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Всего на мероприятия по доступной среде было израсходовано 475,9 тыс. рублей.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Таким образом, 1 этаж спального корпуса доступен для инвалидов всех категорий, а главный корпус доступен частично. </a:t>
            </a:r>
            <a:endParaRPr lang="ru-RU" sz="2000" dirty="0">
              <a:ea typeface="Times New Roman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571500" algn="l"/>
              </a:tabLst>
            </a:pPr>
            <a:endParaRPr lang="ru-RU" sz="2000" dirty="0"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EA15EF2-D33F-4589-96D4-C392EB580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483" y="4452255"/>
            <a:ext cx="2816660" cy="21124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42F5898-9D9A-408F-B921-EF7BA7480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4268" y="4469730"/>
            <a:ext cx="2816660" cy="21124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0F57B04-3656-4C13-87D8-7A9D32C5C8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7309" y="4452254"/>
            <a:ext cx="2816660" cy="21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27201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4" cy="726976"/>
          </a:xfrm>
        </p:spPr>
        <p:txBody>
          <a:bodyPr>
            <a:normAutofit/>
          </a:bodyPr>
          <a:lstStyle/>
          <a:p>
            <a:r>
              <a:rPr lang="ru-RU" sz="2400" dirty="0"/>
              <a:t>Работа  хозяйственной службы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540" y="1268760"/>
            <a:ext cx="8280920" cy="558924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dirty="0"/>
              <a:t>Утепление чердачного перекрытия главного корпуса- 48056,68 руб.</a:t>
            </a:r>
          </a:p>
          <a:p>
            <a:pPr lvl="0"/>
            <a:r>
              <a:rPr lang="ru-RU" dirty="0"/>
              <a:t>Монтаж и ввод в эксплуатацию системы видеонаблюдения – 90519 руб.</a:t>
            </a:r>
          </a:p>
          <a:p>
            <a:pPr lvl="0"/>
            <a:r>
              <a:rPr lang="ru-RU" dirty="0"/>
              <a:t>Косметический ремонт обеденного зала кухни-столовой – 20000 руб.</a:t>
            </a:r>
          </a:p>
          <a:p>
            <a:pPr lvl="0"/>
            <a:r>
              <a:rPr lang="ru-RU" dirty="0"/>
              <a:t>Косметический ремонт жилых комнат спального корпуса-19000 руб.</a:t>
            </a:r>
          </a:p>
          <a:p>
            <a:pPr lvl="0"/>
            <a:r>
              <a:rPr lang="ru-RU" dirty="0"/>
              <a:t>Ремонт 3-х жилых комнат главного корпуса – 279511,07 руб.</a:t>
            </a:r>
          </a:p>
          <a:p>
            <a:pPr lvl="0"/>
            <a:r>
              <a:rPr lang="ru-RU" dirty="0"/>
              <a:t>Косметический ремонт лестничной клетки запасного выхода спального корпуса- 68000 руб.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 algn="ctr">
              <a:buNone/>
            </a:pPr>
            <a:r>
              <a:rPr lang="ru-RU" b="1" dirty="0"/>
              <a:t>Укрепление материально-технической базы в 2017 году </a:t>
            </a:r>
          </a:p>
          <a:p>
            <a:pPr lvl="0"/>
            <a:r>
              <a:rPr lang="ru-RU" dirty="0"/>
              <a:t>Приобретение корпусной мебели для жилых комнат – 303070руб.</a:t>
            </a:r>
          </a:p>
          <a:p>
            <a:pPr lvl="0"/>
            <a:r>
              <a:rPr lang="ru-RU" dirty="0"/>
              <a:t>Приобретение мягкой мебели для мест общего пользования - 399840 руб.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	</a:t>
            </a:r>
            <a:endParaRPr lang="ru-RU" sz="2000" dirty="0">
              <a:ea typeface="Times New Roman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571500" algn="l"/>
              </a:tabLst>
            </a:pPr>
            <a:endParaRPr lang="ru-RU" sz="2000" dirty="0"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40056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919" y="188640"/>
            <a:ext cx="6781800" cy="788664"/>
          </a:xfrm>
        </p:spPr>
        <p:txBody>
          <a:bodyPr>
            <a:normAutofit/>
          </a:bodyPr>
          <a:lstStyle/>
          <a:p>
            <a:r>
              <a:rPr lang="ru-RU" sz="2400" dirty="0"/>
              <a:t>Областные конкурсы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78" y="1509121"/>
            <a:ext cx="8676456" cy="79176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Сотрудники и проживающие нашего учреждения приняли активное участие в областных конкурсах, проводимых департаментом социальной защиты населения.</a:t>
            </a: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0919" y="2736540"/>
            <a:ext cx="20632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конкурсе «Лучший повар» Кристина Михайловна Смирнова заняла 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почетное место</a:t>
            </a:r>
          </a:p>
        </p:txBody>
      </p:sp>
      <p:pic>
        <p:nvPicPr>
          <p:cNvPr id="12" name="Рисунок 11" descr="C:\Users\User\Desktop\101MSDCF\DSC08203.JPG">
            <a:extLst>
              <a:ext uri="{FF2B5EF4-FFF2-40B4-BE49-F238E27FC236}">
                <a16:creationId xmlns:a16="http://schemas.microsoft.com/office/drawing/2014/main" xmlns="" id="{25148DE1-F989-4F42-BD4F-5FD58562607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99877"/>
            <a:ext cx="3026289" cy="232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DC4B62C-FBBF-45FC-BFD8-79ED7D39D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075" y="5087845"/>
            <a:ext cx="2076089" cy="15570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4FF246-3497-44CA-821A-B349323FA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7592" y="5087220"/>
            <a:ext cx="2076089" cy="15570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9BADA49-CCF5-4502-99C1-2C46AA62A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3109" y="5087220"/>
            <a:ext cx="2076089" cy="15570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E4BB5FC-6325-41DE-BFCA-14B2FCD50E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3400" y="5087220"/>
            <a:ext cx="2076089" cy="155706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4AB0817-B710-4321-85E9-900F222D5C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2376" y="2618960"/>
            <a:ext cx="3072499" cy="23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759869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806" y="260648"/>
            <a:ext cx="3326509" cy="798984"/>
          </a:xfrm>
        </p:spPr>
        <p:txBody>
          <a:bodyPr>
            <a:normAutofit/>
          </a:bodyPr>
          <a:lstStyle/>
          <a:p>
            <a:r>
              <a:rPr lang="ru-RU" sz="2400" dirty="0"/>
              <a:t>Областные конкурсы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977" y="1103828"/>
            <a:ext cx="8686800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«Цветочный хоровод»</a:t>
            </a:r>
          </a:p>
        </p:txBody>
      </p:sp>
      <p:pic>
        <p:nvPicPr>
          <p:cNvPr id="9" name="Picture 2" descr="G:\2013 год\Цветочный\P804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79892"/>
            <a:ext cx="3528000" cy="264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0284" y="1482054"/>
            <a:ext cx="3565822" cy="267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G:\2012 год\2012-06-01\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6789" y="4187790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806" y="4355723"/>
            <a:ext cx="3336370" cy="25022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2636912"/>
            <a:ext cx="3632862" cy="27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9430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3865383" cy="761736"/>
          </a:xfrm>
        </p:spPr>
        <p:txBody>
          <a:bodyPr>
            <a:normAutofit/>
          </a:bodyPr>
          <a:lstStyle/>
          <a:p>
            <a:r>
              <a:rPr lang="ru-RU" sz="2400" dirty="0"/>
              <a:t>Областные конкурсы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2695" y="1196753"/>
            <a:ext cx="8686800" cy="683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«Зимние фантазии»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695" y="1954261"/>
            <a:ext cx="4397244" cy="3297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2865" y="3356992"/>
            <a:ext cx="4104456" cy="27363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1462" y="512505"/>
            <a:ext cx="41044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909273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4968552" cy="25922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 течение 2017 года работали </a:t>
            </a:r>
          </a:p>
          <a:p>
            <a:pPr marL="0" indent="0">
              <a:buNone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3 сайта учреждения в сети Интернет, на которых можно ознакомиться с информацией об учреждении: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zakupki.gov.ru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bus.gov.ru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интернат.гусевский.рф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user9\Desktop\Сайт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322" y="3356992"/>
            <a:ext cx="368215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9\Desktop\САЙТ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3963" y="548680"/>
            <a:ext cx="342650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9\Desktop\САЙТ 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3214828" cy="26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998854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19599AF-4C83-4E53-B0F4-F664E173F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14470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Наш коллектив награжден Благодарственным письмом Администрации Владимирской области за высокую эффективность, качество и уровень организации работы по предоставлению государственных услуг в 2017 году.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C8A42A-D0E2-4D40-A7C4-630B66E4AC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2060848"/>
            <a:ext cx="2841780" cy="3789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23F6BE7-B98D-48A3-AE66-AB4A67473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568" y="2187466"/>
            <a:ext cx="5491917" cy="366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654796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Autofit/>
          </a:bodyPr>
          <a:lstStyle/>
          <a:p>
            <a:r>
              <a:rPr lang="ru-RU" sz="1800" dirty="0"/>
              <a:t>Основные задачи развития системы предоставления социальных услуг в стационарной форме социального обслуживания в 2018 году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52028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1. Обеспечить выполнение государственных программ Владимирской области. Особый контроль – реализация Указов Президента России. </a:t>
            </a:r>
          </a:p>
          <a:p>
            <a:pPr marL="342900" lvl="0" indent="-342900">
              <a:buAutoNum type="arabicPeriod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2. Продолжить работу по формированию эффективной системы межведомственного взаимодействия с привлечением учреждений и предприятий всех форм собственности, общественных организаций; заключить (пролонгировать) соглашения о сотрудничестве и межведомственном взаимодействии. </a:t>
            </a:r>
          </a:p>
          <a:p>
            <a:pPr marL="0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3. Оказать содействие инвалидам в получении непрерывного образования, занятости, получения квалифицированной медицинской, правовой, иной помощи.</a:t>
            </a:r>
          </a:p>
          <a:p>
            <a:pPr marL="0" indent="0">
              <a:buNone/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4. Провести цикл форумов «50 ПЛЮС. Все плюсы зрелого возраста» (областной, районные, сельские) согласно утвержденному графику.</a:t>
            </a:r>
          </a:p>
          <a:p>
            <a:pPr marL="342900" lvl="0" indent="-342900">
              <a:buAutoNum type="arabicPeriod"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47152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460648"/>
            <a:ext cx="6781800" cy="736104"/>
          </a:xfrm>
        </p:spPr>
        <p:txBody>
          <a:bodyPr>
            <a:normAutofit/>
          </a:bodyPr>
          <a:lstStyle/>
          <a:p>
            <a:r>
              <a:rPr lang="ru-RU" sz="2800" dirty="0"/>
              <a:t>Социально-медицинские услуги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607" y="1484783"/>
            <a:ext cx="5832648" cy="46437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Отпущено медицинских процедур: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Инъекций в/в – 161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Инъекций в/м – 1646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Капельниц – 44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Прививок от гриппа – 91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 гепатита – 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ЭКГ - 27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Физиопроцедур – 426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Массаж – 719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Оказание стоматологических услуг – 250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Профосмотры стоматологом - 64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Проведено анализов – 700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Диспансеризация – 23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УЗИ - 22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8913" y="2492896"/>
            <a:ext cx="2351405" cy="176339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1304" y="620688"/>
            <a:ext cx="2346325" cy="1763395"/>
          </a:xfrm>
          <a:prstGeom prst="rect">
            <a:avLst/>
          </a:prstGeom>
          <a:noFill/>
        </p:spPr>
      </p:pic>
      <p:pic>
        <p:nvPicPr>
          <p:cNvPr id="2050" name="Picture 2" descr="D:\ФОТОГРАФИИ 2015\Прием специалистов, благоустройство\DSC097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196" y="4361919"/>
            <a:ext cx="2333122" cy="174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81841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Autofit/>
          </a:bodyPr>
          <a:lstStyle/>
          <a:p>
            <a:r>
              <a:rPr lang="ru-RU" sz="1800" dirty="0"/>
              <a:t>Основные задачи развития системы предоставления социальных услуг в стационарной форме социального обслуживания в 2018 году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924944"/>
            <a:ext cx="8676456" cy="187220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5. Провести мероприятия, посвященные 30-летию Владимирской областной общественной организации Всероссийского общества инвалидов. </a:t>
            </a:r>
          </a:p>
          <a:p>
            <a:pPr marL="0" lvl="0" indent="0">
              <a:buNone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6. Обеспечить комплексную безопасность учреждения.</a:t>
            </a:r>
          </a:p>
          <a:p>
            <a:pPr marL="0" lvl="0" indent="0">
              <a:buNone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7. Повышать информированность граждан по вопросам социальной защиты населения, в том числе о возможности получения услуг в электронном виде, используя интернет-ресурсы, сайты департамента и учреждений, социальные сети и т.п.</a:t>
            </a:r>
          </a:p>
          <a:p>
            <a:pPr marL="0" lvl="0" indent="0">
              <a:buNone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8. Обеспечить работу с Единой государственной информационной системой социального обслуживания (ЕГИССО).</a:t>
            </a:r>
          </a:p>
          <a:p>
            <a:pPr marL="0" lvl="0" indent="0">
              <a:buNone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9. Осуществлять постоянный контроль:</a:t>
            </a:r>
          </a:p>
          <a:p>
            <a:pPr marL="0" lv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   - качества предоставления социальных услуг, в т.ч. с привлечением общественных организаций и граждан;</a:t>
            </a:r>
          </a:p>
          <a:p>
            <a:pPr marL="0" lv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   - выполнение всеми участниками государственных программ, финансируемых из федерального, областного, местного бюджетов.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33518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6781800" cy="835496"/>
          </a:xfrm>
        </p:spPr>
        <p:txBody>
          <a:bodyPr>
            <a:normAutofit/>
          </a:bodyPr>
          <a:lstStyle/>
          <a:p>
            <a:r>
              <a:rPr lang="ru-RU" sz="2800" dirty="0"/>
              <a:t>Социально-медицинские услуги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23528" y="1340768"/>
            <a:ext cx="8686800" cy="492252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Была продолжена работа по реабилитации инвалидов, созданию доступной среды жизнедеятельности. Индивидуальные программы реабилитации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абилитации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имеют 93 человека.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 счет фонда социального страхования в 2017 году получили: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социальный пакет – 76 чел.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абсорбирующее белье, памперсы – 7 чел.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ортопедическую обувь – 37 чел.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корсет – 2 чел.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бандаж – 2 чел.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наколенники – 1 чел.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протез кисти – 1 чел.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перчатки кожаные (зима, лето) – 1 чел.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слуховой аппарат – 1 чел.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прогулочная коляска – 3 чел.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кресло-стул с санитарным оснащением – 2 чел.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трость, костыли – 3 чел.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школе ухода было организовано обучение родственников и медицинских работников по уходу за тяжелобольными клиентами.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8256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85630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решения проблем, связанных с социальной и внутриличностной адаптацией была продолжена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психокоррекционная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реабилитационная работа. Проведение консультаций (индивидуальных и групповых), бесед, тренингов, арт-терапевтических занятий способствуют оптимальной реализации физического, психического и социального потенциала получателей социальных услуг, социальной адаптации их в обществе.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1520" y="476672"/>
            <a:ext cx="6781800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/>
              <a:t>Социально-психологические услуги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D1F385-4D4F-4D02-AC49-E78027AAD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557116"/>
            <a:ext cx="3748390" cy="2500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8D88047-3184-4B1E-851F-E0A3353BF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557116"/>
            <a:ext cx="3333568" cy="250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5042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85630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2017 году психологической службой интерната были проведены 89 консультаций по профилактике употребления психоактивных веществ (алкоголь, табакокурение, энергетические напитки). В результате за два последних года 23 человек перестали употреблять психоактивные вещества. 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Проведены 428 социально-психологических консультаций, связанные с коррекцией психологического состояния и адаптацией в социальной среде. В результате стали более терпимы к соседям по комнате 7 человек, сформированы устойчивые межличностные отношения между получателями социальных услуг разных полов –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пар (18 человек).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результате проводимой психопрофилактической работы стабилизировано эмоциональное состояние и снижен уровень агрессивного поведения проживающих.</a:t>
            </a:r>
          </a:p>
          <a:p>
            <a:endParaRPr lang="ru-R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1520" y="476672"/>
            <a:ext cx="6781800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/>
              <a:t>Социально-психологические услуги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275527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85630"/>
            <a:ext cx="84969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оценки эффективности проводимых занятий используются методики:</a:t>
            </a:r>
          </a:p>
          <a:p>
            <a:endParaRPr lang="ru-RU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«Самочувствие, активность, настроение» (САН)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экспертных оценок, который позволяет проследить социальную активность, эмоциональное состояние, враждебность, общительность.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Психологическая игра «Цвет дня» для оценки эмоционального состояния проживающих до и после проводимых мероприятий.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Структурированная беседа.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 прогрессивная матрица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Ровена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 «Незавершенные предложения»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 «Дом-дерево-человек» и другие.</a:t>
            </a:r>
          </a:p>
          <a:p>
            <a:endParaRPr lang="ru-R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1520" y="476672"/>
            <a:ext cx="6781800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Социально-психологические услуги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4080216"/>
            <a:ext cx="3643418" cy="2732564"/>
          </a:xfrm>
          <a:prstGeom prst="rect">
            <a:avLst/>
          </a:prstGeom>
        </p:spPr>
      </p:pic>
      <p:pic>
        <p:nvPicPr>
          <p:cNvPr id="5" name="Рисунок 4" descr="C:\Users\User\Desktop\106_PANA\P1060678.JPG">
            <a:extLst>
              <a:ext uri="{FF2B5EF4-FFF2-40B4-BE49-F238E27FC236}">
                <a16:creationId xmlns:a16="http://schemas.microsoft.com/office/drawing/2014/main" xmlns="" id="{A340F846-835B-4867-892C-6CD77B2E870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551" y="4080216"/>
            <a:ext cx="3715426" cy="2732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20915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85630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проведены 67 групповых тренингов с использованием арт-терапевтических методов социальной реабилитации. В результате 32 человека овладели техниками нестандартного рисования и техниками арт-терапии.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1520" y="476672"/>
            <a:ext cx="6781800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Социально-психологические услуги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06A2AFB-C613-4F42-A8CF-B20748279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196383"/>
            <a:ext cx="4252461" cy="28349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8C7286-5025-4171-8A1C-166906ABD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9855" y="3204044"/>
            <a:ext cx="3798609" cy="28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9514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51520" y="476672"/>
            <a:ext cx="6781800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Социально-психологические услуги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51520" y="1700808"/>
            <a:ext cx="8308032" cy="302696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телефону доверия поступили звонки по вопросам оказания социальных услуг и оформления в интернат:</a:t>
            </a:r>
          </a:p>
          <a:p>
            <a:pPr marL="0" indent="0">
              <a:buFont typeface="Arial" pitchFamily="34" charset="0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 родственников – 182,</a:t>
            </a:r>
          </a:p>
          <a:p>
            <a:pPr marL="0" indent="0">
              <a:buFont typeface="Arial" pitchFamily="34" charset="0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 граждан – 43,</a:t>
            </a:r>
          </a:p>
          <a:p>
            <a:pPr marL="0" indent="0">
              <a:buFont typeface="Arial" pitchFamily="34" charset="0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 проживающих - 46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9072" y="2708920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5156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85630"/>
            <a:ext cx="487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руководством специалистов были проведены 152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психокоррекционных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занятий по снятию агрессивного состояния проживающих. Все получатели социальных услуг посещают культурно-массовые мероприятия и активно в них участвуют.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1520" y="476672"/>
            <a:ext cx="6781800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Социально-психологические услуги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3000" y="998980"/>
            <a:ext cx="3682729" cy="2762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3000" y="3832845"/>
            <a:ext cx="3682729" cy="2762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835201"/>
            <a:ext cx="3682729" cy="276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0028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8229600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коллектива в 2017 году была направлена на чёткое и эффективное исполнение мероприятий, предусмотренных: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майскими указами Президента РФ;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поручениями Президента и Правительства Российской Федерации, Губернатора области;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Федеральным законом №442 «Об основах социального обслуживания населения в Российской Федерации».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программой Владимирской области «Социальная поддержка отдельных категорий граждан во Владимирской области на 2014-2020 годы»;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Планом мероприятий ("дорожной картой") «Повышение эффективности и качества услуг в сфере социального обслуживания населения Владимирской области (2013 - 2018 годы)»;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Планом работы департамента социальной защиты населения администрации области, учреждений социальной защиты населения и учреждений социального обслуживания на 2017 год.</a:t>
            </a:r>
          </a:p>
          <a:p>
            <a:pPr marL="0" indent="0">
              <a:buNone/>
            </a:pPr>
            <a:endParaRPr lang="ru-RU" sz="1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2597757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928" y="1412776"/>
            <a:ext cx="8074144" cy="23042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целях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улучшения комфортных условий проживания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проводится мониторинг качества и доступности услуг.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Анкетирование позволяет определить состояние оказания услуг, проанализировать качество их предоставления с точки зрения пользователей и выявить характер отношений, складывающихся между сотрудниками и проживающими. 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2800" dirty="0">
              <a:ea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476672"/>
            <a:ext cx="6781800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Социально-психологические услуги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536800-5CDF-4038-92ED-23CD020C2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3356992"/>
            <a:ext cx="422446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5715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35100" y="3162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6291407"/>
              </p:ext>
            </p:extLst>
          </p:nvPr>
        </p:nvGraphicFramePr>
        <p:xfrm>
          <a:off x="990152" y="2708920"/>
          <a:ext cx="6620669" cy="237330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951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952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02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57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algn="ctr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Вид услуг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Степень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удовлетворенности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в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Медицинские услуги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Организация питания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Бытовые условия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Организация досуга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7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Чувство личной (физической) безопасности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657475" y="31019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53530" y="1382106"/>
            <a:ext cx="8150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результатам социологического исследования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«Мониторинг оказания социальных услуг», проведенного нашей социальной службой,  выявлена степень удовлетворенности проживающих качеством оказываемых услуг по итогам 2017 года.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3530" y="404664"/>
            <a:ext cx="7128792" cy="792088"/>
          </a:xfrm>
        </p:spPr>
        <p:txBody>
          <a:bodyPr/>
          <a:lstStyle/>
          <a:p>
            <a:r>
              <a:rPr lang="ru-RU" sz="2800" dirty="0"/>
              <a:t>Общие результаты мониторинга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6098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84784"/>
            <a:ext cx="8074144" cy="4824536"/>
          </a:xfrm>
        </p:spPr>
        <p:txBody>
          <a:bodyPr>
            <a:normAutofit/>
          </a:bodyPr>
          <a:lstStyle/>
          <a:p>
            <a:pPr marL="82296" indent="0"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В плане реализации социально-педагогических услуг проводилось обучение практическим навыкам самообслуживания, восстановление личностного и социального статуса, социально-педагогическая коррекция. Применяемые в учреждении инновационные технологии, методы и формы работы достаточно разнообразны. </a:t>
            </a:r>
          </a:p>
          <a:p>
            <a:pPr marL="82296" indent="0"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</a:t>
            </a:r>
            <a:endParaRPr lang="ru-RU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6781800" cy="808112"/>
          </a:xfrm>
        </p:spPr>
        <p:txBody>
          <a:bodyPr>
            <a:normAutofit/>
          </a:bodyPr>
          <a:lstStyle/>
          <a:p>
            <a:r>
              <a:rPr lang="ru-RU" sz="2800" dirty="0"/>
              <a:t>Социально-педагогические услуги </a:t>
            </a:r>
          </a:p>
        </p:txBody>
      </p:sp>
    </p:spTree>
    <p:extLst>
      <p:ext uri="{BB962C8B-B14F-4D97-AF65-F5344CB8AC3E}">
        <p14:creationId xmlns:p14="http://schemas.microsoft.com/office/powerpoint/2010/main" xmlns="" val="3891099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136904" cy="3888432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Наиболее эффективными являются арт-терапевтические методы, позволяющие затрагивать как сознательные, так и бессознательные сферы психической деятельности человека, повышающие жизненный тонус, физическую и психическую активность, способствующие улучшению эмоционального состояния. </a:t>
            </a:r>
          </a:p>
          <a:p>
            <a:pPr marL="82296" indent="0"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Для организации досуга открыты: актовый зал, библиотека, швейная мастерская, бильярдная комната, комната психологической разгрузки, спортивный зал.                                                         </a:t>
            </a:r>
          </a:p>
          <a:p>
            <a:pPr marL="82296" indent="0">
              <a:buNone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В учреждении работают 7 мини-клубов и 8 кружков. </a:t>
            </a:r>
            <a:endParaRPr lang="ru-RU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6781800" cy="808112"/>
          </a:xfrm>
        </p:spPr>
        <p:txBody>
          <a:bodyPr>
            <a:normAutofit/>
          </a:bodyPr>
          <a:lstStyle/>
          <a:p>
            <a:r>
              <a:rPr lang="ru-RU" sz="2800" dirty="0"/>
              <a:t>Социально-педагогические услуги </a:t>
            </a:r>
          </a:p>
        </p:txBody>
      </p:sp>
    </p:spTree>
    <p:extLst>
      <p:ext uri="{BB962C8B-B14F-4D97-AF65-F5344CB8AC3E}">
        <p14:creationId xmlns:p14="http://schemas.microsoft.com/office/powerpoint/2010/main" xmlns="" val="4215580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93" y="332656"/>
            <a:ext cx="4549521" cy="1143000"/>
          </a:xfrm>
        </p:spPr>
        <p:txBody>
          <a:bodyPr>
            <a:normAutofit/>
          </a:bodyPr>
          <a:lstStyle/>
          <a:p>
            <a:r>
              <a:rPr lang="ru-RU" sz="2800" dirty="0"/>
              <a:t>Организация досуга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822" y="1628800"/>
            <a:ext cx="4141186" cy="158417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«Мы познаем мир»,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014" y="3861048"/>
            <a:ext cx="3758308" cy="2505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923875"/>
            <a:ext cx="3707904" cy="2471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F565454-F788-44DA-8169-D433CAF7C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014" y="836712"/>
            <a:ext cx="3758308" cy="281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9894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Text Box 4"/>
          <p:cNvSpPr txBox="1">
            <a:spLocks noChangeArrowheads="1"/>
          </p:cNvSpPr>
          <p:nvPr/>
        </p:nvSpPr>
        <p:spPr bwMode="auto">
          <a:xfrm>
            <a:off x="251520" y="1261091"/>
            <a:ext cx="83529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150000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участники посещают музеи города и района, узнают для себя много нового и интересного</a:t>
            </a:r>
          </a:p>
        </p:txBody>
      </p:sp>
      <p:sp>
        <p:nvSpPr>
          <p:cNvPr id="141320" name="Rectangle 8"/>
          <p:cNvSpPr>
            <a:spLocks noChangeArrowheads="1"/>
          </p:cNvSpPr>
          <p:nvPr/>
        </p:nvSpPr>
        <p:spPr bwMode="auto">
          <a:xfrm>
            <a:off x="2627784" y="5548483"/>
            <a:ext cx="42831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хрусталя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выставочный зал</a:t>
            </a:r>
          </a:p>
        </p:txBody>
      </p:sp>
      <p:pic>
        <p:nvPicPr>
          <p:cNvPr id="7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988840"/>
            <a:ext cx="3960440" cy="295009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9227" y="535305"/>
            <a:ext cx="454952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Организация досуга</a:t>
            </a:r>
          </a:p>
        </p:txBody>
      </p:sp>
      <p:pic>
        <p:nvPicPr>
          <p:cNvPr id="9" name="Рисунок 8" descr="C:\Users\User\Desktop\Музей, Д.Р. Бурцева\DSCN5726.JPG">
            <a:extLst>
              <a:ext uri="{FF2B5EF4-FFF2-40B4-BE49-F238E27FC236}">
                <a16:creationId xmlns:a16="http://schemas.microsoft.com/office/drawing/2014/main" xmlns="" id="{3E7AE7E2-973E-40B8-AE89-4CFFB728002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8" y="1991692"/>
            <a:ext cx="3960441" cy="2950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26726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2627784" y="5445224"/>
            <a:ext cx="36231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Историко-Художественный музей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3023" y="550246"/>
            <a:ext cx="454952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/>
              <a:t>Организация досуга</a:t>
            </a:r>
            <a:endParaRPr lang="ru-RU" sz="2800" dirty="0"/>
          </a:p>
        </p:txBody>
      </p:sp>
      <p:pic>
        <p:nvPicPr>
          <p:cNvPr id="10" name="Рисунок 9" descr="C:\Users\User\Desktop\музей 26.01.17\IMG_5968.JPG">
            <a:extLst>
              <a:ext uri="{FF2B5EF4-FFF2-40B4-BE49-F238E27FC236}">
                <a16:creationId xmlns:a16="http://schemas.microsoft.com/office/drawing/2014/main" xmlns="" id="{8E4E8625-F9BC-4321-8172-751C011BA0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3754" y="1828076"/>
            <a:ext cx="2663848" cy="348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музей 26.01.17\IMG_5927.JPG">
            <a:extLst>
              <a:ext uri="{FF2B5EF4-FFF2-40B4-BE49-F238E27FC236}">
                <a16:creationId xmlns:a16="http://schemas.microsoft.com/office/drawing/2014/main" xmlns="" id="{81B5CBD5-9986-4305-A055-E42A025552F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28076"/>
            <a:ext cx="2620986" cy="348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музей 26.01.17\IMG_5972.JPG">
            <a:extLst>
              <a:ext uri="{FF2B5EF4-FFF2-40B4-BE49-F238E27FC236}">
                <a16:creationId xmlns:a16="http://schemas.microsoft.com/office/drawing/2014/main" xmlns="" id="{666D3BF4-A8A2-4018-A1DB-73193DA4892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5202" y="1828076"/>
            <a:ext cx="2663848" cy="3482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09790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781800" cy="649865"/>
          </a:xfrm>
        </p:spPr>
        <p:txBody>
          <a:bodyPr>
            <a:normAutofit/>
          </a:bodyPr>
          <a:lstStyle/>
          <a:p>
            <a:r>
              <a:rPr lang="ru-RU" sz="2800" dirty="0"/>
              <a:t>Организация досуга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4313803" cy="1296144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«Художественной самодеятельности»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участники которого готовят концерты ко всем знаменательным датам.</a:t>
            </a:r>
          </a:p>
        </p:txBody>
      </p:sp>
      <p:pic>
        <p:nvPicPr>
          <p:cNvPr id="8" name="Рисунок 7" descr="C:\Users\User\Desktop\101MSDCF\DSC037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45586"/>
            <a:ext cx="3640469" cy="260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Новая папка (3)\DSC020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3680073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441006"/>
            <a:ext cx="3706723" cy="261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056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572" y="332656"/>
            <a:ext cx="4028375" cy="880120"/>
          </a:xfrm>
        </p:spPr>
        <p:txBody>
          <a:bodyPr>
            <a:normAutofit/>
          </a:bodyPr>
          <a:lstStyle/>
          <a:p>
            <a:r>
              <a:rPr lang="ru-RU" sz="2800" dirty="0"/>
              <a:t>Организация досуга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172" y="1356792"/>
            <a:ext cx="4779675" cy="1568152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«Клуб художественного творчества»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проживающие могут найти свое творческое самовыражение, исходя из своих интересов.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D:\ФОТОГРАФИИ 2015\Библиотека\DSC01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ГРАФИИ 2015\Библиотека\DSC01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1195" y="548680"/>
            <a:ext cx="3746911" cy="281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82D9D42-1131-4031-BB0C-094A792791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2847" y="3645024"/>
            <a:ext cx="3744417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5634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97" y="548680"/>
            <a:ext cx="3816424" cy="763488"/>
          </a:xfrm>
        </p:spPr>
        <p:txBody>
          <a:bodyPr>
            <a:normAutofit/>
          </a:bodyPr>
          <a:lstStyle/>
          <a:p>
            <a:r>
              <a:rPr lang="ru-RU" sz="2800" dirty="0"/>
              <a:t>Организация досуга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56792"/>
            <a:ext cx="4536504" cy="1080120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«Клуб любителей настольных игр»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дает возможность научиться играть в шашки, шахматы, домино, собирать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пазлы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122" name="Picture 2" descr="D:\ФОТОГРАФИИ 2015\Библиотека, эстафета, шахматы\DSCF36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76062"/>
            <a:ext cx="4135892" cy="310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Новогодние праздники\4 января 2016\DSC02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712" y="3574644"/>
            <a:ext cx="4126288" cy="30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220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533450" y="428328"/>
            <a:ext cx="8290168" cy="60486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Font typeface="Wingdings 2"/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82296" indent="0">
              <a:buFont typeface="Wingdings 2"/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На одной из встреч с общественными организациями Президент Российской Федерации  В.В. Путин сказал, что одной из важных сфер деятельности государства является «работа с людьми с ограниченными возможностями и создание необходимых условий, для того чтобы люди могли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самовыражаться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самоутверждаться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жизни, чувствовать себя в полном смысле этого слова полноценными людьми».</a:t>
            </a:r>
          </a:p>
          <a:p>
            <a:pPr marL="82296" indent="0">
              <a:buFont typeface="Wingdings 2"/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Одной из наиболее важных задач социальной политики государства является реабилитация людей с ограниченными возможностями здоровья, включая в себя комплекс мер, направленных на обеспечение условий для социальной адаптации, социализации и интеграции их в общество.</a:t>
            </a:r>
          </a:p>
          <a:p>
            <a:pPr marL="82296" indent="0">
              <a:buFont typeface="Wingdings 2"/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Социальная реабилитация особенно актуальна для стационарных учреждений психоневрологического профиля, где инвалиды проживают в отрыве от социально-общественных взаимосвязей. </a:t>
            </a:r>
          </a:p>
          <a:p>
            <a:pPr marL="82296" indent="0">
              <a:buFont typeface="Wingdings 2"/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91910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168" y="548680"/>
            <a:ext cx="3590352" cy="798984"/>
          </a:xfrm>
        </p:spPr>
        <p:txBody>
          <a:bodyPr>
            <a:normAutofit/>
          </a:bodyPr>
          <a:lstStyle/>
          <a:p>
            <a:r>
              <a:rPr lang="ru-RU" sz="2800" dirty="0"/>
              <a:t>Организация досуга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5" y="1412776"/>
            <a:ext cx="4248472" cy="1633326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«Нам за 50…»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объединяет людей пожилого возраста, которые имеют возможность интересно проводить время за любимыми занятиями и весело отдыхать.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D6B896-ACA3-4EE8-B171-43C23FA9F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507" y="3668090"/>
            <a:ext cx="4406940" cy="29379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FCEA081-B477-403E-83B7-A7B2C8C753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635721"/>
            <a:ext cx="3960440" cy="29703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B6114D5-F9DD-40FF-9B63-EFEDB81A5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1717" y="764704"/>
            <a:ext cx="4499993" cy="25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5067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3880219" cy="928734"/>
          </a:xfrm>
        </p:spPr>
        <p:txBody>
          <a:bodyPr>
            <a:normAutofit/>
          </a:bodyPr>
          <a:lstStyle/>
          <a:p>
            <a:r>
              <a:rPr lang="ru-RU" sz="2800" dirty="0"/>
              <a:t>Организация досуга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573" y="1556792"/>
            <a:ext cx="4287605" cy="1152128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«Цветоводство»,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проживающие с большой любовью ухаживают за посаженными овощами и цветочными клумбами.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4182" y="3645024"/>
            <a:ext cx="4104456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645024"/>
            <a:ext cx="4116059" cy="30870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41545A1-CC2F-4237-811F-8ED4AE4F2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4182" y="724237"/>
            <a:ext cx="41044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328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3989136" cy="798984"/>
          </a:xfrm>
        </p:spPr>
        <p:txBody>
          <a:bodyPr>
            <a:normAutofit/>
          </a:bodyPr>
          <a:lstStyle/>
          <a:p>
            <a:r>
              <a:rPr lang="ru-RU" sz="2800" dirty="0"/>
              <a:t>Организация досуга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26700"/>
            <a:ext cx="4327666" cy="1194188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«Умелые руки»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занятиях развиваются познавательные способности, речь, мелкая моторика рук.</a:t>
            </a:r>
          </a:p>
        </p:txBody>
      </p:sp>
      <p:pic>
        <p:nvPicPr>
          <p:cNvPr id="12" name="Picture 7" descr="DSC028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763" y="3590356"/>
            <a:ext cx="3989137" cy="299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B58F7E-39FC-42B7-AC86-B50E6590EA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805" y="3590356"/>
            <a:ext cx="3990948" cy="29932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04E779-315A-41A1-81B3-9D1A0AC4F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3763" y="476672"/>
            <a:ext cx="3989137" cy="29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0849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3665984" cy="726976"/>
          </a:xfrm>
        </p:spPr>
        <p:txBody>
          <a:bodyPr>
            <a:normAutofit/>
          </a:bodyPr>
          <a:lstStyle/>
          <a:p>
            <a:r>
              <a:rPr lang="ru-RU" sz="2800" dirty="0"/>
              <a:t>Организация досуга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744" y="1481336"/>
            <a:ext cx="4065240" cy="11555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кружках по интересам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проживающие занимаются шитьём, вязанием, вышиванием;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744" y="2852936"/>
            <a:ext cx="4248472" cy="3186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7039" y="3573016"/>
            <a:ext cx="4127247" cy="309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7039" y="332656"/>
            <a:ext cx="4144067" cy="31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5072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4032448" cy="859294"/>
          </a:xfrm>
        </p:spPr>
        <p:txBody>
          <a:bodyPr>
            <a:normAutofit/>
          </a:bodyPr>
          <a:lstStyle/>
          <a:p>
            <a:r>
              <a:rPr lang="ru-RU" sz="2800" dirty="0"/>
              <a:t>Организация досуга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73324"/>
            <a:ext cx="4248472" cy="798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бисероплетением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аппликацией;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052" y="2462577"/>
            <a:ext cx="4355980" cy="326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DC16EF-7856-455F-9A1E-50588709D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650" y="3645024"/>
            <a:ext cx="3840427" cy="28803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FE8194-B0A7-43E2-8741-DB8AFCBB1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827" y="429920"/>
            <a:ext cx="4436361" cy="34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4935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760" y="548680"/>
            <a:ext cx="3810000" cy="654968"/>
          </a:xfrm>
        </p:spPr>
        <p:txBody>
          <a:bodyPr>
            <a:normAutofit/>
          </a:bodyPr>
          <a:lstStyle/>
          <a:p>
            <a:r>
              <a:rPr lang="ru-RU" sz="2800" dirty="0"/>
              <a:t>Организация досуга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4824536" cy="1015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пескотерапией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пластилинографией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7090" y="421937"/>
            <a:ext cx="4009417" cy="30070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303128B-FEA3-4A09-890D-08E7AC16B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7089" y="3596913"/>
            <a:ext cx="4009418" cy="3007063"/>
          </a:xfrm>
          <a:prstGeom prst="rect">
            <a:avLst/>
          </a:prstGeom>
        </p:spPr>
      </p:pic>
      <p:pic>
        <p:nvPicPr>
          <p:cNvPr id="7" name="Рисунок 6" descr="C:\Users\User\Desktop\Пескотерапия нам за 50\DSC07444.JPG">
            <a:extLst>
              <a:ext uri="{FF2B5EF4-FFF2-40B4-BE49-F238E27FC236}">
                <a16:creationId xmlns:a16="http://schemas.microsoft.com/office/drawing/2014/main" xmlns="" id="{22A96BA3-C869-4B81-A0FC-75DB560FE0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256" y="2093382"/>
            <a:ext cx="4009417" cy="3007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22607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3737992" cy="870992"/>
          </a:xfrm>
        </p:spPr>
        <p:txBody>
          <a:bodyPr>
            <a:normAutofit/>
          </a:bodyPr>
          <a:lstStyle/>
          <a:p>
            <a:r>
              <a:rPr lang="ru-RU" sz="2800" dirty="0"/>
              <a:t>Организация досуга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869" y="1124744"/>
            <a:ext cx="8686800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театрализованной игрой.</a:t>
            </a:r>
          </a:p>
        </p:txBody>
      </p:sp>
      <p:pic>
        <p:nvPicPr>
          <p:cNvPr id="6" name="Рисунок 5" descr="C:\Users\User\Desktop\Новогодние праздники\4 января 2016\DSC021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4276" y="2749240"/>
            <a:ext cx="3822180" cy="299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37EB0F3-12EB-48FD-90EC-6196297EA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785299"/>
            <a:ext cx="3995227" cy="29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5508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64543" y="1268760"/>
            <a:ext cx="4608512" cy="55314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Продолжено обучение проживающих первичным навыкам компьютерной грамотности, используются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-камеры для общения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Skype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пользуются сетью Интернет для получения дополнительных знаний.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861" y="3585452"/>
            <a:ext cx="4111877" cy="308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520" y="548680"/>
            <a:ext cx="3737992" cy="8709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/>
              <a:t>Организация досуга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6751976-A1AE-4953-AAAE-C7FB6B47A3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402056"/>
            <a:ext cx="4111877" cy="308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6200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304800" y="404664"/>
            <a:ext cx="8686800" cy="567546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итогам кружковый занятий проводятся выставки творческих работ.</a:t>
            </a:r>
          </a:p>
        </p:txBody>
      </p:sp>
      <p:pic>
        <p:nvPicPr>
          <p:cNvPr id="9218" name="Picture 2" descr="D:\ФОТОГРАФИИ 2015\День птиц\DSC05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91265"/>
            <a:ext cx="3789730" cy="505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ФОТОГРАФИИ 2015\Зажги свечу 23.04.2015\DSC06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3567" y="3801009"/>
            <a:ext cx="3657086" cy="27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3567" y="836712"/>
            <a:ext cx="3654590" cy="277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2680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84784"/>
            <a:ext cx="7543800" cy="47525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итогам проведения развивающих занятий научились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вычислительным операциям – 22 человека;</a:t>
            </a:r>
          </a:p>
          <a:p>
            <a:pPr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изучили алфавит – 10 человек;</a:t>
            </a:r>
          </a:p>
          <a:p>
            <a:pPr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ролевой игре в настольном театре – 17 человек;</a:t>
            </a:r>
          </a:p>
          <a:p>
            <a:pPr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выполнять аппликацию – 23 человека;</a:t>
            </a:r>
          </a:p>
          <a:p>
            <a:pPr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раскрашивать картинки с правильным подбором цветов – 40 человек;</a:t>
            </a:r>
          </a:p>
          <a:p>
            <a:pPr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читать книги с последующим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пересказыванием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прочитанного – 12 человек;</a:t>
            </a:r>
          </a:p>
          <a:p>
            <a:pPr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участвуют в изобразительной деятельности используя различный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изо-материал – 31 человек;</a:t>
            </a:r>
          </a:p>
          <a:p>
            <a:pPr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Участвуют в уходе за цветочными клумбами, комнатными цветами –                46 человек.</a:t>
            </a:r>
          </a:p>
          <a:p>
            <a:pPr>
              <a:buFontTx/>
              <a:buChar char="-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итогам проведения комплексной реабилитации была проведена оценка деятельности проживающих 91%  – принимают активное участие во всех проводимых мероприятиях.</a:t>
            </a:r>
          </a:p>
          <a:p>
            <a:pPr>
              <a:buFontTx/>
              <a:buChar char="-"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7628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572917" y="764704"/>
            <a:ext cx="8208912" cy="532859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Font typeface="Wingdings 2"/>
              <a:buNone/>
            </a:pPr>
            <a:r>
              <a:rPr lang="ru-RU" sz="2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Социальное обслуживание граждан пожилого возраста и инвалидов в интернате осуществляется на основании Устава и в соответствии с Федеральным законом №442-ФЗ от 28.12.2013г. «Об основах социального обслуживания граждан в Российской Федерации».</a:t>
            </a:r>
          </a:p>
          <a:p>
            <a:pPr marL="82296" indent="0">
              <a:buFont typeface="Wingdings 2"/>
              <a:buNone/>
            </a:pPr>
            <a:endParaRPr lang="ru-RU" sz="29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82296" indent="0">
              <a:buFont typeface="Wingdings 2"/>
              <a:buNone/>
            </a:pPr>
            <a:r>
              <a:rPr lang="ru-RU" sz="2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учреждении по состоянию на 01 января 2018 года проживало 93 человека, в том числе: </a:t>
            </a:r>
          </a:p>
          <a:p>
            <a:pPr>
              <a:buFont typeface="Wingdings"/>
              <a:buChar char=""/>
            </a:pPr>
            <a:r>
              <a:rPr lang="ru-RU" sz="2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инвалиды </a:t>
            </a:r>
            <a:r>
              <a:rPr lang="en-US" sz="2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 </a:t>
            </a:r>
            <a:r>
              <a:rPr lang="ru-RU" sz="2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группы – 20 чел., </a:t>
            </a:r>
          </a:p>
          <a:p>
            <a:pPr>
              <a:buFont typeface="Wingdings"/>
              <a:buChar char=""/>
            </a:pPr>
            <a:r>
              <a:rPr lang="ru-RU" sz="2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инвалиды </a:t>
            </a:r>
            <a:r>
              <a:rPr lang="en-US" sz="2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II</a:t>
            </a:r>
            <a:r>
              <a:rPr lang="ru-RU" sz="2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группы – 73 чел.,</a:t>
            </a:r>
          </a:p>
          <a:p>
            <a:pPr>
              <a:buFont typeface="Wingdings"/>
              <a:buChar char=""/>
            </a:pPr>
            <a:r>
              <a:rPr lang="ru-RU" sz="2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мужчин – 52 чел., </a:t>
            </a:r>
          </a:p>
          <a:p>
            <a:pPr>
              <a:buFont typeface="Wingdings"/>
              <a:buChar char=""/>
            </a:pPr>
            <a:r>
              <a:rPr lang="ru-RU" sz="2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женщин – 41 чел.,</a:t>
            </a:r>
          </a:p>
          <a:p>
            <a:pPr>
              <a:buFont typeface="Wingdings"/>
              <a:buChar char=""/>
            </a:pPr>
            <a:r>
              <a:rPr lang="ru-RU" sz="2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дееспособных – 23 чел., </a:t>
            </a:r>
          </a:p>
          <a:p>
            <a:pPr>
              <a:buFont typeface="Wingdings"/>
              <a:buChar char=""/>
            </a:pPr>
            <a:r>
              <a:rPr lang="ru-RU" sz="2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недееспособных – 70 чел.</a:t>
            </a:r>
          </a:p>
          <a:p>
            <a:pPr marL="0" indent="0">
              <a:buFont typeface="Wingdings 2"/>
              <a:buNone/>
            </a:pPr>
            <a:endParaRPr lang="ru-RU" sz="29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82296" indent="0">
              <a:buFont typeface="Wingdings 2"/>
              <a:buNone/>
            </a:pPr>
            <a:r>
              <a:rPr lang="ru-RU" sz="29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Государственное задание на оказание стационарных социальных услуг выполнено на 100%.</a:t>
            </a:r>
            <a:endParaRPr lang="ru-RU" sz="29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82296" indent="0">
              <a:buFont typeface="Wingdings 2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8980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229" y="332656"/>
            <a:ext cx="4608512" cy="736104"/>
          </a:xfrm>
        </p:spPr>
        <p:txBody>
          <a:bodyPr>
            <a:normAutofit/>
          </a:bodyPr>
          <a:lstStyle/>
          <a:p>
            <a:r>
              <a:rPr lang="ru-RU" sz="2800" dirty="0"/>
              <a:t>Спортивная реабилитация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207" y="1163835"/>
            <a:ext cx="4720556" cy="25528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Особое внимание в интернате  уделяется спортивной реабилитации. По показателям физического развития получатели социальных услуг разделены на 5 групп: основную, физкультурную, специальную, тяжелую, группу с ДЦП. Для каждой из групп разработаны специальные спортивные программы. Спортсмены разных групп являются участниками соревнований по разным видам спорта.</a:t>
            </a:r>
            <a:endParaRPr lang="ru-RU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9" name="Picture 2" descr="DSC085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8764" y="751147"/>
            <a:ext cx="3918010" cy="293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2741" y="3798263"/>
            <a:ext cx="3918011" cy="2938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797359"/>
            <a:ext cx="3898054" cy="292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0614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229" y="332656"/>
            <a:ext cx="4608512" cy="736104"/>
          </a:xfrm>
        </p:spPr>
        <p:txBody>
          <a:bodyPr>
            <a:normAutofit/>
          </a:bodyPr>
          <a:lstStyle/>
          <a:p>
            <a:r>
              <a:rPr lang="ru-RU" sz="2800" dirty="0"/>
              <a:t>Спортивная реабилитация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206" y="1163835"/>
            <a:ext cx="8142225" cy="2552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2017 году было организовано первенство интерната по 14 видам спорта: лыжные гонки, коньки, настольные игры, волейбол, пионербол, баскетбол, дартс, кегли, легкая атлетика, роликовые коньки, шашки, скандинавская ходьба и другие, в которых приняли участие 87 человек. </a:t>
            </a:r>
            <a:endParaRPr lang="ru-RU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0802" y="3541000"/>
            <a:ext cx="2988872" cy="2241654"/>
          </a:xfrm>
          <a:prstGeom prst="rect">
            <a:avLst/>
          </a:prstGeom>
        </p:spPr>
      </p:pic>
      <p:pic>
        <p:nvPicPr>
          <p:cNvPr id="8" name="Рисунок 7" descr="D:\ФОТОГРАФИИ 2016\Новогоднее представление, зимние фантазии\DSCF42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810" y="3528502"/>
            <a:ext cx="3024336" cy="225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ФОТОГРАФИИ 2016\Спорт 2016\DSCF44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6271" y="3528502"/>
            <a:ext cx="2954326" cy="2225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07581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251520" y="970590"/>
            <a:ext cx="4541156" cy="5410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Спортсмены интерната приняли активное участие в городских спортивных соревнованиях: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лыжные гонки («Лыжня России-2017»),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коньки,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скандинавская ходьба,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весенний и осенний кросс,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волейбол,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День физкультурника (эстафета),</a:t>
            </a: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8180" y="476672"/>
            <a:ext cx="4608512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/>
              <a:t>Спортивная реабилитация</a:t>
            </a:r>
            <a:endParaRPr lang="ru-RU" sz="2800" dirty="0"/>
          </a:p>
        </p:txBody>
      </p:sp>
      <p:pic>
        <p:nvPicPr>
          <p:cNvPr id="10" name="Рисунок 9" descr="H:\ФОТОГРАФИИ 2016\гто лыжн россии\DSCF45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8822" y="98756"/>
            <a:ext cx="4176464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:\ФОТОГРАФИИ 2016\гто лыжн россии\DSCF45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8823" y="3429000"/>
            <a:ext cx="4176464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16310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251520" y="970590"/>
            <a:ext cx="7704856" cy="5410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Сдали зимние нормы ГТО по лыжам.</a:t>
            </a: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8180" y="476672"/>
            <a:ext cx="4608512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/>
              <a:t>Спортивная реабилитация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80ED5FD-D913-410A-A89B-8E11FB667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491859"/>
            <a:ext cx="6624736" cy="44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0995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374228" y="1139642"/>
            <a:ext cx="8420075" cy="92120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Традиционными мероприятиями остаются «Веселые старты». В 2017 году их проводили более 10 раз. В соревнованиях принимали участие </a:t>
            </a:r>
            <a:r>
              <a:rPr lang="ru-RU" sz="2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Арбузовский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интернат, </a:t>
            </a:r>
            <a:r>
              <a:rPr lang="ru-RU" sz="2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Кольчугинский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детский дом, </a:t>
            </a:r>
            <a:r>
              <a:rPr lang="ru-RU" sz="2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Гусевской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интернат (пос. Дубасово), представители Всероссийского общества инвалидов.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74229" y="548680"/>
            <a:ext cx="4608512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/>
              <a:t>Спортивная реабилитация</a:t>
            </a:r>
            <a:endParaRPr lang="ru-RU" sz="2800" dirty="0"/>
          </a:p>
        </p:txBody>
      </p:sp>
      <p:pic>
        <p:nvPicPr>
          <p:cNvPr id="6" name="Рисунок 5" descr="C:\Users\User\Desktop\118_FUJI\DSCF8465.JPG">
            <a:extLst>
              <a:ext uri="{FF2B5EF4-FFF2-40B4-BE49-F238E27FC236}">
                <a16:creationId xmlns:a16="http://schemas.microsoft.com/office/drawing/2014/main" xmlns="" id="{A8BC8285-D6FD-453C-B5EB-C7A5FB73119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049" y="2060848"/>
            <a:ext cx="3377147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118_FUJI\DSCF8492.JPG">
            <a:extLst>
              <a:ext uri="{FF2B5EF4-FFF2-40B4-BE49-F238E27FC236}">
                <a16:creationId xmlns:a16="http://schemas.microsoft.com/office/drawing/2014/main" xmlns="" id="{A1AE6D32-5F70-4DD1-BBBC-26BBB4C5BE3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2741" y="2060848"/>
            <a:ext cx="3168352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1CB0A3-05A0-4711-9B20-4E2362A1CDC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228" y="4674242"/>
            <a:ext cx="2736304" cy="20882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4C325C4-D615-4F02-BC7A-BA3FE6AF835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3467" y="4674242"/>
            <a:ext cx="2657065" cy="20882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53557FF-65C8-49F0-85FA-AE5ADA2036D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3467" y="4646422"/>
            <a:ext cx="265102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1918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389090A-3F17-4248-A47E-F97A41819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28" y="692696"/>
            <a:ext cx="4276886" cy="223224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2017 году наши спортсмены приняли участие в соревнованиях, организованных ВООБО «Специальная Олимпиада"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областных комплексных соревнованиях по мини-футболу и плаванию (г. Радужный), в которых заняли 1 место по мини-футболу и 2 место по плаванию.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D141A2-18DD-47A0-AE6E-0C3ED8FC98A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728" y="2858615"/>
            <a:ext cx="4218264" cy="2946649"/>
          </a:xfrm>
          <a:prstGeom prst="rect">
            <a:avLst/>
          </a:prstGeom>
        </p:spPr>
      </p:pic>
      <p:pic>
        <p:nvPicPr>
          <p:cNvPr id="6" name="Рисунок 5" descr="C:\Users\User\Desktop\116_FUJI\DSCF6617.JPG">
            <a:extLst>
              <a:ext uri="{FF2B5EF4-FFF2-40B4-BE49-F238E27FC236}">
                <a16:creationId xmlns:a16="http://schemas.microsoft.com/office/drawing/2014/main" xmlns="" id="{73D82AF2-D752-4312-88F5-D0905A0F6CE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4218265" cy="29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95AFEB-F547-45D9-85F6-D13ED479236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3" y="3645023"/>
            <a:ext cx="4218265" cy="294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7439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E38F95C-9E65-44A3-874B-0FAF2AE0D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01" y="836712"/>
            <a:ext cx="4122341" cy="100811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областных соревнованиях по настольному теннису         (г. Ковров) – 3 место.</a:t>
            </a:r>
          </a:p>
        </p:txBody>
      </p:sp>
      <p:pic>
        <p:nvPicPr>
          <p:cNvPr id="4" name="Рисунок 3" descr="C:\Users\User\Desktop\Теннис\DSCF6679.JPG">
            <a:extLst>
              <a:ext uri="{FF2B5EF4-FFF2-40B4-BE49-F238E27FC236}">
                <a16:creationId xmlns:a16="http://schemas.microsoft.com/office/drawing/2014/main" xmlns="" id="{04375021-8236-48AC-AFB8-81891161DEC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4122341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Теннис\DSCF6677.JPG">
            <a:extLst>
              <a:ext uri="{FF2B5EF4-FFF2-40B4-BE49-F238E27FC236}">
                <a16:creationId xmlns:a16="http://schemas.microsoft.com/office/drawing/2014/main" xmlns="" id="{C9D7F4F8-1F0F-4521-AECE-D6A5DA5B0DD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00330"/>
            <a:ext cx="4122341" cy="291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Теннис\DSCF6690.JPG">
            <a:extLst>
              <a:ext uri="{FF2B5EF4-FFF2-40B4-BE49-F238E27FC236}">
                <a16:creationId xmlns:a16="http://schemas.microsoft.com/office/drawing/2014/main" xmlns="" id="{E4E607B5-4196-4F2B-8763-BA48C4F051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565" y="2348880"/>
            <a:ext cx="3919611" cy="2913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632594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FEAD0D-16EE-4E33-A1B2-7C7E2C22E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502332"/>
            <a:ext cx="7842448" cy="69442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Всероссийских соревнованиях по адаптивному туризму (с. Бабаево) – 3 место.</a:t>
            </a:r>
          </a:p>
        </p:txBody>
      </p:sp>
      <p:pic>
        <p:nvPicPr>
          <p:cNvPr id="4" name="Рисунок 3" descr="C:\Users\User\Desktop\Турслет\DSCF7276.JPG">
            <a:extLst>
              <a:ext uri="{FF2B5EF4-FFF2-40B4-BE49-F238E27FC236}">
                <a16:creationId xmlns:a16="http://schemas.microsoft.com/office/drawing/2014/main" xmlns="" id="{DB262D24-0260-482E-ADA7-F77BEE2578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34723"/>
            <a:ext cx="3868066" cy="260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Турслет\DSCF7176.JPG">
            <a:extLst>
              <a:ext uri="{FF2B5EF4-FFF2-40B4-BE49-F238E27FC236}">
                <a16:creationId xmlns:a16="http://schemas.microsoft.com/office/drawing/2014/main" xmlns="" id="{7BD54264-B023-4E17-B6B6-1B6BC911BC6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4006"/>
            <a:ext cx="3868066" cy="260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Турслет\DSCF7269.JPG">
            <a:extLst>
              <a:ext uri="{FF2B5EF4-FFF2-40B4-BE49-F238E27FC236}">
                <a16:creationId xmlns:a16="http://schemas.microsoft.com/office/drawing/2014/main" xmlns="" id="{C2F357B2-C174-40A4-A41E-50773154133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4722"/>
            <a:ext cx="3708412" cy="260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Турслет\DSCF7242.JPG">
            <a:extLst>
              <a:ext uri="{FF2B5EF4-FFF2-40B4-BE49-F238E27FC236}">
                <a16:creationId xmlns:a16="http://schemas.microsoft.com/office/drawing/2014/main" xmlns="" id="{B1F7AEB9-6D55-4954-9E64-BE90EEFEC69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652" y="1414005"/>
            <a:ext cx="3708413" cy="2608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36434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1C4F3F3-AE8C-4CD0-936E-20A66920F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404665"/>
            <a:ext cx="7704856" cy="72008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областных соревнованиях по волейболу                              (г. Гусь-Хрустальный) – 1 место.</a:t>
            </a:r>
          </a:p>
        </p:txBody>
      </p:sp>
      <p:pic>
        <p:nvPicPr>
          <p:cNvPr id="4" name="Рисунок 3" descr="C:\Users\User\Desktop\117_FUJI\DSCF7630.JPG">
            <a:extLst>
              <a:ext uri="{FF2B5EF4-FFF2-40B4-BE49-F238E27FC236}">
                <a16:creationId xmlns:a16="http://schemas.microsoft.com/office/drawing/2014/main" xmlns="" id="{D42DAA69-633A-47B8-B2B4-BC4B842000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161" y="1280565"/>
            <a:ext cx="3935426" cy="276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117_FUJI\DSCF7650.JPG">
            <a:extLst>
              <a:ext uri="{FF2B5EF4-FFF2-40B4-BE49-F238E27FC236}">
                <a16:creationId xmlns:a16="http://schemas.microsoft.com/office/drawing/2014/main" xmlns="" id="{BD3E8C1A-25DA-4ED7-8A13-73AF4AF9425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6427" y="1252000"/>
            <a:ext cx="3819629" cy="2795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117_FUJI\DSCF7660.JPG">
            <a:extLst>
              <a:ext uri="{FF2B5EF4-FFF2-40B4-BE49-F238E27FC236}">
                <a16:creationId xmlns:a16="http://schemas.microsoft.com/office/drawing/2014/main" xmlns="" id="{156297E8-4CC5-4EF1-A926-80262E8D799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4287" y="4090999"/>
            <a:ext cx="3935426" cy="2767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154624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AA993E-AC10-4C78-9CD4-64B8EF648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368052"/>
            <a:ext cx="8352928" cy="684684"/>
          </a:xfrm>
        </p:spPr>
        <p:txBody>
          <a:bodyPr>
            <a:normAutofit fontScale="92500"/>
          </a:bodyPr>
          <a:lstStyle/>
          <a:p>
            <a:r>
              <a:rPr lang="ru-RU" dirty="0"/>
              <a:t>В областных соревнованиях по баскетболу (г. Ковров) – 1 место.</a:t>
            </a:r>
          </a:p>
        </p:txBody>
      </p:sp>
      <p:pic>
        <p:nvPicPr>
          <p:cNvPr id="4" name="Рисунок 3" descr="C:\Users\User\Desktop\Областные соревнования баскетбол\DSCF7949.JPG">
            <a:extLst>
              <a:ext uri="{FF2B5EF4-FFF2-40B4-BE49-F238E27FC236}">
                <a16:creationId xmlns:a16="http://schemas.microsoft.com/office/drawing/2014/main" xmlns="" id="{254E2F86-E304-4295-858B-BF2A87D9C80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3546277" cy="248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Областные соревнования баскетбол\DSCF7995.JPG">
            <a:extLst>
              <a:ext uri="{FF2B5EF4-FFF2-40B4-BE49-F238E27FC236}">
                <a16:creationId xmlns:a16="http://schemas.microsoft.com/office/drawing/2014/main" xmlns="" id="{4A5D02F3-DFF1-4629-AFDC-18A6C2BFE96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7623" y="1124744"/>
            <a:ext cx="3546277" cy="248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Областные соревнования баскетбол\DSCF8005.JPG">
            <a:extLst>
              <a:ext uri="{FF2B5EF4-FFF2-40B4-BE49-F238E27FC236}">
                <a16:creationId xmlns:a16="http://schemas.microsoft.com/office/drawing/2014/main" xmlns="" id="{1AEDD5AC-D6E0-4C8F-9B0E-A4C32E69C5D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582" y="3789040"/>
            <a:ext cx="3546277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Областные соревнования баскетбол\DSCF8006.JPG">
            <a:extLst>
              <a:ext uri="{FF2B5EF4-FFF2-40B4-BE49-F238E27FC236}">
                <a16:creationId xmlns:a16="http://schemas.microsoft.com/office/drawing/2014/main" xmlns="" id="{287D1CBA-A523-4180-8144-E000CBE356D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767" y="3807794"/>
            <a:ext cx="3546277" cy="2501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15945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0688"/>
            <a:ext cx="78814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на содержание учреждения всего за 2017 год составили 37813 тыс. руб. в том числе: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субсидия на выполнение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гос.задания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27712 тыс. руб.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собственные доходы учреждения (плата за стационарное обслуживание) – 9832 тыс. руб.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субсидия на иные цели – 116 тыс. руб.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благотворительные пожертвования – 153 тыс. руб.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стоимость содержания одного человека в день составила – 1161,89 руб.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стоимость питания на одного проживающего в день составила – 148,56 руб.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расход лекарственных средств на одного человека в день составил – 14,56 руб.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стоимость мягкого инвентаря на одного человека в день – 33,83 руб.</a:t>
            </a:r>
          </a:p>
          <a:p>
            <a:pPr algn="just"/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полном объеме выполнены мероприятия по подготовке учреждения к работе в зимних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xmlns="" val="1464995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9A6B14-70A5-4A4B-8442-0E0EE8715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495331"/>
            <a:ext cx="7543800" cy="79898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областных соревнованиях по легкой атлетике            (с. Бабаево) – 2 место.</a:t>
            </a:r>
          </a:p>
        </p:txBody>
      </p:sp>
      <p:pic>
        <p:nvPicPr>
          <p:cNvPr id="4" name="Рисунок 3" descr="C:\Users\User\Desktop\областные сор. по легкой атлетике\DSCF8260.JPG">
            <a:extLst>
              <a:ext uri="{FF2B5EF4-FFF2-40B4-BE49-F238E27FC236}">
                <a16:creationId xmlns:a16="http://schemas.microsoft.com/office/drawing/2014/main" xmlns="" id="{536C0909-FE27-4674-9E73-7307E569B4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368" y="1294316"/>
            <a:ext cx="3755106" cy="269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областные сор. по легкой атлетике\DSCF8271.JPG">
            <a:extLst>
              <a:ext uri="{FF2B5EF4-FFF2-40B4-BE49-F238E27FC236}">
                <a16:creationId xmlns:a16="http://schemas.microsoft.com/office/drawing/2014/main" xmlns="" id="{8C70C9E1-6A53-40E6-AC38-E0D0F041243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94315"/>
            <a:ext cx="3978325" cy="269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областные сор. по легкой атлетике\DSCF8288.JPG">
            <a:extLst>
              <a:ext uri="{FF2B5EF4-FFF2-40B4-BE49-F238E27FC236}">
                <a16:creationId xmlns:a16="http://schemas.microsoft.com/office/drawing/2014/main" xmlns="" id="{0D1A03A6-7C8B-43BB-855D-828B6CC0CF6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4736" y="4138928"/>
            <a:ext cx="3978325" cy="2699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206389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F4D504-7CA3-49F0-92EF-8CAC9B320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58296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областных соревнованиях по роликовым конькам                             (г. Владимир) – 1 МЕСТО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DC08331-3F9E-4ABB-9A5F-4BEF5FBED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2082" y="1124744"/>
            <a:ext cx="3923928" cy="26159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C755749-EC24-489F-9043-134662EA0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72" y="2423452"/>
            <a:ext cx="3923928" cy="26159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14592DD-D880-4BB7-A6FD-CCFD7B3FF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2082" y="3933056"/>
            <a:ext cx="3923930" cy="26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1146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D923A1B-9E4B-4080-BD95-23F39BF49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433535"/>
            <a:ext cx="7543800" cy="654968"/>
          </a:xfrm>
        </p:spPr>
        <p:txBody>
          <a:bodyPr/>
          <a:lstStyle/>
          <a:p>
            <a:r>
              <a:rPr lang="ru-RU" dirty="0"/>
              <a:t>В областных соревнованиях по </a:t>
            </a:r>
            <a:r>
              <a:rPr lang="ru-RU" dirty="0" err="1"/>
              <a:t>бочче</a:t>
            </a:r>
            <a:r>
              <a:rPr lang="ru-RU" dirty="0"/>
              <a:t> – 2 место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FD7EE53-5A16-4C84-B648-837DAC829F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1088503"/>
            <a:ext cx="4176464" cy="28319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18609A2-22AE-463A-8F46-A1B873336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9" y="1111632"/>
            <a:ext cx="4247963" cy="28319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2BF2FD3-8F3E-437A-8FB5-85ECFD549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3995931"/>
            <a:ext cx="4176464" cy="27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84240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4C0A25-D229-4A02-BC73-84A4CB37D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548680"/>
            <a:ext cx="7543800" cy="2455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 2017 году достижения спортсменов были особенно значимы – вышли на общероссийский уровень и уверенно заняли призовые места, защищая честь Владимирской области.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User\Desktop\DSCF7087.JPG">
            <a:extLst>
              <a:ext uri="{FF2B5EF4-FFF2-40B4-BE49-F238E27FC236}">
                <a16:creationId xmlns:a16="http://schemas.microsoft.com/office/drawing/2014/main" xmlns="" id="{B66FA754-751C-4AEF-B157-5EBB410247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4962" y="2564904"/>
            <a:ext cx="5934075" cy="3952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535560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D7F1F9-6A3D-4A3B-97F6-50D42E5D5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9430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Во Всероссийской спартакиаде Специальной Олимпиады по мини-футболу, которая проходила с 25 по 28 апреля в городе Санкт-Петербург – 1 МЕСТО.</a:t>
            </a:r>
          </a:p>
        </p:txBody>
      </p:sp>
      <p:pic>
        <p:nvPicPr>
          <p:cNvPr id="5" name="Рисунок 4" descr="C:\Users\User\Desktop\116_FUJI\DSCF6805.JPG">
            <a:extLst>
              <a:ext uri="{FF2B5EF4-FFF2-40B4-BE49-F238E27FC236}">
                <a16:creationId xmlns:a16="http://schemas.microsoft.com/office/drawing/2014/main" xmlns="" id="{CD88CCF7-C174-4338-8A85-4AD2FE8A06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1358" y="1643061"/>
            <a:ext cx="4050333" cy="274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116_FUJI\DSCF6797.JPG">
            <a:extLst>
              <a:ext uri="{FF2B5EF4-FFF2-40B4-BE49-F238E27FC236}">
                <a16:creationId xmlns:a16="http://schemas.microsoft.com/office/drawing/2014/main" xmlns="" id="{6788A134-D592-4175-A7CF-973735B509F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847" y="1628800"/>
            <a:ext cx="3903885" cy="274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116_FUJI\DSCF6812.JPG">
            <a:extLst>
              <a:ext uri="{FF2B5EF4-FFF2-40B4-BE49-F238E27FC236}">
                <a16:creationId xmlns:a16="http://schemas.microsoft.com/office/drawing/2014/main" xmlns="" id="{B7B91FDF-C8E1-488F-84EF-73EAD873912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1957" y="4110790"/>
            <a:ext cx="3903885" cy="274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790D755-CCA5-4BF9-8E41-4345274EB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707" y="4110790"/>
            <a:ext cx="1048083" cy="26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2648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F9A32A5-861B-4EF7-9855-8F2EC1D3C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99" y="548680"/>
            <a:ext cx="8419394" cy="86409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Во Всероссийских соревнованиях по мини-футболу на «Кубок федерации спорта ЛИН 2017 года», которые проходили с 24 по 30 мая в городе Сочи -1 МЕСТО.</a:t>
            </a:r>
          </a:p>
          <a:p>
            <a:endParaRPr lang="ru-RU" dirty="0"/>
          </a:p>
        </p:txBody>
      </p:sp>
      <p:pic>
        <p:nvPicPr>
          <p:cNvPr id="4" name="Рисунок 3" descr="../DSCF7101.JPG">
            <a:extLst>
              <a:ext uri="{FF2B5EF4-FFF2-40B4-BE49-F238E27FC236}">
                <a16:creationId xmlns:a16="http://schemas.microsoft.com/office/drawing/2014/main" xmlns="" id="{04A16E4A-1C51-483E-9E2A-453A8BB128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099" y="1268760"/>
            <a:ext cx="4119166" cy="298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DSCF7110.JPG">
            <a:extLst>
              <a:ext uri="{FF2B5EF4-FFF2-40B4-BE49-F238E27FC236}">
                <a16:creationId xmlns:a16="http://schemas.microsoft.com/office/drawing/2014/main" xmlns="" id="{C5A0F8CE-4AE7-4CA1-9CE8-4950F86FC5A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1327" y="1268760"/>
            <a:ext cx="4119166" cy="297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IMG_2416.JPG">
            <a:extLst>
              <a:ext uri="{FF2B5EF4-FFF2-40B4-BE49-F238E27FC236}">
                <a16:creationId xmlns:a16="http://schemas.microsoft.com/office/drawing/2014/main" xmlns="" id="{CF0BD4EC-49C9-421A-82B7-69F5A4BB46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9087" y="4005064"/>
            <a:ext cx="3682355" cy="2656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444012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C49A43-8BA5-4648-A51C-6C24210C8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685800"/>
            <a:ext cx="7626424" cy="87099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Во Всероссийской спартакиаде Специальной Олимпиады по волейболу, которые проходили с 26 по 30 сентября в городе Йошкар-Ола – 2 МЕСТО.</a:t>
            </a:r>
          </a:p>
        </p:txBody>
      </p:sp>
      <p:pic>
        <p:nvPicPr>
          <p:cNvPr id="4" name="Рисунок 3" descr="C:\Users\User\Desktop\DCIM\118_FUJI\DSCF8595.JPG">
            <a:extLst>
              <a:ext uri="{FF2B5EF4-FFF2-40B4-BE49-F238E27FC236}">
                <a16:creationId xmlns:a16="http://schemas.microsoft.com/office/drawing/2014/main" xmlns="" id="{F85E136E-93A5-4D7E-BA06-599FBDD0CC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84" y="1556792"/>
            <a:ext cx="3643328" cy="259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DCIM\118_FUJI\DSCF8654.JPG">
            <a:extLst>
              <a:ext uri="{FF2B5EF4-FFF2-40B4-BE49-F238E27FC236}">
                <a16:creationId xmlns:a16="http://schemas.microsoft.com/office/drawing/2014/main" xmlns="" id="{4A0E7119-9883-4B8C-9EEF-D0246E000E1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9428" y="1556450"/>
            <a:ext cx="3891198" cy="260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706E565-F339-4BA9-B8A0-718628F6BE3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8986" y="4250905"/>
            <a:ext cx="1368892" cy="2500261"/>
          </a:xfrm>
          <a:prstGeom prst="rect">
            <a:avLst/>
          </a:prstGeom>
        </p:spPr>
      </p:pic>
      <p:pic>
        <p:nvPicPr>
          <p:cNvPr id="7" name="Рисунок 6" descr="C:\Users\User\Desktop\DCIM\118_FUJI\DSCF8604.JPG">
            <a:extLst>
              <a:ext uri="{FF2B5EF4-FFF2-40B4-BE49-F238E27FC236}">
                <a16:creationId xmlns:a16="http://schemas.microsoft.com/office/drawing/2014/main" xmlns="" id="{8221EE9D-20A6-4BE6-9D80-FDA3C39AEC5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9141" y="4250905"/>
            <a:ext cx="3725718" cy="249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EEEF565-E331-42D8-9B0E-0AEADAA02D8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6" t="16575" r="5788" b="11462"/>
          <a:stretch/>
        </p:blipFill>
        <p:spPr bwMode="auto">
          <a:xfrm>
            <a:off x="716044" y="4250905"/>
            <a:ext cx="1532015" cy="2311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2004990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38C4DA1-9FCA-41FA-9165-D756C136D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87099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Во Всероссийских соревнованиях Специальной Олимпиады по мини-футболу «Малые города России», которые прошли с 23 по 30 октября в городе Адлер – 2 МЕСТО.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E92D19B-163A-4E02-9BF5-297A18302C9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399" y="1596080"/>
            <a:ext cx="3744416" cy="26418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4B25BE-4EF5-4F9B-BD49-EB2427675B9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6187" y="1501604"/>
            <a:ext cx="3918159" cy="27363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6E2AB71-0B20-49EB-9221-DD4AA12CB78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9792" y="4365104"/>
            <a:ext cx="3744416" cy="241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6832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365940" y="1078527"/>
            <a:ext cx="8382524" cy="530280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D0101"/>
              </a:buClr>
              <a:buNone/>
            </a:pPr>
            <a:r>
              <a:rPr lang="ru-RU" altLang="ru-RU" sz="2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результате физкультурно-оздоровительной работы  </a:t>
            </a:r>
          </a:p>
          <a:p>
            <a:pPr>
              <a:buClr>
                <a:srgbClr val="AD0101"/>
              </a:buClr>
              <a:buFont typeface="Wingdings" panose="05000000000000000000" pitchFamily="2" charset="2"/>
              <a:buChar char="q"/>
            </a:pPr>
            <a:r>
              <a:rPr lang="ru-RU" altLang="ru-RU" sz="2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altLang="ru-RU" sz="2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altLang="ru-RU" sz="2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группе  произошло развитие основных и физических качеств, улучшение силовых и скоростных способностей организма. Они все участники областных и городских соревнований;</a:t>
            </a:r>
          </a:p>
          <a:p>
            <a:pPr>
              <a:buClr>
                <a:srgbClr val="AD0101"/>
              </a:buClr>
              <a:buFont typeface="Wingdings" panose="05000000000000000000" pitchFamily="2" charset="2"/>
              <a:buChar char="q"/>
            </a:pPr>
            <a:r>
              <a:rPr lang="ru-RU" altLang="ru-RU" sz="2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II группе – укрепление здоровья и развитие двигательных качеств организма;</a:t>
            </a:r>
          </a:p>
          <a:p>
            <a:pPr>
              <a:buClr>
                <a:srgbClr val="AD0101"/>
              </a:buClr>
              <a:buFont typeface="Wingdings" panose="05000000000000000000" pitchFamily="2" charset="2"/>
              <a:buChar char="q"/>
            </a:pPr>
            <a:r>
              <a:rPr lang="ru-RU" altLang="ru-RU" sz="2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III группе -  произошло укрепление и развитие опорно-двигательного аппарата и улучшение осанки;</a:t>
            </a:r>
          </a:p>
          <a:p>
            <a:pPr>
              <a:buClr>
                <a:srgbClr val="AD0101"/>
              </a:buClr>
              <a:buFont typeface="Wingdings" panose="05000000000000000000" pitchFamily="2" charset="2"/>
              <a:buChar char="q"/>
            </a:pPr>
            <a:r>
              <a:rPr lang="ru-RU" altLang="ru-RU" sz="2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IV группе -  развитие внимания, выполнение команд, развитие моторики и ее коррекция;</a:t>
            </a:r>
          </a:p>
          <a:p>
            <a:pPr>
              <a:buClr>
                <a:srgbClr val="AD0101"/>
              </a:buClr>
              <a:buFont typeface="Wingdings" panose="05000000000000000000" pitchFamily="2" charset="2"/>
              <a:buChar char="q"/>
            </a:pPr>
            <a:r>
              <a:rPr lang="ru-RU" altLang="ru-RU" sz="2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V группе - происходит сохранение функций двигательного аппарата, все упражнения направлены на повышение энергетического потенциала организма;</a:t>
            </a:r>
          </a:p>
          <a:p>
            <a:pPr marL="0" indent="0">
              <a:buClr>
                <a:srgbClr val="AD0101"/>
              </a:buClr>
              <a:buNone/>
            </a:pPr>
            <a:r>
              <a:rPr lang="ru-RU" altLang="ru-RU" sz="2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получатели социальных услуг в результате спортивных занятий получили оздоровление организма, повышение сопротивляемости защитных свойств организма, улучшение физической и умственной работоспособности.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65940" y="420969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Спортивная реабилитация	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1537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4968"/>
            <a:ext cx="7543800" cy="388620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Сопровождение любой деятельности клиентов специалистами социальной сферы открывает доступ инвалидов к образованию, участию в трудовой, культурной и спортивной деятельности; помогает снять тревожность, агрессивность и научиться тому, чего они раньше не умели, способствует социальной адаптации их в обществе.</a:t>
            </a:r>
          </a:p>
        </p:txBody>
      </p:sp>
    </p:spTree>
    <p:extLst>
      <p:ext uri="{BB962C8B-B14F-4D97-AF65-F5344CB8AC3E}">
        <p14:creationId xmlns:p14="http://schemas.microsoft.com/office/powerpoint/2010/main" xmlns="" val="4153017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11560" y="764704"/>
            <a:ext cx="7992888" cy="54006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    Деятельность учреждения в 2017 году была направлена на достижение целевых показателей, определенных Указами президента РФ от 07.05.2013 г. №597, постановлением администрации Владимирской области от 07.05.2014 г. №464 утвержденным планом мероприятий («Дорожная карта»).</a:t>
            </a:r>
          </a:p>
          <a:p>
            <a:pPr marL="0" indent="0">
              <a:buFont typeface="Wingdings 2"/>
              <a:buNone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    В рамках реализации «Дорожной карты» повышена средняя зарплата труда медицинским работникам: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средний медицинский персонал – 22179,7 руб. </a:t>
            </a:r>
          </a:p>
          <a:p>
            <a:pPr>
              <a:buSzPct val="90000"/>
              <a:buFont typeface="Arial" panose="020B0604020202020204" pitchFamily="34" charset="0"/>
              <a:buChar char="•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помощники по уходу– 19492,3 руб.</a:t>
            </a:r>
          </a:p>
          <a:p>
            <a:pPr marL="0" indent="0">
              <a:buNone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Средняя зарплата персонала по учреждению в      2017 году составила 20623 руб. (125% к 2016 году)</a:t>
            </a:r>
          </a:p>
          <a:p>
            <a:pPr marL="0" indent="0">
              <a:buFont typeface="Wingdings 2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903247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09FFB9-A9B9-4A85-B6FB-69ECA79982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2698" y="2472730"/>
            <a:ext cx="3963458" cy="29725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122A097-5518-4558-9A60-2FA9061E1C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472730"/>
            <a:ext cx="3963458" cy="2972594"/>
          </a:xfrm>
          <a:prstGeom prst="rect">
            <a:avLst/>
          </a:prstGeom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xmlns="" id="{5D20CB41-8581-446B-ADF9-0185DBD5B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65496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рамках Специальной Олимпиады 11 августа 2017 года приняли участие в конкурсе «Битва хоров» (пос. Садовый)</a:t>
            </a:r>
          </a:p>
        </p:txBody>
      </p:sp>
    </p:spTree>
    <p:extLst>
      <p:ext uri="{BB962C8B-B14F-4D97-AF65-F5344CB8AC3E}">
        <p14:creationId xmlns:p14="http://schemas.microsoft.com/office/powerpoint/2010/main" xmlns="" val="29287231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5692C9-CB72-4E9E-9A09-CFAA4F724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538957"/>
            <a:ext cx="7543800" cy="726976"/>
          </a:xfrm>
        </p:spPr>
        <p:txBody>
          <a:bodyPr/>
          <a:lstStyle/>
          <a:p>
            <a:r>
              <a:rPr lang="ru-RU" dirty="0"/>
              <a:t>В фестивале  русских народных игр «ЗАБАВА-2017»</a:t>
            </a:r>
          </a:p>
        </p:txBody>
      </p:sp>
      <p:pic>
        <p:nvPicPr>
          <p:cNvPr id="4" name="Рисунок 3" descr="C:\Users\User\Desktop\Забава\image-0-02-05-6b90ad5dffc53f6466f2193cb427e0ed2cb1fff8bd0ef37ca5cd5743af9a71f2-V.jpg">
            <a:extLst>
              <a:ext uri="{FF2B5EF4-FFF2-40B4-BE49-F238E27FC236}">
                <a16:creationId xmlns:a16="http://schemas.microsoft.com/office/drawing/2014/main" xmlns="" id="{FB13A5B8-DD73-4DCF-82A5-7EBDC07D701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476" y="1448830"/>
            <a:ext cx="3331205" cy="244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Забава\image-0-02-05-53829f77a4ac737ad4837bec2cf88d7ec3e1004c2481bfe456c3621957794bfb-V.jpg">
            <a:extLst>
              <a:ext uri="{FF2B5EF4-FFF2-40B4-BE49-F238E27FC236}">
                <a16:creationId xmlns:a16="http://schemas.microsoft.com/office/drawing/2014/main" xmlns="" id="{A9E4307C-75B6-4C4D-9060-A8F463BCAD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5737" y="1448830"/>
            <a:ext cx="3433787" cy="244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Забава\image-0-02-05-68d51579a6ab860b4387538e0965756eee23c79419ef62cb9ff9846974eb5c63-V.jpg">
            <a:extLst>
              <a:ext uri="{FF2B5EF4-FFF2-40B4-BE49-F238E27FC236}">
                <a16:creationId xmlns:a16="http://schemas.microsoft.com/office/drawing/2014/main" xmlns="" id="{DADCA7F1-3A35-4CA0-9426-2EF6856ACC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9683" y="4075966"/>
            <a:ext cx="3888433" cy="2673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974009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199" y="1337675"/>
            <a:ext cx="5467540" cy="10801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Артисты - частые гости в нашем интернате. Это дает возможность нашим проживающим посмотреть цирковые выступления у себя дома. На базе интерната проведено цирковое представление группы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Магик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-шоу» г. Ковров. 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5978" y="585653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  <p:pic>
        <p:nvPicPr>
          <p:cNvPr id="11" name="Рисунок 10" descr="C:\Users\User\Desktop\100_PANA\P1000604.JPG">
            <a:extLst>
              <a:ext uri="{FF2B5EF4-FFF2-40B4-BE49-F238E27FC236}">
                <a16:creationId xmlns:a16="http://schemas.microsoft.com/office/drawing/2014/main" xmlns="" id="{0A729885-E20F-493A-B50C-42D20DAF2F6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3667"/>
            <a:ext cx="3402261" cy="2588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Desktop\100_PANA\P1000625.JPG">
            <a:extLst>
              <a:ext uri="{FF2B5EF4-FFF2-40B4-BE49-F238E27FC236}">
                <a16:creationId xmlns:a16="http://schemas.microsoft.com/office/drawing/2014/main" xmlns="" id="{ED540F2D-85FE-4A51-8559-A2A4A990D09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69" y="4046487"/>
            <a:ext cx="2906085" cy="222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User\Desktop\100_PANA\P1000638.JPG">
            <a:extLst>
              <a:ext uri="{FF2B5EF4-FFF2-40B4-BE49-F238E27FC236}">
                <a16:creationId xmlns:a16="http://schemas.microsoft.com/office/drawing/2014/main" xmlns="" id="{2F54EA08-90A7-4075-88C7-5635ECC6324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3921" y="4044131"/>
            <a:ext cx="2906085" cy="222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User\Desktop\100_PANA\P1000631.JPG">
            <a:extLst>
              <a:ext uri="{FF2B5EF4-FFF2-40B4-BE49-F238E27FC236}">
                <a16:creationId xmlns:a16="http://schemas.microsoft.com/office/drawing/2014/main" xmlns="" id="{95071E32-8C4C-49B2-8C3A-630C97569B0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1330" y="4044131"/>
            <a:ext cx="2976157" cy="2190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765915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4032448" cy="2736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24 августа получатели социальных услуг нашего интерната приняли участие в фестивале документального кино «Радуга», который прошел в поселке Садовый. Наш интернат стал лауреатом в номинации «О спорт, ты - мир».</a:t>
            </a: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8994" y="555483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  <p:pic>
        <p:nvPicPr>
          <p:cNvPr id="6" name="Рисунок 5" descr="C:\Users\демидовы\Desktop\Радуга\IMG_2580.JPG">
            <a:extLst>
              <a:ext uri="{FF2B5EF4-FFF2-40B4-BE49-F238E27FC236}">
                <a16:creationId xmlns:a16="http://schemas.microsoft.com/office/drawing/2014/main" xmlns="" id="{DFADFCE7-A338-4F22-802D-6FA0E3A223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893294" cy="266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демидовы\Desktop\Радуга\IMG_2583.JPG">
            <a:extLst>
              <a:ext uri="{FF2B5EF4-FFF2-40B4-BE49-F238E27FC236}">
                <a16:creationId xmlns:a16="http://schemas.microsoft.com/office/drawing/2014/main" xmlns="" id="{58C1C328-783E-40A8-98E2-B3C49A37DD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790" y="3875122"/>
            <a:ext cx="3786186" cy="28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демидовы\Desktop\Радуга\IMG_2593.JPG">
            <a:extLst>
              <a:ext uri="{FF2B5EF4-FFF2-40B4-BE49-F238E27FC236}">
                <a16:creationId xmlns:a16="http://schemas.microsoft.com/office/drawing/2014/main" xmlns="" id="{026FEA28-3690-4254-9020-7426E4771FC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893294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299940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4752528" cy="187220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ea typeface="Calibri"/>
                <a:cs typeface="Times New Roman"/>
              </a:rPr>
              <a:t> 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Частые гости в интернате артисты ансамбля «Родные напевы» под руководством Заслуженного артиста РСФСР Валентина Петрачкова.</a:t>
            </a:r>
            <a:endParaRPr lang="ru-RU" sz="1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3875" y="3861048"/>
            <a:ext cx="3694732" cy="285516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98994" y="555483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  <p:pic>
        <p:nvPicPr>
          <p:cNvPr id="7" name="Рисунок 6" descr="C:\Users\User\Desktop\Новая папка\DSC08375.JPG">
            <a:extLst>
              <a:ext uri="{FF2B5EF4-FFF2-40B4-BE49-F238E27FC236}">
                <a16:creationId xmlns:a16="http://schemas.microsoft.com/office/drawing/2014/main" xmlns="" id="{FB9DD77B-8EC6-415C-8B84-38A3BBCF96C8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09278"/>
            <a:ext cx="3546277" cy="258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930BD92-B0C7-484F-ACAB-D1CE4A7BF92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3875" y="1052736"/>
            <a:ext cx="369473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66538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24106" y="1412776"/>
            <a:ext cx="8928992" cy="55314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Учреждение продолжает сотрудничество с Владимирским Епархиальным управлением Русской Православной церкви. Проживающие посещают часовню «Святой Варвары» и Свято-Троицкий храм. В молельной комнате интерната проводятся религиозные обряды.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98994" y="555483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  <p:pic>
        <p:nvPicPr>
          <p:cNvPr id="7" name="Рисунок 6" descr="C:\Users\User\Desktop\Епархия 24.03.2017\DSC07419.JPG">
            <a:extLst>
              <a:ext uri="{FF2B5EF4-FFF2-40B4-BE49-F238E27FC236}">
                <a16:creationId xmlns:a16="http://schemas.microsoft.com/office/drawing/2014/main" xmlns="" id="{10C526D1-5315-4CD3-83A7-27008150A0B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827" y="3140968"/>
            <a:ext cx="3618285" cy="280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Епархия 24.03.2017\DSC07413.JPG">
            <a:extLst>
              <a:ext uri="{FF2B5EF4-FFF2-40B4-BE49-F238E27FC236}">
                <a16:creationId xmlns:a16="http://schemas.microsoft.com/office/drawing/2014/main" xmlns="" id="{347D8FFF-BA17-4BBB-BCD1-AB27B1B30C1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7015" y="3140968"/>
            <a:ext cx="4050333" cy="2808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197883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022" y="1340768"/>
            <a:ext cx="8488466" cy="93610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Проведено 8 телемостов с проживающими других учреждений, что дает возможность инвалидам общаться друг с другом по интересующим их проблемам.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617" y="2558008"/>
            <a:ext cx="3964556" cy="2973417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79771" y="600685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53309F-0581-4C11-BEA7-DA82FDF2C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5374" y="2543814"/>
            <a:ext cx="3964557" cy="29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23379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459449" y="675716"/>
            <a:ext cx="4555232" cy="177737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Ежегодно отмечается День рождения интерната, с приглашением гостей</a:t>
            </a:r>
          </a:p>
        </p:txBody>
      </p:sp>
      <p:pic>
        <p:nvPicPr>
          <p:cNvPr id="7" name="Рисунок 6" descr="H:\ФОТОГРАФИИ 2016\День рождения\DSCN84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0531" y="1196752"/>
            <a:ext cx="3890039" cy="293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:\ФОТОГРАФИИ 2016\День рождения\DSCN85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4690" y="4409705"/>
            <a:ext cx="3020909" cy="2291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демидовы\Desktop\101MSDCF\DSC022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8299" y="4403978"/>
            <a:ext cx="2969298" cy="2297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:\ФОТОГРАФИИ 2016\День рождения\DSCN850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34092"/>
            <a:ext cx="3021207" cy="22811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98994" y="555483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</p:spTree>
    <p:extLst>
      <p:ext uri="{BB962C8B-B14F-4D97-AF65-F5344CB8AC3E}">
        <p14:creationId xmlns:p14="http://schemas.microsoft.com/office/powerpoint/2010/main" xmlns="" val="22075466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251521" y="980728"/>
            <a:ext cx="4824535" cy="251089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В рамках Международного дня инвалидов 29 ноября 2017 года прошел спортивный праздник под девизом «Мы сильные и смелые, спортивные, умелые». На празднике присутствовали представители спортивных команд интерната поселка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Гусевский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Гусевского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интерната поселка Дубасово, центра по делам несовершеннолетних г. Гусь-Хрустальный, Гусь-Хрустального комплексного центра по делам несовершеннолетних, местного отделения Всероссийского общества инвалидов, представители общественных организаций, руководители учреждений социальной защиты населения.</a:t>
            </a:r>
          </a:p>
          <a:p>
            <a:pPr marL="0" indent="0"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4229" y="404664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2B3691-3A12-41FB-A86D-A82DEEA63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577" y="3338991"/>
            <a:ext cx="3960440" cy="2970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15E679D-57A6-4E55-8078-243F3F7C6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1907" y="1083395"/>
            <a:ext cx="3347864" cy="25108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AC88427-A632-48AE-99A5-E84051EAF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1907" y="3807042"/>
            <a:ext cx="3347865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6536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251522" y="980728"/>
            <a:ext cx="8064894" cy="100811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С 16 по 22 августа 2017 года получатели социальных услуг ГБУСОВО «Психоневрологический интернат г. Гусь-Хрустальный, п.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Гусевский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 отдыхали на Черном море в поселке Джубга Краснодарского края.</a:t>
            </a:r>
          </a:p>
          <a:p>
            <a:pPr marL="0" indent="0"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4229" y="404664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2A51D2F-3143-4C85-A337-DEA1921B99C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665" y="1847257"/>
            <a:ext cx="3293864" cy="23263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4A02EB7-158E-4FD0-B41C-31D1E66385C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3300" y="1847257"/>
            <a:ext cx="3293864" cy="23263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4E3D5B5-8FC5-43AA-8831-DC733456F20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665" y="4279967"/>
            <a:ext cx="3293864" cy="23395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CFA8F1B-AF94-42D6-8E43-56E5EEB4426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9170" y="4293096"/>
            <a:ext cx="3347246" cy="23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1755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781800" cy="1008112"/>
          </a:xfrm>
        </p:spPr>
        <p:txBody>
          <a:bodyPr>
            <a:normAutofit/>
          </a:bodyPr>
          <a:lstStyle/>
          <a:p>
            <a:r>
              <a:rPr lang="ru-RU" sz="2800" dirty="0"/>
              <a:t>Улучшение качества обслуживания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целью улучшения качества обслуживания клиентов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2017 году прошли: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квалификации – 18 чел.,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переподготовку – 3 чел.,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приняли участие в профессиональном конкурсе мастерства – 1 чел.</a:t>
            </a:r>
          </a:p>
        </p:txBody>
      </p:sp>
    </p:spTree>
    <p:extLst>
      <p:ext uri="{BB962C8B-B14F-4D97-AF65-F5344CB8AC3E}">
        <p14:creationId xmlns:p14="http://schemas.microsoft.com/office/powerpoint/2010/main" xmlns="" val="37110382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251522" y="980728"/>
            <a:ext cx="8424934" cy="93610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17 августа 2017 года получатели социальных услуг с экскурсией посетили город Рязань. Они с огромным удовольствием изучали местные достопримечательности славного города. </a:t>
            </a:r>
          </a:p>
          <a:p>
            <a:pPr marL="0" indent="0"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4229" y="404664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353CAB6-35ED-45EA-B9A7-289D735E01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184" y="2005972"/>
            <a:ext cx="3095712" cy="2336360"/>
          </a:xfrm>
          <a:prstGeom prst="rect">
            <a:avLst/>
          </a:prstGeom>
        </p:spPr>
      </p:pic>
      <p:pic>
        <p:nvPicPr>
          <p:cNvPr id="13" name="Рисунок 12" descr="C:\Users\User\Desktop\Рязань\IMG_2550.JPG">
            <a:extLst>
              <a:ext uri="{FF2B5EF4-FFF2-40B4-BE49-F238E27FC236}">
                <a16:creationId xmlns:a16="http://schemas.microsoft.com/office/drawing/2014/main" xmlns="" id="{0CEEAF61-BA59-4335-8021-E4FF34FFF04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05972"/>
            <a:ext cx="3095712" cy="233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3C87AF3-C9CE-43BE-A1ED-321C91B03E9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4431472"/>
            <a:ext cx="3168352" cy="233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19566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397519" y="1089090"/>
            <a:ext cx="8424934" cy="10437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6 апреля 2017 года получатели социальных услуг интерната побывали в гостях в частном стационаре ООО «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Мико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 г. Кулебаки Нижегородской области. Они провели праздничное мероприятие «Дорогою добра», где показали инсценированную сказку «Колобок».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4229" y="404664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  <p:pic>
        <p:nvPicPr>
          <p:cNvPr id="7" name="Рисунок 6" descr="C:\Users\User\Desktop\Кулебаки, субботник\DSC07535.JPG">
            <a:extLst>
              <a:ext uri="{FF2B5EF4-FFF2-40B4-BE49-F238E27FC236}">
                <a16:creationId xmlns:a16="http://schemas.microsoft.com/office/drawing/2014/main" xmlns="" id="{142F4F36-9A37-45D6-A2F7-342B7AB241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102" y="2132856"/>
            <a:ext cx="3096344" cy="235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Кулебаки, субботник\DSC07543.JPG">
            <a:extLst>
              <a:ext uri="{FF2B5EF4-FFF2-40B4-BE49-F238E27FC236}">
                <a16:creationId xmlns:a16="http://schemas.microsoft.com/office/drawing/2014/main" xmlns="" id="{DEED7456-AF96-4A8D-91C5-C257055200A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5028" y="2132856"/>
            <a:ext cx="3096344" cy="235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Кулебаки, субботник\DSC07568.JPG">
            <a:extLst>
              <a:ext uri="{FF2B5EF4-FFF2-40B4-BE49-F238E27FC236}">
                <a16:creationId xmlns:a16="http://schemas.microsoft.com/office/drawing/2014/main" xmlns="" id="{BBCEA17F-D32E-43AB-862E-D1A0DE0A5CE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4859" y="4581128"/>
            <a:ext cx="3330253" cy="2515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251533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539552" y="1052736"/>
            <a:ext cx="8424934" cy="100811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рамках благотворительной акции «Новый год у ворот!» 22 декабря 2017 года получатели социальных услуг интерната посетили Детский центр для несовершеннолетних г. Гусь-Хрустальный с зажигательной Новогодней программой.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4229" y="404664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  <p:pic>
        <p:nvPicPr>
          <p:cNvPr id="10" name="Рисунок 9" descr="C:\Users\User\Desktop\119_FUJI\DSCF9280.JPG">
            <a:extLst>
              <a:ext uri="{FF2B5EF4-FFF2-40B4-BE49-F238E27FC236}">
                <a16:creationId xmlns:a16="http://schemas.microsoft.com/office/drawing/2014/main" xmlns="" id="{A8C63422-1D65-491C-84FA-FD6A0D5EBBD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3329"/>
            <a:ext cx="3143184" cy="2360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119_FUJI\DSCF9298.JPG">
            <a:extLst>
              <a:ext uri="{FF2B5EF4-FFF2-40B4-BE49-F238E27FC236}">
                <a16:creationId xmlns:a16="http://schemas.microsoft.com/office/drawing/2014/main" xmlns="" id="{75B2D6F8-28FF-4EC7-8C1B-6F3CD15A3B1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3468" y="2084268"/>
            <a:ext cx="3402261" cy="233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119_FUJI\DSCF9302.JPG">
            <a:extLst>
              <a:ext uri="{FF2B5EF4-FFF2-40B4-BE49-F238E27FC236}">
                <a16:creationId xmlns:a16="http://schemas.microsoft.com/office/drawing/2014/main" xmlns="" id="{00AB1294-0657-4BAF-9F09-B49BD106753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0869" y="4518348"/>
            <a:ext cx="3402261" cy="2339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468292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539552" y="1052736"/>
            <a:ext cx="8424934" cy="100811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20 сентября 2017 года состоялась спортивно-развлекательная игра «Веселые старты».  С большим удовольствием в соревнованиях приняли участие получатели социальных услуг интерната и  ГКУСОВО «</a:t>
            </a:r>
            <a:r>
              <a:rPr lang="ru-RU" dirty="0" err="1"/>
              <a:t>Кольчугинский</a:t>
            </a:r>
            <a:r>
              <a:rPr lang="ru-RU" dirty="0"/>
              <a:t> детский дом-интернат для умственно отсталых детей».	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4229" y="404664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  <p:pic>
        <p:nvPicPr>
          <p:cNvPr id="8" name="Рисунок 7" descr="C:\Users\User\Desktop\118_FUJI\DSCF8449.JPG">
            <a:extLst>
              <a:ext uri="{FF2B5EF4-FFF2-40B4-BE49-F238E27FC236}">
                <a16:creationId xmlns:a16="http://schemas.microsoft.com/office/drawing/2014/main" xmlns="" id="{CE655137-AE31-4B15-AFD5-E84506CC802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5888" y="2152052"/>
            <a:ext cx="3066074" cy="219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118_FUJI\DSCF8455.JPG">
            <a:extLst>
              <a:ext uri="{FF2B5EF4-FFF2-40B4-BE49-F238E27FC236}">
                <a16:creationId xmlns:a16="http://schemas.microsoft.com/office/drawing/2014/main" xmlns="" id="{481C372C-1486-44A3-BAFD-9883F669B5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9120"/>
            <a:ext cx="2952328" cy="219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118_FUJI\DSCF8515.JPG">
            <a:extLst>
              <a:ext uri="{FF2B5EF4-FFF2-40B4-BE49-F238E27FC236}">
                <a16:creationId xmlns:a16="http://schemas.microsoft.com/office/drawing/2014/main" xmlns="" id="{18AAB727-0A84-42B4-825F-E62E5354B84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52052"/>
            <a:ext cx="3066072" cy="219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118_FUJI\DSCF8509.JPG">
            <a:extLst>
              <a:ext uri="{FF2B5EF4-FFF2-40B4-BE49-F238E27FC236}">
                <a16:creationId xmlns:a16="http://schemas.microsoft.com/office/drawing/2014/main" xmlns="" id="{FEC80C64-83E6-4FB0-812C-F6D647CBD08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3578" y="4525386"/>
            <a:ext cx="2808314" cy="215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118_FUJI\DSCF8497.JPG">
            <a:extLst>
              <a:ext uri="{FF2B5EF4-FFF2-40B4-BE49-F238E27FC236}">
                <a16:creationId xmlns:a16="http://schemas.microsoft.com/office/drawing/2014/main" xmlns="" id="{6153FB1F-D13A-4952-A210-C1B1713AF94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70" y="4509120"/>
            <a:ext cx="2952328" cy="2158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748600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539552" y="1052736"/>
            <a:ext cx="8424934" cy="100811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19 июля 2017 года получатели социальных услуг интерната посетили с дружеским визитом ГБУСОВО «</a:t>
            </a:r>
            <a:r>
              <a:rPr lang="ru-RU" dirty="0" err="1"/>
              <a:t>Гусевской</a:t>
            </a:r>
            <a:r>
              <a:rPr lang="ru-RU" dirty="0"/>
              <a:t> психоневрологический интернат». Наши артисты показали небольшой концерт и сказку «Красная шапочка».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4229" y="404664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  <p:pic>
        <p:nvPicPr>
          <p:cNvPr id="10" name="Рисунок 9" descr="C:\Users\User\Desktop\101MSDCF\DSC08332.JPG">
            <a:extLst>
              <a:ext uri="{FF2B5EF4-FFF2-40B4-BE49-F238E27FC236}">
                <a16:creationId xmlns:a16="http://schemas.microsoft.com/office/drawing/2014/main" xmlns="" id="{5AEA619A-6D20-45F5-91E9-F09D9704658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570" y="1840341"/>
            <a:ext cx="3384376" cy="262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101MSDCF\DSC08342.JPG">
            <a:extLst>
              <a:ext uri="{FF2B5EF4-FFF2-40B4-BE49-F238E27FC236}">
                <a16:creationId xmlns:a16="http://schemas.microsoft.com/office/drawing/2014/main" xmlns="" id="{A5096389-90B9-43DB-9A72-01AAF1654A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7524" y="1840341"/>
            <a:ext cx="3456384" cy="262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101MSDCF\DSC08349.JPG">
            <a:extLst>
              <a:ext uri="{FF2B5EF4-FFF2-40B4-BE49-F238E27FC236}">
                <a16:creationId xmlns:a16="http://schemas.microsoft.com/office/drawing/2014/main" xmlns="" id="{CBB08041-7B2B-49CD-AB58-49665C04FB4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811" y="4593147"/>
            <a:ext cx="3384377" cy="2424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606708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539552" y="1052736"/>
            <a:ext cx="8424934" cy="736104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рамках Международного дня инвалидов 1 декабря 2017 года в актовом зале интерната состоялся праздничный концерт «Мы разные, но мы вместе». Получатели социальных услуг радушно встречали своих друзей из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Арбузовского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психоневрологического интерната.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4229" y="404664"/>
            <a:ext cx="6286003" cy="7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Социальная адаптация в обществе</a:t>
            </a:r>
          </a:p>
        </p:txBody>
      </p:sp>
      <p:pic>
        <p:nvPicPr>
          <p:cNvPr id="7" name="Рисунок 6" descr="C:\Users\User\Desktop\101MSDCF\DSC08993.JPG">
            <a:extLst>
              <a:ext uri="{FF2B5EF4-FFF2-40B4-BE49-F238E27FC236}">
                <a16:creationId xmlns:a16="http://schemas.microsoft.com/office/drawing/2014/main" xmlns="" id="{94066C14-3AFA-4C43-9488-EED701131F9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2571" y="4380785"/>
            <a:ext cx="3478858" cy="262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Концерт сказка Бременские музыканты\DSCN0540.JPG">
            <a:extLst>
              <a:ext uri="{FF2B5EF4-FFF2-40B4-BE49-F238E27FC236}">
                <a16:creationId xmlns:a16="http://schemas.microsoft.com/office/drawing/2014/main" xmlns="" id="{D447D3D5-5BB8-45EE-B60D-018190BEEF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667" y="1827966"/>
            <a:ext cx="3357315" cy="2514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101MSDCF\DSC08946.JPG">
            <a:extLst>
              <a:ext uri="{FF2B5EF4-FFF2-40B4-BE49-F238E27FC236}">
                <a16:creationId xmlns:a16="http://schemas.microsoft.com/office/drawing/2014/main" xmlns="" id="{A39192F2-286F-41B4-ADF5-3A800007D61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2019" y="1827092"/>
            <a:ext cx="3575730" cy="2515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674103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D981BE-F9FE-4015-8187-0875311DC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95" y="1039652"/>
            <a:ext cx="8292944" cy="805172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большим удовольствием работники интерната посетили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ОБЛАСТНОЙ ФОРУМ-ВЫСТАВКА «50 ПЛЮС. ВСЕ ПЛЮСЫ ЗРЕЛОГО ВОЗРАСТА» и приняли активное участие в мастер-классах.</a:t>
            </a:r>
          </a:p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754F77D-F3CD-4496-AD72-193F5E15793B}"/>
              </a:ext>
            </a:extLst>
          </p:cNvPr>
          <p:cNvSpPr txBox="1">
            <a:spLocks/>
          </p:cNvSpPr>
          <p:nvPr/>
        </p:nvSpPr>
        <p:spPr>
          <a:xfrm>
            <a:off x="298994" y="555483"/>
            <a:ext cx="8665494" cy="64126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Социально-значимые мероприятия Владимирской области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C881612-88A1-4547-8EF1-DD3A9D865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4653136"/>
            <a:ext cx="2736304" cy="20522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4EB9BF5-F956-465A-9520-544AA6786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4632782"/>
            <a:ext cx="2736304" cy="20522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F179A60-9845-4241-862D-3848369C84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4632782"/>
            <a:ext cx="2736303" cy="205222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DDC1F1F-B82D-4D23-87DB-AB0E6CC612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3019" y="1629206"/>
            <a:ext cx="3803915" cy="28529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31FE03A-324D-4432-B227-40B6A2F740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061" y="1631671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32390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D981BE-F9FE-4015-8187-0875311DC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61" y="1051449"/>
            <a:ext cx="7543800" cy="504056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ГОРОДСКОЙ ФОРУМ-ВЫСТАВКА «50 ПЛЮС. ВСЕ ПЛЮСЫ ЗРЕЛОГО ВОЗРАСТА» (06.09.2017г.)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754F77D-F3CD-4496-AD72-193F5E15793B}"/>
              </a:ext>
            </a:extLst>
          </p:cNvPr>
          <p:cNvSpPr txBox="1">
            <a:spLocks/>
          </p:cNvSpPr>
          <p:nvPr/>
        </p:nvSpPr>
        <p:spPr>
          <a:xfrm>
            <a:off x="298994" y="555483"/>
            <a:ext cx="8665494" cy="64126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Социально-значимые мероприятия Владимирской области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549D046-3168-4C02-B993-4F034E0D88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1066" y="1604796"/>
            <a:ext cx="3960440" cy="26402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2AAF7BA-7480-4B22-9F2D-C39B1F4CF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793" y="1610699"/>
            <a:ext cx="3960439" cy="26402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56B0F1B-4DE6-4AD8-B691-490D6AEF0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1065" y="4365103"/>
            <a:ext cx="3960439" cy="26402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48068-DBDD-4CA1-9204-E65FAF3E47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101" y="4352229"/>
            <a:ext cx="3999058" cy="266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92557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D981BE-F9FE-4015-8187-0875311DC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96752"/>
            <a:ext cx="8125803" cy="122413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В рамках Международного дня инвалидов приняли участие в акции «От сердца к сердцу» при участии ООО «Шелковая коллекция». Акция призвана способствовать социализации инвалидов через занятия художественным творчеством и помочь найти друзей.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754F77D-F3CD-4496-AD72-193F5E15793B}"/>
              </a:ext>
            </a:extLst>
          </p:cNvPr>
          <p:cNvSpPr txBox="1">
            <a:spLocks/>
          </p:cNvSpPr>
          <p:nvPr/>
        </p:nvSpPr>
        <p:spPr>
          <a:xfrm>
            <a:off x="298994" y="555483"/>
            <a:ext cx="8665494" cy="64126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Социально-значимые мероприятия Владимирской области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EB1D1F-4373-4A60-9121-67B79B6519A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0752" y="2833849"/>
            <a:ext cx="4032448" cy="28273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E32F16F-E8B5-4850-8010-42450631C55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7072" y="2851469"/>
            <a:ext cx="3949339" cy="2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2147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D981BE-F9FE-4015-8187-0875311DC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08720"/>
            <a:ext cx="8064895" cy="1498309"/>
          </a:xfrm>
        </p:spPr>
        <p:txBody>
          <a:bodyPr>
            <a:normAutofit fontScale="325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мероприятий «50 Плюс. Все плюсы зрелого возраста» 27 февраля в интернате прошли мастер-классы «50 ПЛЮС. Все плюсы зрелого возраста». Получатели социальных услуг интерната приняли активное участие во всех мастер-классах, представленных сотрудниками: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Геродиетика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(диетическое питание);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Обучение навыкам гигиенического ухода за маломобильными лицами;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Рисование песком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пескотерапия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Спорт – основа долголетия (Работа на тренажерах, укрепление опорно-двигательного аппарата верхних и нижних конечностей);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Пластилинография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Рисование пальчиками;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Аппликация из ниток.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754F77D-F3CD-4496-AD72-193F5E15793B}"/>
              </a:ext>
            </a:extLst>
          </p:cNvPr>
          <p:cNvSpPr txBox="1">
            <a:spLocks/>
          </p:cNvSpPr>
          <p:nvPr/>
        </p:nvSpPr>
        <p:spPr>
          <a:xfrm>
            <a:off x="298994" y="555483"/>
            <a:ext cx="8665494" cy="64126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Социально-значимые мероприятия Владимирской области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2075C7D-32DB-4C1A-A4DF-AED5155B3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949" y="2444240"/>
            <a:ext cx="2845269" cy="21339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9EDC34F-F1D8-4614-8A8A-3CE15773F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7725" y="2421306"/>
            <a:ext cx="2845269" cy="21339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470EC29-E703-48F8-B1B7-CA64EF044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7726" y="4653136"/>
            <a:ext cx="2845269" cy="21339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C754D64-F57E-4004-A3DA-B1794F402C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2756" y="2407029"/>
            <a:ext cx="2845268" cy="21339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973B4F5-4B66-43C0-9F3B-A90F6BAE3D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4645514"/>
            <a:ext cx="2855432" cy="21415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D8F3551A-B09B-4782-AB0E-14E23C6AB3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949" y="4645514"/>
            <a:ext cx="2845269" cy="21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966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6781800" cy="988640"/>
          </a:xfrm>
        </p:spPr>
        <p:txBody>
          <a:bodyPr>
            <a:normAutofit/>
          </a:bodyPr>
          <a:lstStyle/>
          <a:p>
            <a:r>
              <a:rPr lang="ru-RU" sz="2800" dirty="0"/>
              <a:t>Улучшение качества обслуживания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00808"/>
            <a:ext cx="8064896" cy="43204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исполнение Федерального закона №442-ФЗ и закона Владимирской области №86-ОЗ получателям социальных услуг с учётом индивидуальных потребностей предоставлялись следующие виды услуг в стационарной форме: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Социально-бытовые;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Социально-медицинские;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Социально-психологические;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Социально-педагогические;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Социально-трудовые;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Социально-правовые;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в целях повышения коммуникативного потенциала получателей социальных услуг, имеющих ограничения жизнедеятельности.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5333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D981BE-F9FE-4015-8187-0875311DC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61" y="1051449"/>
            <a:ext cx="7543800" cy="504056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Приняли активное участие в молодежном форуме ДОБРОСАММИТ (16.09.2017г.)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754F77D-F3CD-4496-AD72-193F5E15793B}"/>
              </a:ext>
            </a:extLst>
          </p:cNvPr>
          <p:cNvSpPr txBox="1">
            <a:spLocks/>
          </p:cNvSpPr>
          <p:nvPr/>
        </p:nvSpPr>
        <p:spPr>
          <a:xfrm>
            <a:off x="298994" y="555483"/>
            <a:ext cx="8665494" cy="64126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Социально-значимые мероприятия Владимирской области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D7EFE5F-9FE3-4276-8FD5-53FDE8235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16" y="1531273"/>
            <a:ext cx="3902799" cy="26018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0888971-BC8E-4703-B41F-B539079D5B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3935" y="1531273"/>
            <a:ext cx="3902799" cy="26018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87242E7-7F3B-4580-88A3-8594D3684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16" y="4293095"/>
            <a:ext cx="3902799" cy="26018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9F96379-EF80-4E54-8342-3EEEAD3498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3935" y="4293095"/>
            <a:ext cx="3902800" cy="260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40262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064896" cy="122413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Большая работа была проведена к празднованию 72-ой годовщины Великой Победы.    27 апреля в актовом зале интерната прошла акция «Память в наших сердцах» в которой приняли участие ветераны Великой Отечественной войны и труженики тыла, дети войны, артисты города Гусь-Хрустальный и поселка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Гусевский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представители общественных организаций, школьники.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6781800" cy="592088"/>
          </a:xfrm>
        </p:spPr>
        <p:txBody>
          <a:bodyPr>
            <a:normAutofit/>
          </a:bodyPr>
          <a:lstStyle/>
          <a:p>
            <a:r>
              <a:rPr lang="ru-RU" sz="2400" dirty="0"/>
              <a:t>Мероприятия, посвященные Дню Победы</a:t>
            </a:r>
          </a:p>
        </p:txBody>
      </p:sp>
      <p:pic>
        <p:nvPicPr>
          <p:cNvPr id="1026" name="Рисунок 15" descr="C:\Users\User\Desktop\9 мая\cBgyn3VUpcs.jpg">
            <a:extLst>
              <a:ext uri="{FF2B5EF4-FFF2-40B4-BE49-F238E27FC236}">
                <a16:creationId xmlns:a16="http://schemas.microsoft.com/office/drawing/2014/main" xmlns="" id="{ED8284DD-B577-46EE-BCE0-6D81B71C8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811" y="2214741"/>
            <a:ext cx="3919165" cy="223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16" descr="C:\Users\User\Desktop\9 мая\IMG_2109.JPG">
            <a:extLst>
              <a:ext uri="{FF2B5EF4-FFF2-40B4-BE49-F238E27FC236}">
                <a16:creationId xmlns:a16="http://schemas.microsoft.com/office/drawing/2014/main" xmlns="" id="{A441F2AE-C35F-4042-BD0C-2DD6D04DD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9441" y="4599130"/>
            <a:ext cx="2709970" cy="204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14" descr="C:\Users\User\Desktop\9 мая\KzNCnXKodUs.jpg">
            <a:extLst>
              <a:ext uri="{FF2B5EF4-FFF2-40B4-BE49-F238E27FC236}">
                <a16:creationId xmlns:a16="http://schemas.microsoft.com/office/drawing/2014/main" xmlns="" id="{9E9766D6-C61B-4CB3-B23B-1598F86A8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3881"/>
            <a:ext cx="3919165" cy="223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11" descr="C:\Users\User\Desktop\9 мая\IMG_2124.JPG">
            <a:extLst>
              <a:ext uri="{FF2B5EF4-FFF2-40B4-BE49-F238E27FC236}">
                <a16:creationId xmlns:a16="http://schemas.microsoft.com/office/drawing/2014/main" xmlns="" id="{B076D8A4-1A95-4ACC-88E5-950D07585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99130"/>
            <a:ext cx="2727803" cy="204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10" descr="C:\Users\User\Desktop\9 мая\IMG_7320.JPG">
            <a:extLst>
              <a:ext uri="{FF2B5EF4-FFF2-40B4-BE49-F238E27FC236}">
                <a16:creationId xmlns:a16="http://schemas.microsoft.com/office/drawing/2014/main" xmlns="" id="{E05F046B-0AC9-4FA4-B559-683C68E4D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7522" y="4599130"/>
            <a:ext cx="2623021" cy="196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52144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5" y="996751"/>
            <a:ext cx="8064896" cy="19046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26 апреля 2017 года приняли участие в областном смотре-конкурсе «Поклонимся великим тем годам», посвященном 72-ой годовщине со дня победы в Великой Отечественной войне. На конкурс были представлены песня «Баллада о матери» (Е. Мартынов, А. Дементьев) в исполнении Владимира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Корнышина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музыкально-драматическая композиция «Шёл солдат дорогою войны». Все члены жюри единогласно поставили команде высший балл.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6781800" cy="592088"/>
          </a:xfrm>
        </p:spPr>
        <p:txBody>
          <a:bodyPr>
            <a:normAutofit/>
          </a:bodyPr>
          <a:lstStyle/>
          <a:p>
            <a:r>
              <a:rPr lang="ru-RU" sz="2400" dirty="0"/>
              <a:t>Мероприятия, посвященные Дню Победы</a:t>
            </a:r>
          </a:p>
        </p:txBody>
      </p:sp>
      <p:pic>
        <p:nvPicPr>
          <p:cNvPr id="9" name="Рисунок 8" descr="C:\Users\User\Desktop\101MSDCF\DSC07927.JPG">
            <a:extLst>
              <a:ext uri="{FF2B5EF4-FFF2-40B4-BE49-F238E27FC236}">
                <a16:creationId xmlns:a16="http://schemas.microsoft.com/office/drawing/2014/main" xmlns="" id="{FB838FF1-9680-4E1F-BC75-AC290A1906CC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5" y="2996952"/>
            <a:ext cx="4104455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101MSDCF\DSC07929.JPG">
            <a:extLst>
              <a:ext uri="{FF2B5EF4-FFF2-40B4-BE49-F238E27FC236}">
                <a16:creationId xmlns:a16="http://schemas.microsoft.com/office/drawing/2014/main" xmlns="" id="{55A9402F-1690-4428-958A-1EE640F1F581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9" y="2981662"/>
            <a:ext cx="4104456" cy="2958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233760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064896" cy="10081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Приняли участие в праздничном концерте совместно с воспитанниками православной гимназии города Гусь-Хрустальный, которые показали музыкальную композицию «Зажгите свечи». Участники военно-патриотического клуба «Лазурит» показали  приемы военной подготовки.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6781800" cy="592088"/>
          </a:xfrm>
        </p:spPr>
        <p:txBody>
          <a:bodyPr>
            <a:normAutofit/>
          </a:bodyPr>
          <a:lstStyle/>
          <a:p>
            <a:r>
              <a:rPr lang="ru-RU" sz="2400" dirty="0"/>
              <a:t>Мероприятия, посвященные Дню Победы</a:t>
            </a:r>
          </a:p>
        </p:txBody>
      </p:sp>
      <p:pic>
        <p:nvPicPr>
          <p:cNvPr id="6" name="Рисунок 5" descr="C:\Users\User\Desktop\Праздник в интернате 9  мая\DSCF6854.JPG">
            <a:extLst>
              <a:ext uri="{FF2B5EF4-FFF2-40B4-BE49-F238E27FC236}">
                <a16:creationId xmlns:a16="http://schemas.microsoft.com/office/drawing/2014/main" xmlns="" id="{EA1B0A69-2AA3-45CB-B33C-9876694402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684" y="2108831"/>
            <a:ext cx="3546277" cy="248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Праздник в интернате 9  мая\DSCF6866.JPG">
            <a:extLst>
              <a:ext uri="{FF2B5EF4-FFF2-40B4-BE49-F238E27FC236}">
                <a16:creationId xmlns:a16="http://schemas.microsoft.com/office/drawing/2014/main" xmlns="" id="{28E9CD4A-9D5E-4D23-A62F-2AE58C9E954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9827"/>
            <a:ext cx="3672409" cy="248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Праздник в интернате 9  мая\DSCF6874.JPG">
            <a:extLst>
              <a:ext uri="{FF2B5EF4-FFF2-40B4-BE49-F238E27FC236}">
                <a16:creationId xmlns:a16="http://schemas.microsoft.com/office/drawing/2014/main" xmlns="" id="{D9F215D6-F556-473A-8720-FABCB8240C1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25145"/>
            <a:ext cx="3276364" cy="2344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941465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6781800" cy="592088"/>
          </a:xfrm>
        </p:spPr>
        <p:txBody>
          <a:bodyPr>
            <a:normAutofit/>
          </a:bodyPr>
          <a:lstStyle/>
          <a:p>
            <a:r>
              <a:rPr lang="ru-RU" sz="2400" dirty="0"/>
              <a:t>Мероприятия, посвященные Дню Победы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67544" y="1095588"/>
            <a:ext cx="4248472" cy="298148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 мая получатели социальных услуг приняли участие в митинге, посвященном 72-ой годовщине победы в Великой Отечественной войне.      </a:t>
            </a:r>
          </a:p>
          <a:p>
            <a:pPr marL="0" indent="0">
              <a:buFont typeface="Arial" pitchFamily="34" charset="0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этот день много говорилось о войне, о победе и людях, подаривших нам мир. Звучали стихи, песни, слова благодарности в адрес ветеранов Великой Отечественной войны. Митинг завершился возложением венков и цветов к подножью Неизвестному солдату.</a:t>
            </a: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pic>
        <p:nvPicPr>
          <p:cNvPr id="11" name="Рисунок 10" descr="C:\Users\User\Desktop\100_PANA\P1000341.JPG">
            <a:extLst>
              <a:ext uri="{FF2B5EF4-FFF2-40B4-BE49-F238E27FC236}">
                <a16:creationId xmlns:a16="http://schemas.microsoft.com/office/drawing/2014/main" xmlns="" id="{8BCBB6C4-EACA-4DAC-ADE6-08D2FEBD14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5770" y="1095588"/>
            <a:ext cx="3540686" cy="256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100_PANA\P1000365.JPG">
            <a:extLst>
              <a:ext uri="{FF2B5EF4-FFF2-40B4-BE49-F238E27FC236}">
                <a16:creationId xmlns:a16="http://schemas.microsoft.com/office/drawing/2014/main" xmlns="" id="{83E9A2E7-F457-4366-BCFF-F97A2C5280F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573" y="4200709"/>
            <a:ext cx="2664296" cy="208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100_PANA\P1000382.JPG">
            <a:extLst>
              <a:ext uri="{FF2B5EF4-FFF2-40B4-BE49-F238E27FC236}">
                <a16:creationId xmlns:a16="http://schemas.microsoft.com/office/drawing/2014/main" xmlns="" id="{AA902242-5EFC-4FD9-9823-2D15047CB2E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7664" y="4220806"/>
            <a:ext cx="2826197" cy="208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100_PANA\P1000380.JPG">
            <a:extLst>
              <a:ext uri="{FF2B5EF4-FFF2-40B4-BE49-F238E27FC236}">
                <a16:creationId xmlns:a16="http://schemas.microsoft.com/office/drawing/2014/main" xmlns="" id="{C8C83A8E-9263-44AC-98EF-FADD06E3A83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4142" y="4175906"/>
            <a:ext cx="2826197" cy="2084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763304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045" y="1243102"/>
            <a:ext cx="4655974" cy="24482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апреле получатели социальных услуг в рамках подготовки к празднованию 72-й годовщины Победы в Великой Отечественной войне провели субботник возле памятника Неизвестному солдату и прилегающей к нему территории на поселке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Гусевский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и провели уборку захоронений.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6781800" cy="592088"/>
          </a:xfrm>
        </p:spPr>
        <p:txBody>
          <a:bodyPr>
            <a:normAutofit/>
          </a:bodyPr>
          <a:lstStyle/>
          <a:p>
            <a:r>
              <a:rPr lang="ru-RU" sz="2400" dirty="0"/>
              <a:t>Мероприятия, посвященные Дню Победы</a:t>
            </a:r>
          </a:p>
        </p:txBody>
      </p:sp>
      <p:pic>
        <p:nvPicPr>
          <p:cNvPr id="14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977762"/>
            <a:ext cx="3888432" cy="26171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D51AD4-409E-485F-9115-1FB9DDCDA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4019" y="1217170"/>
            <a:ext cx="3925772" cy="26171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AEDFEC-CC2F-42BB-AA7E-C9DE2BE2A3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4019" y="3977762"/>
            <a:ext cx="3925772" cy="261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49866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6781800" cy="592088"/>
          </a:xfrm>
        </p:spPr>
        <p:txBody>
          <a:bodyPr>
            <a:normAutofit/>
          </a:bodyPr>
          <a:lstStyle/>
          <a:p>
            <a:r>
              <a:rPr lang="ru-RU" sz="2400" dirty="0"/>
              <a:t>Мероприятия, посвященные Дню Победы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686800" cy="1584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Молодые инвалиды оказывали помощь ветеранам и труженикам тыла в прополке и поливе огорода.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36912"/>
            <a:ext cx="4050333" cy="301966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636912"/>
            <a:ext cx="4214751" cy="30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7412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781800" cy="654968"/>
          </a:xfrm>
        </p:spPr>
        <p:txBody>
          <a:bodyPr>
            <a:normAutofit/>
          </a:bodyPr>
          <a:lstStyle/>
          <a:p>
            <a:r>
              <a:rPr lang="ru-RU" sz="2400" dirty="0"/>
              <a:t>Волонтерское движение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438" y="1340768"/>
            <a:ext cx="8306025" cy="1944216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В 2017 году были пролонгированы 6 соглашений о сотрудничестве с областными и городскими учреждениями, общественными организациями:</a:t>
            </a:r>
          </a:p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Владимирским региональным отделением</a:t>
            </a:r>
          </a:p>
          <a:p>
            <a:pPr marL="0" indent="0">
              <a:buNone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Всероссийской общественной организации инвалидов</a:t>
            </a:r>
          </a:p>
          <a:p>
            <a:pPr marL="0" indent="0">
              <a:buNone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«СОЮЗ ЧЕРНОБЫЛЬ»;</a:t>
            </a:r>
          </a:p>
          <a:p>
            <a:pPr marL="457200" indent="-457200">
              <a:buFont typeface="Wingdings" pitchFamily="2" charset="2"/>
              <a:buChar char="ü"/>
              <a:tabLst>
                <a:tab pos="571500" algn="l"/>
              </a:tabLst>
            </a:pPr>
            <a:endParaRPr lang="ru-RU" sz="20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14338" name="Picture 2" descr="C:\Users\User\Desktop\День рождения\DSCN8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84984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25664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304" y="404664"/>
            <a:ext cx="4098032" cy="870992"/>
          </a:xfrm>
        </p:spPr>
        <p:txBody>
          <a:bodyPr>
            <a:normAutofit/>
          </a:bodyPr>
          <a:lstStyle/>
          <a:p>
            <a:r>
              <a:rPr lang="ru-RU" sz="2400" dirty="0"/>
              <a:t>Волонтерское движение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304" y="1556792"/>
            <a:ext cx="7648450" cy="12961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МБУК «Единый социально-культурный центр» пос. </a:t>
            </a:r>
            <a:r>
              <a:rPr lang="ru-RU" sz="2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Гусевский</a:t>
            </a: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; </a:t>
            </a:r>
          </a:p>
          <a:p>
            <a:pPr>
              <a:buFont typeface="Wingdings" pitchFamily="2" charset="2"/>
              <a:buChar char="ü"/>
              <a:tabLst>
                <a:tab pos="571500" algn="l"/>
              </a:tabLst>
            </a:pPr>
            <a:endParaRPr lang="ru-RU" sz="20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6" name="Рисунок 5" descr="C:\Users\демидовы\Desktop\101MSDCF\DSC024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1"/>
            <a:ext cx="4260524" cy="307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996951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28827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3809997" cy="726976"/>
          </a:xfrm>
        </p:spPr>
        <p:txBody>
          <a:bodyPr>
            <a:normAutofit/>
          </a:bodyPr>
          <a:lstStyle/>
          <a:p>
            <a:r>
              <a:rPr lang="ru-RU" sz="2400" dirty="0"/>
              <a:t>Волонтерское движение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4450"/>
            <a:ext cx="4418471" cy="194684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МБОУ «Основная образовательная школа №14» </a:t>
            </a:r>
          </a:p>
        </p:txBody>
      </p:sp>
      <p:pic>
        <p:nvPicPr>
          <p:cNvPr id="7" name="Рисунок 6" descr="C:\Users\User\Desktop\Буратино\DSC044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6364" y="620688"/>
            <a:ext cx="4001532" cy="292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Буратино\DSC044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27128"/>
            <a:ext cx="4001532" cy="291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:\DCIM\107_PANA\P1070588.JPG">
            <a:extLst>
              <a:ext uri="{FF2B5EF4-FFF2-40B4-BE49-F238E27FC236}">
                <a16:creationId xmlns:a16="http://schemas.microsoft.com/office/drawing/2014/main" xmlns="" id="{F892B3AC-2011-4A50-A7D4-1CF12CAC35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27128"/>
            <a:ext cx="3987864" cy="2914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46730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4608512" cy="844624"/>
          </a:xfrm>
        </p:spPr>
        <p:txBody>
          <a:bodyPr>
            <a:normAutofit/>
          </a:bodyPr>
          <a:lstStyle/>
          <a:p>
            <a:r>
              <a:rPr lang="ru-RU" sz="2800" dirty="0"/>
              <a:t>Социально-бытовые услуги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424936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плане социально-бытовых услуг все помещения соответствуют санитарно-гигиеническим и противопожарным требованиям, площадь на 1 человека – 4 кв. м. Получатели социальных услуг обеспечены мебелью и мягким инвентарем.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 descr="D:\ФОТОГРАФИИ 2015\Для ДСЗН\DSC07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0134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333306"/>
            <a:ext cx="3600400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17794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3809997" cy="726976"/>
          </a:xfrm>
        </p:spPr>
        <p:txBody>
          <a:bodyPr>
            <a:normAutofit/>
          </a:bodyPr>
          <a:lstStyle/>
          <a:p>
            <a:r>
              <a:rPr lang="ru-RU" sz="2400" dirty="0"/>
              <a:t>Волонтерское движение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7" y="1484784"/>
            <a:ext cx="4032447" cy="115475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ГБПОУ ВО «</a:t>
            </a:r>
            <a:r>
              <a:rPr lang="ru-RU" sz="2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Гусевский</a:t>
            </a: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стекольный колледж»</a:t>
            </a:r>
          </a:p>
        </p:txBody>
      </p:sp>
      <p:pic>
        <p:nvPicPr>
          <p:cNvPr id="7" name="Рисунок 6" descr="C:\Users\User\Desktop\Волейбол\DSC050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6273" y="548680"/>
            <a:ext cx="3886918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Волейбол\DSC051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6273" y="3575646"/>
            <a:ext cx="3886918" cy="280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Волейбол колледж\DSCF56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84743"/>
            <a:ext cx="3888432" cy="2796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941927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3809997" cy="726976"/>
          </a:xfrm>
        </p:spPr>
        <p:txBody>
          <a:bodyPr>
            <a:normAutofit/>
          </a:bodyPr>
          <a:lstStyle/>
          <a:p>
            <a:r>
              <a:rPr lang="ru-RU" sz="2400" dirty="0"/>
              <a:t>Волонтерское движение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7" y="1484784"/>
            <a:ext cx="4680519" cy="115475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ЧОУ «Православная общеобразовательная гимназия»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2B5F815-B601-4560-BB90-ACAAA0051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1915" y="3580207"/>
            <a:ext cx="3816424" cy="28623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9B22C3E-84F9-4291-A1D8-B504C3460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662" y="3580207"/>
            <a:ext cx="3816424" cy="2854687"/>
          </a:xfrm>
          <a:prstGeom prst="rect">
            <a:avLst/>
          </a:prstGeom>
        </p:spPr>
      </p:pic>
      <p:pic>
        <p:nvPicPr>
          <p:cNvPr id="6" name="Рисунок 5" descr="C:\Users\User\Desktop\Новая папка (2)\DSC06236.JPG">
            <a:extLst>
              <a:ext uri="{FF2B5EF4-FFF2-40B4-BE49-F238E27FC236}">
                <a16:creationId xmlns:a16="http://schemas.microsoft.com/office/drawing/2014/main" xmlns="" id="{43AEECAA-B3EB-47E8-A590-BB333BE5DC2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1915" y="536489"/>
            <a:ext cx="3816424" cy="2862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709941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3809997" cy="726976"/>
          </a:xfrm>
        </p:spPr>
        <p:txBody>
          <a:bodyPr>
            <a:normAutofit/>
          </a:bodyPr>
          <a:lstStyle/>
          <a:p>
            <a:r>
              <a:rPr lang="ru-RU" sz="2400" dirty="0"/>
              <a:t>Волонтерское движение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7" y="1484784"/>
            <a:ext cx="4032447" cy="115475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Муниципальное бюджетное учреждение культуры «Гусь-Хрустальный историко-художественный музей»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A3E1C5-D8CB-4DA5-827B-1B1F69D9D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3833" y="3426410"/>
            <a:ext cx="3817073" cy="28628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8317912-79F1-49F6-A6B1-53F68C282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7487" y="404664"/>
            <a:ext cx="3803841" cy="28528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2710F40-7F78-4F34-9631-AFAA38122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095" y="3426410"/>
            <a:ext cx="3817073" cy="28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68404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3809997" cy="726976"/>
          </a:xfrm>
        </p:spPr>
        <p:txBody>
          <a:bodyPr>
            <a:normAutofit/>
          </a:bodyPr>
          <a:lstStyle/>
          <a:p>
            <a:r>
              <a:rPr lang="ru-RU" sz="2400" dirty="0"/>
              <a:t>Волонтерское движение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7" y="1484784"/>
            <a:ext cx="4032447" cy="1154758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  <a:tabLst>
                <a:tab pos="5715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Федеральное государственное бюджетное учреждение Национальный парк «Мещера»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7ACE259-7644-4A99-B889-559CE089FF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3789040"/>
            <a:ext cx="4157875" cy="27719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7DC5F43-2096-4FDE-BB61-8FFEF1393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832" y="3792049"/>
            <a:ext cx="3695888" cy="27719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DD2308B-BC40-4A60-BAF9-589730D5E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544094"/>
            <a:ext cx="4157876" cy="31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04703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17671"/>
            <a:ext cx="8712968" cy="5323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Были организованы работы по благоустройству и озеленению территории интерната.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468" y="1862257"/>
            <a:ext cx="3636743" cy="2727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user9\Desktop\Для итоговой презентации\DSCF2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7110" y="1862257"/>
            <a:ext cx="3519927" cy="2639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0832" y="4614444"/>
            <a:ext cx="2806659" cy="2104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069" y="4563664"/>
            <a:ext cx="2872339" cy="21542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598049"/>
            <a:ext cx="2850377" cy="2137783"/>
          </a:xfrm>
          <a:prstGeom prst="rect">
            <a:avLst/>
          </a:prstGeom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204804" y="353438"/>
            <a:ext cx="6781800" cy="8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Социально-трудовые услуги </a:t>
            </a:r>
          </a:p>
        </p:txBody>
      </p:sp>
    </p:spTree>
    <p:extLst>
      <p:ext uri="{BB962C8B-B14F-4D97-AF65-F5344CB8AC3E}">
        <p14:creationId xmlns:p14="http://schemas.microsoft.com/office/powerpoint/2010/main" xmlns="" val="35990372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17670"/>
            <a:ext cx="8352928" cy="69916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28 - 29 апреля 2017 года 52 сотрудника и 63 получателя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социальных услуг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интерната приняли активное участие во Всероссийском субботнике. 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204804" y="353438"/>
            <a:ext cx="6781800" cy="8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Социально-трудовые услуги </a:t>
            </a:r>
          </a:p>
        </p:txBody>
      </p:sp>
      <p:pic>
        <p:nvPicPr>
          <p:cNvPr id="9" name="Рисунок 8" descr="F:\с фотоаппарата 06.04.2017\DSC07635.JPG">
            <a:extLst>
              <a:ext uri="{FF2B5EF4-FFF2-40B4-BE49-F238E27FC236}">
                <a16:creationId xmlns:a16="http://schemas.microsoft.com/office/drawing/2014/main" xmlns="" id="{6AF32DF8-8F0B-4CBB-AA6E-2F1362E7B8B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276" y="1965027"/>
            <a:ext cx="3214489" cy="2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F:\с фотоаппарата 06.04.2017\DSC07625.JPG">
            <a:extLst>
              <a:ext uri="{FF2B5EF4-FFF2-40B4-BE49-F238E27FC236}">
                <a16:creationId xmlns:a16="http://schemas.microsoft.com/office/drawing/2014/main" xmlns="" id="{FB8FEFAB-D989-411E-84E1-18775EB6564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72952"/>
            <a:ext cx="3315676" cy="2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Новая папка\DSC07968.JPG">
            <a:extLst>
              <a:ext uri="{FF2B5EF4-FFF2-40B4-BE49-F238E27FC236}">
                <a16:creationId xmlns:a16="http://schemas.microsoft.com/office/drawing/2014/main" xmlns="" id="{EA4984AC-05F9-4371-A2A8-A23455E1C4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51922"/>
            <a:ext cx="3315676" cy="238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Desktop\Новая папка\DSC07979.JPG">
            <a:extLst>
              <a:ext uri="{FF2B5EF4-FFF2-40B4-BE49-F238E27FC236}">
                <a16:creationId xmlns:a16="http://schemas.microsoft.com/office/drawing/2014/main" xmlns="" id="{87A27AAC-78E0-459D-BC8A-FDB6E9B00E8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276" y="4351922"/>
            <a:ext cx="3214489" cy="2386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972685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17670"/>
            <a:ext cx="8352928" cy="120321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29 июня 2017 года прошла экологическая акция по очистке территории вокруг пожарного водоема поселка </a:t>
            </a:r>
            <a:r>
              <a:rPr lang="ru-RU" dirty="0" err="1"/>
              <a:t>Гусевский</a:t>
            </a:r>
            <a:r>
              <a:rPr lang="ru-RU" dirty="0"/>
              <a:t>, в которой приняли участие получатели социальных услуг. Всех их объединило стремление сохранить природу, любовь к малой родине. Волонтеры очистили территорию от мусора, пластмассовых и стеклянных бутылок.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204804" y="353438"/>
            <a:ext cx="6781800" cy="8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Социально-трудовые услуги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8F3A78B-2FB5-4FA7-8A6B-64E8B57E99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826" y="2996951"/>
            <a:ext cx="3960440" cy="28388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4D3EB6A-369A-4214-8082-DEA0D3452D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8735" y="2996951"/>
            <a:ext cx="3960440" cy="283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78328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700808"/>
            <a:ext cx="7543800" cy="410445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В швейной мастерской обучались мастер-классам – 40 человек (43%) получателей социальных услуг. Освоили:</a:t>
            </a:r>
          </a:p>
          <a:p>
            <a:r>
              <a:rPr lang="ru-RU" dirty="0"/>
              <a:t>работу с бумагой (изготовление папье-маше, выполнение аппликаций, скатывание бумажных шариков, трубочек и т.д.) – 21 человек;</a:t>
            </a:r>
          </a:p>
          <a:p>
            <a:r>
              <a:rPr lang="ru-RU" dirty="0"/>
              <a:t>плетение бисером – 12 человек;</a:t>
            </a:r>
          </a:p>
          <a:p>
            <a:r>
              <a:rPr lang="ru-RU" dirty="0"/>
              <a:t>вышивку – 12 человек;</a:t>
            </a:r>
          </a:p>
          <a:p>
            <a:r>
              <a:rPr lang="ru-RU" dirty="0"/>
              <a:t>работу с тканью и нитками – 18 человек;</a:t>
            </a:r>
          </a:p>
          <a:p>
            <a:r>
              <a:rPr lang="ru-RU" dirty="0"/>
              <a:t>работать с солёным тестом – 9 человек;</a:t>
            </a:r>
          </a:p>
          <a:p>
            <a:r>
              <a:rPr lang="ru-RU" dirty="0"/>
              <a:t>вязание – 6 человек.</a:t>
            </a:r>
          </a:p>
          <a:p>
            <a:pPr marL="0" indent="0">
              <a:buNone/>
            </a:pPr>
            <a:r>
              <a:rPr lang="ru-RU" dirty="0"/>
              <a:t>Использование инновационных технологий позволило повысить жизненный тонус, физическую и психическую активность, улучшить эмоциональное состояние проживающих</a:t>
            </a:r>
          </a:p>
          <a:p>
            <a:endParaRPr lang="ru-RU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539552" y="404664"/>
            <a:ext cx="6781800" cy="8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Социально-трудовые услуги </a:t>
            </a:r>
          </a:p>
        </p:txBody>
      </p:sp>
    </p:spTree>
    <p:extLst>
      <p:ext uri="{BB962C8B-B14F-4D97-AF65-F5344CB8AC3E}">
        <p14:creationId xmlns:p14="http://schemas.microsoft.com/office/powerpoint/2010/main" xmlns="" val="26933766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762000" y="1340768"/>
            <a:ext cx="4386064" cy="22229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сентября 2017 года  получатели социальных услуг ГБУСОВО «Психоневрологический интернат г. Гусь-Хрустальный, п.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Гусевский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приняли участие в выборах Главы муниципального образования города Гусь-Хрустальный.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C:\Users\User\Desktop\Выборы, лекция\DSC042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1048"/>
            <a:ext cx="3528392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Выборы, лекция\DSC042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7895" y="3861048"/>
            <a:ext cx="359847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Выборы, лекция\DSC042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9547" y="764704"/>
            <a:ext cx="3606824" cy="27989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86780" y="329208"/>
            <a:ext cx="4098032" cy="870992"/>
          </a:xfrm>
        </p:spPr>
        <p:txBody>
          <a:bodyPr>
            <a:normAutofit/>
          </a:bodyPr>
          <a:lstStyle/>
          <a:p>
            <a:r>
              <a:rPr lang="ru-RU" sz="2400" dirty="0"/>
              <a:t>Социально-правовые услуги</a:t>
            </a:r>
          </a:p>
        </p:txBody>
      </p:sp>
    </p:spTree>
    <p:extLst>
      <p:ext uri="{BB962C8B-B14F-4D97-AF65-F5344CB8AC3E}">
        <p14:creationId xmlns:p14="http://schemas.microsoft.com/office/powerpoint/2010/main" xmlns="" val="36944224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44824"/>
            <a:ext cx="8074144" cy="3888432"/>
          </a:xfrm>
        </p:spPr>
        <p:txBody>
          <a:bodyPr>
            <a:normAutofit fontScale="92500" lnSpcReduction="10000"/>
          </a:bodyPr>
          <a:lstStyle/>
          <a:p>
            <a:pPr marL="539496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Оформлены документы по переводу денежных средств и закрытие счетов – 19 человек;</a:t>
            </a:r>
          </a:p>
          <a:p>
            <a:pPr marL="539496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Оформлены документы по недвижимости – 8 человек;</a:t>
            </a:r>
          </a:p>
          <a:p>
            <a:pPr marL="539496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Оформлены документы в налоговую инспекцию – 2 человек;</a:t>
            </a:r>
          </a:p>
          <a:p>
            <a:pPr marL="539496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Оказание юридических услуг в суде – 6 человек.</a:t>
            </a:r>
          </a:p>
          <a:p>
            <a:pPr marL="539496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Проведение консультаций – 24 человека.</a:t>
            </a:r>
            <a:endParaRPr lang="ru-RU" sz="2800" dirty="0">
              <a:ea typeface="Times New Roman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6781800" cy="808112"/>
          </a:xfrm>
        </p:spPr>
        <p:txBody>
          <a:bodyPr>
            <a:normAutofit/>
          </a:bodyPr>
          <a:lstStyle/>
          <a:p>
            <a:r>
              <a:rPr lang="ru-RU" sz="2800" dirty="0"/>
              <a:t>Социально-правовые услуги </a:t>
            </a:r>
          </a:p>
        </p:txBody>
      </p:sp>
    </p:spTree>
    <p:extLst>
      <p:ext uri="{BB962C8B-B14F-4D97-AF65-F5344CB8AC3E}">
        <p14:creationId xmlns:p14="http://schemas.microsoft.com/office/powerpoint/2010/main" xmlns="" val="3891099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8690</TotalTime>
  <Words>5086</Words>
  <Application>Microsoft Office PowerPoint</Application>
  <PresentationFormat>Экран (4:3)</PresentationFormat>
  <Paragraphs>498</Paragraphs>
  <Slides>120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120</vt:i4>
      </vt:variant>
    </vt:vector>
  </HeadingPairs>
  <TitlesOfParts>
    <vt:vector size="121" baseType="lpstr">
      <vt:lpstr>NewsPrint</vt:lpstr>
      <vt:lpstr>Слайд 1</vt:lpstr>
      <vt:lpstr>Слайд 2</vt:lpstr>
      <vt:lpstr>Слайд 3</vt:lpstr>
      <vt:lpstr>Слайд 4</vt:lpstr>
      <vt:lpstr>Слайд 5</vt:lpstr>
      <vt:lpstr>Слайд 6</vt:lpstr>
      <vt:lpstr>Улучшение качества обслуживания</vt:lpstr>
      <vt:lpstr>Улучшение качества обслуживания</vt:lpstr>
      <vt:lpstr>Социально-бытовые услуги</vt:lpstr>
      <vt:lpstr>Слайд 10</vt:lpstr>
      <vt:lpstr>Социально-медицинские услуги</vt:lpstr>
      <vt:lpstr>Социально-медицинские услуги</vt:lpstr>
      <vt:lpstr>Социально-медицинские услуги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Общие результаты мониторинга</vt:lpstr>
      <vt:lpstr>Социально-педагогические услуги </vt:lpstr>
      <vt:lpstr>Социально-педагогические услуги </vt:lpstr>
      <vt:lpstr>Организация досуга</vt:lpstr>
      <vt:lpstr>Слайд 25</vt:lpstr>
      <vt:lpstr>Слайд 26</vt:lpstr>
      <vt:lpstr>Организация досуга</vt:lpstr>
      <vt:lpstr>Организация досуга</vt:lpstr>
      <vt:lpstr>Организация досуга</vt:lpstr>
      <vt:lpstr>Организация досуга</vt:lpstr>
      <vt:lpstr>Организация досуга</vt:lpstr>
      <vt:lpstr>Организация досуга</vt:lpstr>
      <vt:lpstr>Организация досуга</vt:lpstr>
      <vt:lpstr>Организация досуга</vt:lpstr>
      <vt:lpstr>Организация досуга</vt:lpstr>
      <vt:lpstr>Организация досуга</vt:lpstr>
      <vt:lpstr>Слайд 37</vt:lpstr>
      <vt:lpstr>Слайд 38</vt:lpstr>
      <vt:lpstr>Слайд 39</vt:lpstr>
      <vt:lpstr>Спортивная реабилитация</vt:lpstr>
      <vt:lpstr>Спортивная реабилитация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Мероприятия, посвященные Дню Победы</vt:lpstr>
      <vt:lpstr>Мероприятия, посвященные Дню Победы</vt:lpstr>
      <vt:lpstr>Мероприятия, посвященные Дню Победы</vt:lpstr>
      <vt:lpstr>Мероприятия, посвященные Дню Победы</vt:lpstr>
      <vt:lpstr>Мероприятия, посвященные Дню Победы</vt:lpstr>
      <vt:lpstr>Мероприятия, посвященные Дню Победы</vt:lpstr>
      <vt:lpstr>Волонтерское движение</vt:lpstr>
      <vt:lpstr>Волонтерское движение</vt:lpstr>
      <vt:lpstr>Волонтерское движение</vt:lpstr>
      <vt:lpstr>Волонтерское движение</vt:lpstr>
      <vt:lpstr>Волонтерское движение</vt:lpstr>
      <vt:lpstr>Волонтерское движение</vt:lpstr>
      <vt:lpstr>Волонтерское движение</vt:lpstr>
      <vt:lpstr>Слайд 94</vt:lpstr>
      <vt:lpstr>Слайд 95</vt:lpstr>
      <vt:lpstr>Слайд 96</vt:lpstr>
      <vt:lpstr>Слайд 97</vt:lpstr>
      <vt:lpstr>Социально-правовые услуги</vt:lpstr>
      <vt:lpstr>Социально-правовые услуги </vt:lpstr>
      <vt:lpstr>Услуги в целях повышения коммуникативного потенциала получателей социальных услуг, имеющих ограничения жизнедеятельности</vt:lpstr>
      <vt:lpstr>Услуги в целях повышения коммуникативного потенциала получателей социальных услуг, имеющих ограничения жизнедеятельности</vt:lpstr>
      <vt:lpstr>Обеспечение реализации приоритетных направлений государственной политики в сфере социального обслуживания</vt:lpstr>
      <vt:lpstr>Обеспечение реализации приоритетных направлений государственной политики в сфере социального обслуживания</vt:lpstr>
      <vt:lpstr>Обеспечение реализации приоритетных направлений государственной политики в сфере социального обслуживания</vt:lpstr>
      <vt:lpstr>Работа по охране труда, пожарной, антитеррористической безопасности, гражданской обороне</vt:lpstr>
      <vt:lpstr>Работа по охране труда, пожарной, антитеррористической безопасности, гражданской обороне</vt:lpstr>
      <vt:lpstr>Работа по охране труда, пожарной, антитеррористической безопасности, гражданской обороне</vt:lpstr>
      <vt:lpstr>Работа по охране труда, пожарной, антитеррористической безопасности, гражданской обороне</vt:lpstr>
      <vt:lpstr>Работа по охране труда, пожарной, антитеррористической безопасности, гражданской обороне</vt:lpstr>
      <vt:lpstr>Работа по охране труда, пожарной, антитеррористической безопасности, гражданской обороне</vt:lpstr>
      <vt:lpstr>Доступная среда</vt:lpstr>
      <vt:lpstr>Доступная среда</vt:lpstr>
      <vt:lpstr>Работа  хозяйственной службы</vt:lpstr>
      <vt:lpstr>Областные конкурсы</vt:lpstr>
      <vt:lpstr>Областные конкурсы</vt:lpstr>
      <vt:lpstr>Областные конкурсы</vt:lpstr>
      <vt:lpstr>Слайд 117</vt:lpstr>
      <vt:lpstr>Слайд 118</vt:lpstr>
      <vt:lpstr>Основные задачи развития системы предоставления социальных услуг в стационарной форме социального обслуживания в 2018 году</vt:lpstr>
      <vt:lpstr>Основные задачи развития системы предоставления социальных услуг в стационарной форме социального обслуживания в 2018 году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за 2012 год</dc:title>
  <dc:creator>user9</dc:creator>
  <cp:lastModifiedBy>123</cp:lastModifiedBy>
  <cp:revision>938</cp:revision>
  <cp:lastPrinted>2018-04-12T05:39:17Z</cp:lastPrinted>
  <dcterms:created xsi:type="dcterms:W3CDTF">2013-03-04T11:55:27Z</dcterms:created>
  <dcterms:modified xsi:type="dcterms:W3CDTF">2018-11-08T05:59:00Z</dcterms:modified>
</cp:coreProperties>
</file>