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35" r:id="rId2"/>
    <p:sldId id="277" r:id="rId3"/>
    <p:sldId id="280" r:id="rId4"/>
    <p:sldId id="278" r:id="rId5"/>
    <p:sldId id="303" r:id="rId6"/>
    <p:sldId id="284" r:id="rId7"/>
    <p:sldId id="304" r:id="rId8"/>
    <p:sldId id="289" r:id="rId9"/>
    <p:sldId id="329" r:id="rId10"/>
    <p:sldId id="291" r:id="rId11"/>
    <p:sldId id="337" r:id="rId12"/>
    <p:sldId id="265" r:id="rId13"/>
    <p:sldId id="301" r:id="rId14"/>
    <p:sldId id="306" r:id="rId15"/>
    <p:sldId id="299" r:id="rId16"/>
    <p:sldId id="332" r:id="rId17"/>
    <p:sldId id="294" r:id="rId18"/>
    <p:sldId id="308" r:id="rId19"/>
    <p:sldId id="293" r:id="rId20"/>
    <p:sldId id="302" r:id="rId21"/>
    <p:sldId id="310" r:id="rId22"/>
    <p:sldId id="313" r:id="rId23"/>
    <p:sldId id="326" r:id="rId24"/>
    <p:sldId id="327" r:id="rId25"/>
    <p:sldId id="314" r:id="rId26"/>
    <p:sldId id="318" r:id="rId27"/>
    <p:sldId id="319" r:id="rId28"/>
    <p:sldId id="315" r:id="rId29"/>
    <p:sldId id="330" r:id="rId30"/>
    <p:sldId id="338" r:id="rId31"/>
    <p:sldId id="331" r:id="rId32"/>
    <p:sldId id="320" r:id="rId33"/>
    <p:sldId id="321" r:id="rId34"/>
    <p:sldId id="339" r:id="rId35"/>
    <p:sldId id="311" r:id="rId36"/>
    <p:sldId id="333" r:id="rId37"/>
    <p:sldId id="26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3743" autoAdjust="0"/>
  </p:normalViewPr>
  <p:slideViewPr>
    <p:cSldViewPr>
      <p:cViewPr>
        <p:scale>
          <a:sx n="76" d="100"/>
          <a:sy n="76" d="100"/>
        </p:scale>
        <p:origin x="-117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60876922650412E-2"/>
          <c:y val="0.23179964130969574"/>
          <c:w val="0.52601999163147839"/>
          <c:h val="0.651892845239417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400" b="1" dirty="0" smtClean="0">
                        <a:solidFill>
                          <a:srgbClr val="FFFF00"/>
                        </a:solidFill>
                      </a:rPr>
                      <a:t>19</a:t>
                    </a:r>
                    <a:r>
                      <a:rPr lang="en-US" sz="2400" b="1" dirty="0" smtClean="0">
                        <a:solidFill>
                          <a:srgbClr val="FFFF00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400" b="1" dirty="0" smtClean="0">
                        <a:solidFill>
                          <a:srgbClr val="FFFF00"/>
                        </a:solidFill>
                      </a:rPr>
                      <a:t>8</a:t>
                    </a:r>
                    <a:r>
                      <a:rPr lang="en-US" sz="2400" b="1" dirty="0" smtClean="0">
                        <a:solidFill>
                          <a:srgbClr val="FFFF00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4"/>
                <c:pt idx="0">
                  <c:v>дети с ограниченными возможностями здоровья</c:v>
                </c:pt>
                <c:pt idx="1">
                  <c:v>из многодетных семей</c:v>
                </c:pt>
                <c:pt idx="2">
                  <c:v>находящиеся в СОП</c:v>
                </c:pt>
                <c:pt idx="3">
                  <c:v>малообеспеченные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</c:v>
                </c:pt>
                <c:pt idx="1">
                  <c:v>19</c:v>
                </c:pt>
                <c:pt idx="2">
                  <c:v>8</c:v>
                </c:pt>
                <c:pt idx="3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766333117999737"/>
          <c:y val="0"/>
          <c:w val="0.40233666882000263"/>
          <c:h val="1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050597503317796E-3"/>
          <c:y val="0.3679454824482169"/>
          <c:w val="0.68744105382758847"/>
          <c:h val="0.55639125047672744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050597503317796E-3"/>
          <c:y val="0.3679454824482169"/>
          <c:w val="0.68744105382758847"/>
          <c:h val="0.55639125047672744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050597503317796E-3"/>
          <c:y val="0.3679454824482169"/>
          <c:w val="0.68744105382758847"/>
          <c:h val="0.55639125047672744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050597503317796E-3"/>
          <c:y val="0.3679454824482169"/>
          <c:w val="0.68744105382758847"/>
          <c:h val="0.55639125047672744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050597503317796E-3"/>
          <c:y val="0.3679454824482169"/>
          <c:w val="0.68744105382758847"/>
          <c:h val="0.55639125047672744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406397305061341E-2"/>
          <c:y val="9.0616743067195429E-2"/>
          <c:w val="0.50441865586363421"/>
          <c:h val="0.818766513865609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3"/>
            <c:bubble3D val="0"/>
            <c:explosion val="7"/>
          </c:dPt>
          <c:dLbls>
            <c:dLbl>
              <c:idx val="0"/>
              <c:layout>
                <c:manualLayout>
                  <c:x val="-1.9855308735537321E-2"/>
                  <c:y val="0.10340839745664331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accent1">
                            <a:lumMod val="75000"/>
                          </a:schemeClr>
                        </a:solidFill>
                      </a:defRPr>
                    </a:pPr>
                    <a:r>
                      <a:rPr lang="ru-RU" dirty="0" smtClean="0">
                        <a:solidFill>
                          <a:srgbClr val="FFFF00"/>
                        </a:solidFill>
                      </a:rPr>
                      <a:t>2189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7087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4984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26643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2000" b="1">
                        <a:solidFill>
                          <a:srgbClr val="0070C0"/>
                        </a:solidFill>
                      </a:defRPr>
                    </a:pPr>
                    <a:r>
                      <a:rPr lang="ru-RU" dirty="0" smtClean="0">
                        <a:solidFill>
                          <a:srgbClr val="FFFF00"/>
                        </a:solidFill>
                      </a:rPr>
                      <a:t>2852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801071706318344E-2"/>
                  <c:y val="8.498034532110803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1314</a:t>
                    </a:r>
                    <a:endParaRPr lang="en-US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1">
                  <c:v>социально-медицинские</c:v>
                </c:pt>
                <c:pt idx="2">
                  <c:v>социально-психологические</c:v>
                </c:pt>
                <c:pt idx="3">
                  <c:v>социально-педагогические</c:v>
                </c:pt>
                <c:pt idx="4">
                  <c:v>социально-правовые</c:v>
                </c:pt>
                <c:pt idx="5">
                  <c:v>социально-бытовые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7087</c:v>
                </c:pt>
                <c:pt idx="2">
                  <c:v>4984</c:v>
                </c:pt>
                <c:pt idx="3">
                  <c:v>26643</c:v>
                </c:pt>
                <c:pt idx="4">
                  <c:v>2852</c:v>
                </c:pt>
                <c:pt idx="5">
                  <c:v>1314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defRPr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b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b="1">
                <a:solidFill>
                  <a:srgbClr val="0070C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b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084022410208391"/>
          <c:y val="4.4382548476900319E-2"/>
          <c:w val="0.40971142095322749"/>
          <c:h val="0.59428139224466203"/>
        </c:manualLayout>
      </c:layout>
      <c:overlay val="0"/>
      <c:txPr>
        <a:bodyPr/>
        <a:lstStyle/>
        <a:p>
          <a:pPr>
            <a:defRPr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87422217268394E-2"/>
          <c:y val="0.3391559713062185"/>
          <c:w val="0.47326317284349728"/>
          <c:h val="0.6184688443708276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1"/>
            <c:bubble3D val="0"/>
            <c:explosion val="2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48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8523870357867282E-2"/>
                  <c:y val="-0.10020098776903576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rgbClr val="FFFF00"/>
                        </a:solidFill>
                      </a:defRPr>
                    </a:pPr>
                    <a:r>
                      <a:rPr lang="ru-RU" sz="2000" b="1" dirty="0" smtClean="0">
                        <a:solidFill>
                          <a:srgbClr val="FFFF00"/>
                        </a:solidFill>
                        <a:effectLst/>
                      </a:rPr>
                      <a:t>84</a:t>
                    </a:r>
                    <a:endParaRPr lang="en-US" sz="2000" dirty="0">
                      <a:effectLst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174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394629026077902E-2"/>
                  <c:y val="6.7596655927119206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accent4">
                            <a:lumMod val="75000"/>
                          </a:schemeClr>
                        </a:solidFill>
                      </a:defRPr>
                    </a:pPr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25</a:t>
                    </a:r>
                    <a:endParaRPr lang="en-US" sz="20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от 0 до 3 лет</c:v>
                </c:pt>
                <c:pt idx="1">
                  <c:v>от 3 до 7 лет</c:v>
                </c:pt>
                <c:pt idx="2">
                  <c:v>от 7 до 15 лет</c:v>
                </c:pt>
                <c:pt idx="3">
                  <c:v>от 15 до 18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</c:v>
                </c:pt>
                <c:pt idx="1">
                  <c:v>84</c:v>
                </c:pt>
                <c:pt idx="2">
                  <c:v>174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769788956998616"/>
          <c:y val="0.33040867933865936"/>
          <c:w val="0.32951848722147031"/>
          <c:h val="0.42106827145468684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37741497050691E-2"/>
          <c:y val="0.27560413922262605"/>
          <c:w val="0.46241175694912401"/>
          <c:h val="0.6343340768404650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explosion val="9"/>
          </c:dPt>
          <c:dPt>
            <c:idx val="2"/>
            <c:bubble3D val="0"/>
            <c:explosion val="13"/>
          </c:dPt>
          <c:dPt>
            <c:idx val="3"/>
            <c:bubble3D val="0"/>
            <c:explosion val="10"/>
          </c:dPt>
          <c:dPt>
            <c:idx val="4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>
                        <a:solidFill>
                          <a:srgbClr val="FFFF00"/>
                        </a:solidFill>
                      </a:rPr>
                      <a:t>198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53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layout>
                <c:manualLayout>
                  <c:x val="-5.2775356394398724E-2"/>
                  <c:y val="-4.0312981097338392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32</a:t>
                    </a:r>
                    <a:endParaRPr lang="en-US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2526580413547509E-2"/>
                  <c:y val="-0.14896793907587688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197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1">
                  <c:v>заболевания опорно-двигательного аппарата</c:v>
                </c:pt>
                <c:pt idx="2">
                  <c:v>соматические заболевания</c:v>
                </c:pt>
                <c:pt idx="3">
                  <c:v>психические заболевания</c:v>
                </c:pt>
                <c:pt idx="4">
                  <c:v>неврологические патологии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1">
                  <c:v>53</c:v>
                </c:pt>
                <c:pt idx="2">
                  <c:v>49</c:v>
                </c:pt>
                <c:pt idx="3">
                  <c:v>32</c:v>
                </c:pt>
                <c:pt idx="4">
                  <c:v>197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lnSpc>
                <a:spcPct val="100000"/>
              </a:lnSpc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lnSpc>
                <a:spcPct val="100000"/>
              </a:lnSpc>
              <a:defRPr sz="2000" b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lnSpc>
                <a:spcPct val="100000"/>
              </a:lnSpc>
              <a:defRPr sz="2000" b="1">
                <a:solidFill>
                  <a:srgbClr val="7030A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lnSpc>
                <a:spcPct val="100000"/>
              </a:lnSpc>
              <a:defRPr sz="2000" b="1">
                <a:solidFill>
                  <a:srgbClr val="0070C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7087317933335047"/>
          <c:y val="0.22955877918326534"/>
          <c:w val="0.42761939081792438"/>
          <c:h val="0.60401034805656517"/>
        </c:manualLayout>
      </c:layout>
      <c:overlay val="0"/>
      <c:txPr>
        <a:bodyPr/>
        <a:lstStyle/>
        <a:p>
          <a:pPr>
            <a:lnSpc>
              <a:spcPct val="100000"/>
            </a:lnSpc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376674196694195E-2"/>
          <c:y val="5.4483015036000851E-2"/>
          <c:w val="0.58817153032379121"/>
          <c:h val="0.816210618056457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3"/>
          <c:dPt>
            <c:idx val="0"/>
            <c:bubble3D val="0"/>
            <c:explosion val="7"/>
          </c:dPt>
          <c:dPt>
            <c:idx val="1"/>
            <c:bubble3D val="0"/>
            <c:explosion val="18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400" b="1" dirty="0" smtClean="0">
                        <a:solidFill>
                          <a:srgbClr val="FFFF00"/>
                        </a:solidFill>
                      </a:rPr>
                      <a:t>7</a:t>
                    </a:r>
                    <a:r>
                      <a:rPr lang="ru-RU" sz="2400" b="1" dirty="0" smtClean="0">
                        <a:solidFill>
                          <a:srgbClr val="FFFF00"/>
                        </a:solidFill>
                      </a:rPr>
                      <a:t>4</a:t>
                    </a:r>
                    <a:r>
                      <a:rPr lang="en-US" sz="2400" b="1" dirty="0" smtClean="0">
                        <a:solidFill>
                          <a:srgbClr val="FFFF00"/>
                        </a:solidFill>
                      </a:rPr>
                      <a:t>%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0321696686689656E-2"/>
                  <c:y val="5.6263441707140337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rgbClr val="FFFF00"/>
                        </a:solidFill>
                      </a:defRPr>
                    </a:pPr>
                    <a:r>
                      <a:rPr lang="ru-RU" sz="2000" b="1" dirty="0" smtClean="0">
                        <a:solidFill>
                          <a:srgbClr val="FFFF00"/>
                        </a:solidFill>
                      </a:rPr>
                      <a:t>26</a:t>
                    </a:r>
                    <a:r>
                      <a:rPr lang="en-US" sz="2000" b="1" dirty="0" smtClean="0">
                        <a:solidFill>
                          <a:srgbClr val="FFFF00"/>
                        </a:solidFill>
                      </a:rPr>
                      <a:t>%</a:t>
                    </a:r>
                    <a:endParaRPr lang="en-US" sz="2000" b="1" dirty="0">
                      <a:solidFill>
                        <a:srgbClr val="C0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улучшение здоровья</c:v>
                </c:pt>
                <c:pt idx="1">
                  <c:v>положительная динамика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0.74</c:v>
                </c:pt>
                <c:pt idx="1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 b="1" i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 i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0150338234023382"/>
          <c:y val="0.2432411220388648"/>
          <c:w val="0.39849661765976618"/>
          <c:h val="0.47076134443844297"/>
        </c:manualLayout>
      </c:layout>
      <c:overlay val="0"/>
      <c:txPr>
        <a:bodyPr/>
        <a:lstStyle/>
        <a:p>
          <a:pPr>
            <a:defRPr sz="2400" b="1" i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277694883979266E-3"/>
          <c:y val="0.11156484895894368"/>
          <c:w val="0.60067870488327924"/>
          <c:h val="0.88843515104105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4"/>
          </c:dPt>
          <c:dPt>
            <c:idx val="1"/>
            <c:bubble3D val="0"/>
            <c:explosion val="9"/>
          </c:dPt>
          <c:dPt>
            <c:idx val="2"/>
            <c:bubble3D val="0"/>
            <c:explosion val="31"/>
          </c:dPt>
          <c:dPt>
            <c:idx val="3"/>
            <c:bubble3D val="0"/>
            <c:explosion val="10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22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11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accent3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40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оставшиеся без попечения родителей или законных представителей</c:v>
                </c:pt>
                <c:pt idx="1">
                  <c:v>проживающие в семьях, находящихся в социально-опасном положении</c:v>
                </c:pt>
                <c:pt idx="3">
                  <c:v>оказавшиеся в трудной жизненной ситуации и нуждающиеся в социальной помощи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11</c:v>
                </c:pt>
                <c:pt idx="3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b="1" i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 i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txPr>
          <a:bodyPr/>
          <a:lstStyle/>
          <a:p>
            <a:pPr>
              <a:defRPr b="1" i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2041952796035673"/>
          <c:y val="5.2070392851972687E-2"/>
          <c:w val="0.47053591861113248"/>
          <c:h val="0.73632685593856573"/>
        </c:manualLayout>
      </c:layout>
      <c:overlay val="0"/>
      <c:txPr>
        <a:bodyPr/>
        <a:lstStyle/>
        <a:p>
          <a:pPr>
            <a:defRPr b="1" i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743907269588678E-2"/>
          <c:y val="0.26544450487413546"/>
          <c:w val="0.48593378481523786"/>
          <c:h val="0.73455549512586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explosion val="9"/>
          </c:dPt>
          <c:dPt>
            <c:idx val="2"/>
            <c:bubble3D val="0"/>
            <c:explosion val="0"/>
          </c:dPt>
          <c:dLbls>
            <c:dLbl>
              <c:idx val="0"/>
              <c:delete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6</a:t>
                    </a:r>
                    <a:endParaRPr lang="en-US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передано родителям или законным представителям </c:v>
                </c:pt>
                <c:pt idx="1">
                  <c:v>передано под опеку </c:v>
                </c:pt>
                <c:pt idx="2">
                  <c:v>определено в образовательные учреждения для детей-сирот и детей, оставшихся без попечения родителей</c:v>
                </c:pt>
                <c:pt idx="3">
                  <c:v>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</c:v>
                </c:pt>
                <c:pt idx="1">
                  <c:v>6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800" b="1">
                <a:solidFill>
                  <a:schemeClr val="accent3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48417189835521646"/>
          <c:y val="0.31573807816154092"/>
          <c:w val="0.51582810164478354"/>
          <c:h val="0.46397251080629281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1259709248493767"/>
          <c:w val="0.69201563005038558"/>
          <c:h val="0.558907033289474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2"/>
            <c:bubble3D val="0"/>
            <c:explosion val="0"/>
          </c:dPt>
          <c:dPt>
            <c:idx val="4"/>
            <c:bubble3D val="0"/>
            <c:spPr>
              <a:solidFill>
                <a:srgbClr val="7030A0"/>
              </a:solidFill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87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smtClean="0"/>
                      <a:t>13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2">
                  <c:v>обучающиеся школ</c:v>
                </c:pt>
                <c:pt idx="3">
                  <c:v>дошкольный возраст</c:v>
                </c:pt>
                <c:pt idx="4">
                  <c:v>дошкольный возраст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2" formatCode="0%">
                  <c:v>0.87</c:v>
                </c:pt>
                <c:pt idx="4" formatCode="0%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2">
                  <c:v>обучающиеся школ</c:v>
                </c:pt>
                <c:pt idx="3">
                  <c:v>дошкольный возраст</c:v>
                </c:pt>
                <c:pt idx="4">
                  <c:v>дошкольный возраст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2"/>
        <c:txPr>
          <a:bodyPr/>
          <a:lstStyle/>
          <a:p>
            <a:pPr>
              <a:defRPr sz="2000" b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egendEntry>
        <c:idx val="4"/>
        <c:txPr>
          <a:bodyPr/>
          <a:lstStyle/>
          <a:p>
            <a:pPr>
              <a:defRPr sz="2000" b="1">
                <a:solidFill>
                  <a:srgbClr val="7030A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392357970567106"/>
          <c:y val="0.31138945305443178"/>
          <c:w val="0.27752653425742924"/>
          <c:h val="0.3980407184579759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045440197258281E-3"/>
          <c:y val="0.37594960828690993"/>
          <c:w val="0.68744105382758847"/>
          <c:h val="0.556391250476727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explosion val="0"/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0.54</c:v>
                </c:pt>
                <c:pt idx="1">
                  <c:v>0.46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20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66392357970567106"/>
          <c:y val="0.31138945305443178"/>
          <c:w val="0.27752653425742924"/>
          <c:h val="0.3980407184579759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0.42735</cdr:x>
      <cdr:y>0.82286</cdr:y>
    </cdr:from>
    <cdr:to>
      <cdr:x>0.53589</cdr:x>
      <cdr:y>0.96798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0" y="51845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0.49798</cdr:x>
      <cdr:y>0.55128</cdr:y>
    </cdr:from>
    <cdr:to>
      <cdr:x>0.53006</cdr:x>
      <cdr:y>0.61985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>
          <a:off x="3836854" y="3096344"/>
          <a:ext cx="247172" cy="385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49</a:t>
          </a:r>
          <a:endParaRPr lang="ru-RU" sz="1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0.38907</cdr:x>
      <cdr:y>0.54531</cdr:y>
    </cdr:from>
    <cdr:to>
      <cdr:x>0.49886</cdr:x>
      <cdr:y>0.69296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40359" y="33769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0.34584</cdr:x>
      <cdr:y>0.52205</cdr:y>
    </cdr:from>
    <cdr:to>
      <cdr:x>0.45563</cdr:x>
      <cdr:y>0.66971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19" y="32328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0.19021</cdr:x>
      <cdr:y>0.4174</cdr:y>
    </cdr:from>
    <cdr:to>
      <cdr:x>0.22479</cdr:x>
      <cdr:y>0.47554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84175" y="2584826"/>
          <a:ext cx="28803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</a:t>
          </a:r>
          <a:endParaRPr lang="ru-RU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5E55F-5CDF-421D-851B-7D3576507607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831D-9E08-41E9-86FE-2DC21322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40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8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1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1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12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9.jpeg"/><Relationship Id="rId5" Type="http://schemas.openxmlformats.org/officeDocument/2006/relationships/image" Target="../media/image16.jpeg"/><Relationship Id="rId10" Type="http://schemas.microsoft.com/office/2007/relationships/hdphoto" Target="../media/hdphoto10.wdp"/><Relationship Id="rId4" Type="http://schemas.microsoft.com/office/2007/relationships/hdphoto" Target="../media/hdphoto2.wdp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4.jpeg"/><Relationship Id="rId4" Type="http://schemas.microsoft.com/office/2007/relationships/hdphoto" Target="../media/hdphoto11.wdp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2.wdp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2.wdp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2.wdp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2.wdp"/><Relationship Id="rId9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microsoft.com/office/2007/relationships/hdphoto" Target="../media/hdphoto17.wdp"/><Relationship Id="rId3" Type="http://schemas.openxmlformats.org/officeDocument/2006/relationships/image" Target="../media/image74.png"/><Relationship Id="rId7" Type="http://schemas.microsoft.com/office/2007/relationships/hdphoto" Target="../media/hdphoto14.wdp"/><Relationship Id="rId12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78.jpeg"/><Relationship Id="rId4" Type="http://schemas.openxmlformats.org/officeDocument/2006/relationships/image" Target="../media/image75.png"/><Relationship Id="rId9" Type="http://schemas.microsoft.com/office/2007/relationships/hdphoto" Target="../media/hdphoto15.wdp"/><Relationship Id="rId1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8304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7756" y="476672"/>
            <a:ext cx="781286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ГОСУДАРСТВЕННОЕ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КАЗЕННОЕ УЧРЕЖДЕНИЕ 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СОЦИАЛЬНОГО ОБСЛУЖИВАНИЯ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ВЛАДИМИРСКОЙ ОБЛАСТИ</a:t>
            </a: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«ГУСЬ-ХРУСТАЛЬНЫЙ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СОЦИАЛЬНО-РЕАБИЛИТАЦИОННЫЙ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ЦЕНТР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ДЛЯ НЕСОВЕРШЕННОЛЕТНИХ»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pic>
        <p:nvPicPr>
          <p:cNvPr id="5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120172" y="4115028"/>
            <a:ext cx="237626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653136"/>
            <a:ext cx="4090674" cy="1200329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ОТЧЕТ О РАБОТЕ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2017 год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336" y="1902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8373" y="-156768"/>
            <a:ext cx="46798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Программа                                    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«Волшебные ладошки»                                                    </a:t>
            </a:r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для детей в возрасте                                    от 3 до 7 лет                                                        в группах кратковременного пребывания.</a:t>
            </a:r>
          </a:p>
        </p:txBody>
      </p:sp>
      <p:pic>
        <p:nvPicPr>
          <p:cNvPr id="2" name="Picture 2" descr="F:\дети\IMG_20160914_1455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245"/>
            <a:ext cx="2641859" cy="198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дети\IMG_20160914_1117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45" y="4741518"/>
            <a:ext cx="2654274" cy="1990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ети\IMG_20160914_0929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48" y="4290765"/>
            <a:ext cx="1806976" cy="2409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Нужные\IMG_20160219_1346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6" y="2272050"/>
            <a:ext cx="1913845" cy="289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Фото Нужные\101MSDCF\DSC0849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69" y="2520888"/>
            <a:ext cx="2827370" cy="212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1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805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1" y="0"/>
            <a:ext cx="846446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 ГАПОУ ВО</a:t>
            </a:r>
          </a:p>
          <a:p>
            <a:pPr algn="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«Гусь-Хрустальный технологический колледж»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им.Г.Ф.Чехлова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Программа «Мир один на всех» -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 </a:t>
            </a:r>
            <a:endParaRPr lang="ru-RU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с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воспитанниками 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           отделения </a:t>
            </a:r>
          </a:p>
          <a:p>
            <a:pPr algn="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реабилитации</a:t>
            </a:r>
          </a:p>
          <a:p>
            <a:pPr algn="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детей </a:t>
            </a:r>
          </a:p>
          <a:p>
            <a:pPr algn="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ограниченными </a:t>
            </a:r>
          </a:p>
          <a:p>
            <a:pPr algn="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возможностями                                                                </a:t>
            </a:r>
          </a:p>
          <a:p>
            <a:pPr algn="r"/>
            <a:endParaRPr lang="ru-RU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dirty="0"/>
          </a:p>
        </p:txBody>
      </p:sp>
      <p:pic>
        <p:nvPicPr>
          <p:cNvPr id="6" name="Picture 2" descr="\\Hr\обмен\На сайт - отчеты\Архив\Осеннее настроение\DSC_017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1450"/>
          <a:stretch/>
        </p:blipFill>
        <p:spPr bwMode="auto">
          <a:xfrm>
            <a:off x="528989" y="1939449"/>
            <a:ext cx="3846971" cy="308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Hr\обмен\На сайт - отчеты\Архив\ОСенний праздник 2017\DSC_02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52" y="3933056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18" y="0"/>
            <a:ext cx="66247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Результаты реализации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индивидуальных программ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социальной реабилитации детей с ограниченными возможностями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83190440"/>
              </p:ext>
            </p:extLst>
          </p:nvPr>
        </p:nvGraphicFramePr>
        <p:xfrm>
          <a:off x="611559" y="1844824"/>
          <a:ext cx="8064895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3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-171400"/>
            <a:ext cx="74888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Несовершеннолетние,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прошедшие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социальную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реабилитацию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стационарном     отделении </a:t>
            </a:r>
          </a:p>
          <a:p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45676062"/>
              </p:ext>
            </p:extLst>
          </p:nvPr>
        </p:nvGraphicFramePr>
        <p:xfrm>
          <a:off x="611560" y="1916832"/>
          <a:ext cx="799288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656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831115"/>
            <a:ext cx="488250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3 место в областном конкурсе  на лучшую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благоустроенную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территорию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«Цветочный хоровод»</a:t>
            </a:r>
          </a:p>
        </p:txBody>
      </p:sp>
      <p:pic>
        <p:nvPicPr>
          <p:cNvPr id="13" name="Picture 2" descr="C:\Users\Admin\Desktop\Хоровод - 17\IMG_3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75" y="-51211"/>
            <a:ext cx="2911974" cy="2184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Hr\обмен\ФОТОГРАФИИ\IMG_30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10476" r="4801" b="3201"/>
          <a:stretch/>
        </p:blipFill>
        <p:spPr bwMode="auto">
          <a:xfrm>
            <a:off x="5580112" y="-131443"/>
            <a:ext cx="3056632" cy="250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Hr\обмен\ТЕРРИТОРИЯ\DSC_0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80" y="4614532"/>
            <a:ext cx="3121025" cy="208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Hr\обмен\ТЕРРИТОРИЯ\DSC055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03701"/>
            <a:ext cx="2751204" cy="2063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 Ивашина\Хоровод - 17 окончательный\IMG_30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63717"/>
            <a:ext cx="2774802" cy="208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5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5653" y="-171400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Сотрудничество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национальным парком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«Мещера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 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                                          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воспитание в русских традициях</a:t>
            </a:r>
            <a:endPara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 descr="\\Hr\обмен\экологическая тропа\IMG_58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5" y="1269465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r\обмен\экологическая тропа\IMG_57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96" y="4277797"/>
            <a:ext cx="3343366" cy="25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Hr\обмен\экологическая тропа\IMG_57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96" y="1260373"/>
            <a:ext cx="3383945" cy="25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Рабочий стол Ивашина\САЙТ - МАТЕРИАЛЫ\музей нац парк Мещера август 2016\IMG_35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3" y="4235776"/>
            <a:ext cx="3399398" cy="25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Рабочий стол Ивашина\САЙТ - МАТЕРИАЛЫ\музей нац парк Мещера август 2016\IMG_35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63863"/>
            <a:ext cx="2216354" cy="16622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-36477"/>
            <a:ext cx="61996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«Мещера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 -     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экологическое  воспитание детей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\\Hr\обмен\экологическая тропа\IMG_58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19415" r="10142" b="15442"/>
          <a:stretch/>
        </p:blipFill>
        <p:spPr bwMode="auto">
          <a:xfrm>
            <a:off x="4860032" y="4468724"/>
            <a:ext cx="3744227" cy="213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Hr\обмен\экологическая тропа\IMG_57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89" y="1235213"/>
            <a:ext cx="2714480" cy="203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чий стол Ивашина\САЙТ - МАТЕРИАЛЫ\музей нац парк Мещера август 2016\IMG_36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7" y="4248906"/>
            <a:ext cx="3103216" cy="232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Рабочий стол Ивашина\САЙТ - МАТЕРИАЛЫ\музей нац парк Мещера август 2016\IMG_367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1"/>
          <a:stretch/>
        </p:blipFill>
        <p:spPr bwMode="auto">
          <a:xfrm>
            <a:off x="787272" y="807904"/>
            <a:ext cx="2857641" cy="2835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Рабочий стол Ивашина\САЙТ - МАТЕРИАЛЫ\музей нац парк Мещера август 2016\IMG_36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06" y="2823220"/>
            <a:ext cx="2929891" cy="21974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3292" y="116632"/>
            <a:ext cx="3785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МЧС</a:t>
            </a:r>
            <a:r>
              <a:rPr lang="ru-RU" sz="6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всегда рядом!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2" descr="C:\Users\Алла\Desktop\ФОТО-ППБ\S73R01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7"/>
          <a:stretch/>
        </p:blipFill>
        <p:spPr bwMode="auto">
          <a:xfrm>
            <a:off x="683568" y="3846280"/>
            <a:ext cx="2950491" cy="261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лла\Desktop\Новая папка\PIC_0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75" y="3852250"/>
            <a:ext cx="3816423" cy="286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лла\Desktop\ФОТО-ППБ\S73R01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50662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лла\Desktop\Новая папка\PIC_00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379" y="376380"/>
            <a:ext cx="3326078" cy="254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0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5960" y="0"/>
            <a:ext cx="41504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ЧТИМ </a:t>
            </a:r>
          </a:p>
          <a:p>
            <a:pPr algn="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ТРАДИЦИИ</a:t>
            </a:r>
          </a:p>
          <a:p>
            <a:pPr algn="r"/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оспитанники стационарного отделения оказывают помощь пожилым людям</a:t>
            </a:r>
          </a:p>
        </p:txBody>
      </p:sp>
      <p:pic>
        <p:nvPicPr>
          <p:cNvPr id="2052" name="Picture 4" descr="C:\Users\Наталья\Desktop\СО\2016 год\Декада инвалидов\P10708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Hr\обмен\На сайт - отчеты\Архив\Декада инвалидов уршель\Новая папка\IMG_49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57087"/>
            <a:ext cx="3369126" cy="252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Hr\обмен\На сайт - отчеты\Архив\Декада инвалидов уршель\Новая папка\IMG_49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24" y="2564904"/>
            <a:ext cx="2744341" cy="205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Hr\обмен\На сайт - отчеты\Архив\Декада инвалидов уршель\IMG_49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91993"/>
            <a:ext cx="2127813" cy="28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Hr\обмен\На сайт - отчеты\Архив\Декада инвалидов уршель\IMG_49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18758"/>
            <a:ext cx="2745508" cy="205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805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87624" y="0"/>
            <a:ext cx="72008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«Добрая планета»</a:t>
            </a: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</a:t>
            </a:r>
          </a:p>
          <a:p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Волонтеры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межрегиональной общественной </a:t>
            </a:r>
            <a:endParaRPr lang="ru-RU" sz="2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организации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помощи детям и подросткам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«Добрая планета»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для воспитанников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стационарного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отделения проводят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игры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обучающие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endParaRPr lang="ru-RU" sz="2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организовывают 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поездки, экскурсии. </a:t>
            </a:r>
          </a:p>
          <a:p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dirty="0"/>
          </a:p>
        </p:txBody>
      </p:sp>
      <p:pic>
        <p:nvPicPr>
          <p:cNvPr id="7" name="Picture 2" descr="\\Hr\обмен\На сайт - отчеты\Архив\Акция равных возможностей\НА САЙТ\DSC_05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45540"/>
            <a:ext cx="3308755" cy="22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r\обмен\На сайт - отчеты\Архив\Акция равных возможностей\НА САЙТ\DSC_06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t="3764" r="6861" b="18050"/>
          <a:stretch/>
        </p:blipFill>
        <p:spPr bwMode="auto">
          <a:xfrm>
            <a:off x="4800700" y="1567077"/>
            <a:ext cx="3587724" cy="250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Hr\обмен\На сайт - отчеты\Архив\добрая планета\на сайт\IMG_41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39" y="4077072"/>
            <a:ext cx="3321888" cy="249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9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620688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СТРУКТУРНЫЕ ПОДРАЗДЕЛЕНИЯ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ГКУСО ВО «Гусь-Хрустальный социально-реабилитационный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центр для несовершеннолетних»</a:t>
            </a:r>
          </a:p>
          <a:p>
            <a:pPr algn="ctr"/>
            <a:r>
              <a:rPr lang="ru-RU" sz="2000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г.Гусь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-Хрустальный, </a:t>
            </a:r>
            <a:r>
              <a:rPr lang="ru-RU" sz="2000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ул.Октябрьская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д. 11</a:t>
            </a:r>
          </a:p>
          <a:p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ОТДЕЛЕНИЕ </a:t>
            </a:r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ПРОФИЛАКТИКИ БЕЗНАДЗОРНОСТИ И ПРАВОНАРУШЕНИЙ НЕСОВЕРШЕННОЛЕТНИХ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ОТДЕЛЕНИЕ РЕАБИЛИТАЦИИ ДЕТЕЙ С ОГРАНИЧЕННЫМИ ВОЗМОЖНОСТЯМИ</a:t>
            </a:r>
          </a:p>
          <a:p>
            <a:endParaRPr lang="ru-RU" sz="20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СТАЦИОНАРНОЕ 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ОТДЕЛЕНИЕ</a:t>
            </a:r>
          </a:p>
          <a:p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(адрес: пос. Уршельский, ул. Вознесенского, д. 16)</a:t>
            </a:r>
            <a:endParaRPr lang="ru-RU" sz="20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356143"/>
            <a:ext cx="7200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Жизнеустройство несовершеннолетних, прошедших социальную реабилитацию </a:t>
            </a:r>
            <a:endParaRPr lang="ru-RU" sz="28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стационарном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отделении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 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58120978"/>
              </p:ext>
            </p:extLst>
          </p:nvPr>
        </p:nvGraphicFramePr>
        <p:xfrm>
          <a:off x="683568" y="1268760"/>
          <a:ext cx="792088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1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356143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отделении  профилактики безнадзорности и правонарушений несовершеннолетних прошли реабилитацию 1718 детей </a:t>
            </a:r>
          </a:p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91939526"/>
              </p:ext>
            </p:extLst>
          </p:nvPr>
        </p:nvGraphicFramePr>
        <p:xfrm>
          <a:off x="503549" y="1484784"/>
          <a:ext cx="8100899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80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356143"/>
            <a:ext cx="741682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отделении профилактики безнадзорности и правонарушений несовершеннолетних получили социальные услуги 1718 детей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 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75299477"/>
              </p:ext>
            </p:extLst>
          </p:nvPr>
        </p:nvGraphicFramePr>
        <p:xfrm>
          <a:off x="467545" y="1628800"/>
          <a:ext cx="7992887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96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816" y="2780928"/>
            <a:ext cx="45032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86 несовершеннолетних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участвовали в походах выходного дня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оздоровительных группах, организованных отделением  профилактики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безнадзорности и правонарушений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несовершеннолетних</a:t>
            </a:r>
          </a:p>
          <a:p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  </a:t>
            </a:r>
            <a:endParaRPr lang="ru-RU" sz="2400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1" name="Picture 3" descr="\\hr\ОБМЕН\ОВСЯННИКОВА Н.В\фото в пох Курл\DSC033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18" y="620688"/>
            <a:ext cx="3259137" cy="244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hr\ОБМЕН\ОВСЯННИКОВА Н.В\фото лето город\IMG_11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48" y="3881001"/>
            <a:ext cx="3423095" cy="256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hr\ОБМЕН\ОВСЯННИКОВА Н.В\сайт всё о лете\IMG_29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2897213" cy="217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0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64704"/>
            <a:ext cx="74577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Игровая 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«Детский час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для несовершеннолетних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проживающих </a:t>
            </a:r>
            <a:endParaRPr lang="ru-RU" sz="28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г. </a:t>
            </a: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Курлово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</a:p>
          <a:p>
            <a:pPr algn="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муниципальных </a:t>
            </a:r>
          </a:p>
          <a:p>
            <a:pPr algn="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бразованиях</a:t>
            </a:r>
          </a:p>
          <a:p>
            <a:pPr algn="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района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Picture 2" descr="\\hr\ОБМЕН\ОВСЯННИКОВА Н.В\сайт всё о лете\IMG_2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71384"/>
            <a:ext cx="3203847" cy="240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r\ОБМЕН\ОВСЯННИКОВА Н.В\сайт всё о лете\DSC03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3166624" cy="2374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hr\ОБМЕН\ОВСЯННИКОВА Н.В\фото в пох Курл\DSC033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r="-319"/>
          <a:stretch/>
        </p:blipFill>
        <p:spPr bwMode="auto">
          <a:xfrm>
            <a:off x="2843808" y="3009255"/>
            <a:ext cx="2808312" cy="229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1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7226635" y="548984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356143"/>
            <a:ext cx="7968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рофилактика безнадзорности и правонарушений несовершеннолетних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46838548"/>
              </p:ext>
            </p:extLst>
          </p:nvPr>
        </p:nvGraphicFramePr>
        <p:xfrm>
          <a:off x="467545" y="2852936"/>
          <a:ext cx="7272807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576" y="1310250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	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«Экологический патруль».</a:t>
            </a:r>
            <a:r>
              <a:rPr lang="ru-RU" sz="2400" dirty="0" smtClean="0">
                <a:latin typeface="Bookman Old Style" panose="02050604050505020204" pitchFamily="18" charset="0"/>
              </a:rPr>
              <a:t>           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Цель - 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снижение детской безнадзорности и правонарушений через приобщение детей и подростков к изучению природы и истории родного края. </a:t>
            </a:r>
            <a:endParaRPr lang="ru-RU" sz="2400" dirty="0" smtClean="0"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</a:t>
            </a:r>
          </a:p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«Содружество».         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Цель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-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социальная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реабилитация детей, посредством создания эмоционально-комфортной среды, способствующей развитию и саморазвитию ребенка через увлеченность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творчество, образность, </a:t>
            </a:r>
            <a:endParaRPr lang="ru-RU" sz="24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народность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7079693" y="5285220"/>
            <a:ext cx="1531469" cy="16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356143"/>
            <a:ext cx="7536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Профилактика безнадзорности и правонарушений несовершеннолетних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87867340"/>
              </p:ext>
            </p:extLst>
          </p:nvPr>
        </p:nvGraphicFramePr>
        <p:xfrm>
          <a:off x="467545" y="2852936"/>
          <a:ext cx="7488831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9572" y="1741138"/>
            <a:ext cx="77048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«Развиваемся,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играя».</a:t>
            </a:r>
            <a:r>
              <a:rPr lang="ru-RU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Цель – социально-личностное развитие детей с ограниченными возможностями здоровья.</a:t>
            </a:r>
          </a:p>
          <a:p>
            <a:r>
              <a:rPr lang="ru-RU" sz="2400" b="1" dirty="0" smtClean="0">
                <a:latin typeface="Bookman Old Style" panose="02050604050505020204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Программа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«Азбука безопасности»</a:t>
            </a:r>
            <a:r>
              <a:rPr lang="ru-RU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позволяет воспитанникам получить систематизированные представления об опасностях, о прогнозировании и поведении в чрезвычайных и опасных ситуациях, оценить влияние последствий этих ситуаций на жизнь </a:t>
            </a:r>
            <a:endParaRPr lang="ru-RU" sz="24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здоровье детей и выработать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алгоритмы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безопасного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поведения с учетом </a:t>
            </a:r>
            <a:endParaRPr lang="ru-RU" sz="24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возможностей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216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7002" y="3279227"/>
            <a:ext cx="4921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 по программе 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«Волшебная мастерская»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057" name="TextBox 2056"/>
          <p:cNvSpPr txBox="1"/>
          <p:nvPr/>
        </p:nvSpPr>
        <p:spPr>
          <a:xfrm>
            <a:off x="971600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 descr="\\hr\ОБМЕН\ОВСЯННИКОВА Н.В\фото мастерим\IMG_44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07" y="188640"/>
            <a:ext cx="3218162" cy="241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hr\ОБМЕН\ОВСЯННИКОВА Н.В\фото мастерим\IMG_81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18" y="4245378"/>
            <a:ext cx="2857883" cy="214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hr\ОБМЕН\ОВСЯННИКОВА Н.В\фото мастерим\IMG_80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36113"/>
            <a:ext cx="3458235" cy="259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Hr\обмен\фото поделок\фото поделок\IMG_81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r="7944" b="3995"/>
          <a:stretch/>
        </p:blipFill>
        <p:spPr bwMode="auto">
          <a:xfrm>
            <a:off x="2465129" y="4245378"/>
            <a:ext cx="2723745" cy="2495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Hr\обмен\фото поделок\фото поделок\DSC_026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25046" r="7139" b="17380"/>
          <a:stretch/>
        </p:blipFill>
        <p:spPr bwMode="auto">
          <a:xfrm>
            <a:off x="611560" y="2968229"/>
            <a:ext cx="2089979" cy="205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356143"/>
            <a:ext cx="7182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рофилактика безнадзорности и правонарушений несовершеннолетних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68173231"/>
              </p:ext>
            </p:extLst>
          </p:nvPr>
        </p:nvGraphicFramePr>
        <p:xfrm>
          <a:off x="467545" y="2831722"/>
          <a:ext cx="7632848" cy="268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1844824"/>
            <a:ext cx="81903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«Увлечение»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Цель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-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социальная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реабилитация воспитанников посредством привлечения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 творческой деятельности.</a:t>
            </a:r>
          </a:p>
          <a:p>
            <a:endParaRPr lang="ru-RU" sz="2400" b="1" dirty="0" smtClean="0"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Программа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«Азбука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нравственного воспитания»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Цель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– формирование у несовершеннолетних ценностных ориентиров и нравственных норм, основанных на культурно-исторических и духовно-нравственных, патриотических и общечеловеческих принципов.</a:t>
            </a:r>
          </a:p>
        </p:txBody>
      </p:sp>
    </p:spTree>
    <p:extLst>
      <p:ext uri="{BB962C8B-B14F-4D97-AF65-F5344CB8AC3E}">
        <p14:creationId xmlns:p14="http://schemas.microsoft.com/office/powerpoint/2010/main" val="48851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476672"/>
            <a:ext cx="5760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безнадзорности 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правонарушений несовершеннолетних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96347" y="2060848"/>
            <a:ext cx="5963857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endParaRPr lang="ru-RU" sz="2400" b="1" i="1" dirty="0">
              <a:solidFill>
                <a:srgbClr val="7030A0"/>
              </a:solidFill>
            </a:endParaRPr>
          </a:p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Песочная </a:t>
            </a:r>
          </a:p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   терапия</a:t>
            </a:r>
            <a:endParaRPr lang="ru-RU" sz="2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« </a:t>
            </a:r>
          </a:p>
          <a:p>
            <a:pPr algn="just"/>
            <a:r>
              <a:rPr lang="ru-RU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b="1" i="1" dirty="0" err="1" smtClean="0">
                <a:solidFill>
                  <a:srgbClr val="00B050"/>
                </a:solidFill>
                <a:latin typeface="Bookman Old Style" panose="02050604050505020204" pitchFamily="18" charset="0"/>
              </a:rPr>
              <a:t>Мозартика</a:t>
            </a:r>
            <a:r>
              <a:rPr lang="ru-RU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»         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Творчество</a:t>
            </a:r>
            <a:r>
              <a:rPr lang="ru-RU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                                     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Творчество</a:t>
            </a:r>
            <a:endParaRPr lang="ru-RU" sz="24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7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5" descr="PIC_0026"/>
          <p:cNvPicPr>
            <a:picLocks noChangeAspect="1" noChangeArrowheads="1"/>
          </p:cNvPicPr>
          <p:nvPr/>
        </p:nvPicPr>
        <p:blipFill>
          <a:blip r:embed="rId3"/>
          <a:srcRect l="1108" t="8563" r="6644"/>
          <a:stretch>
            <a:fillRect/>
          </a:stretch>
        </p:blipFill>
        <p:spPr bwMode="auto">
          <a:xfrm>
            <a:off x="683567" y="3954235"/>
            <a:ext cx="3737501" cy="277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PIC_0019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r="3101"/>
          <a:stretch>
            <a:fillRect/>
          </a:stretch>
        </p:blipFill>
        <p:spPr bwMode="auto">
          <a:xfrm>
            <a:off x="790897" y="791835"/>
            <a:ext cx="198896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\\Hr\обмен\ПНИ\DSC_09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r="13454" b="12225"/>
          <a:stretch/>
        </p:blipFill>
        <p:spPr bwMode="auto">
          <a:xfrm>
            <a:off x="4918102" y="4032613"/>
            <a:ext cx="3609473" cy="267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Рабочий стол Ивашина\САЙТ - МАТЕРИАЛЫ\Добрая планета на сайт\47061059f0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71849"/>
            <a:ext cx="3472041" cy="195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4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77318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Характеристика 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обслуживаемых групп населения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50657113"/>
              </p:ext>
            </p:extLst>
          </p:nvPr>
        </p:nvGraphicFramePr>
        <p:xfrm>
          <a:off x="578996" y="1844824"/>
          <a:ext cx="8241476" cy="447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00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211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625" y="356143"/>
            <a:ext cx="8439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Профилактика безнадзорности и правонарушений несовершеннолетних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22737786"/>
              </p:ext>
            </p:extLst>
          </p:nvPr>
        </p:nvGraphicFramePr>
        <p:xfrm>
          <a:off x="467545" y="2852936"/>
          <a:ext cx="7056783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1559" y="1484784"/>
            <a:ext cx="799725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 «Развитие социальной уверенности».</a:t>
            </a:r>
            <a:r>
              <a:rPr lang="ru-RU" sz="2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</a:t>
            </a:r>
            <a:r>
              <a:rPr lang="ru-RU" sz="22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Цель – личностная реабилитация ребенка через укрепление уверенности в себе, понимание им своих личных особенностей и возможностей в общении с окружающим миром.</a:t>
            </a:r>
          </a:p>
          <a:p>
            <a:endParaRPr lang="ru-RU" sz="22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</a:t>
            </a:r>
            <a:r>
              <a:rPr lang="ru-RU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коррекционной работы с детьми</a:t>
            </a:r>
            <a:r>
              <a:rPr lang="ru-RU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                    </a:t>
            </a:r>
            <a:r>
              <a:rPr lang="ru-RU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ru-RU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Виктория».</a:t>
            </a:r>
            <a:r>
              <a:rPr lang="ru-RU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r>
              <a:rPr lang="ru-RU" sz="2000" dirty="0" smtClean="0">
                <a:latin typeface="Bookman Old Style" panose="02050604050505020204" pitchFamily="18" charset="0"/>
              </a:rPr>
              <a:t>Цель </a:t>
            </a:r>
            <a:r>
              <a:rPr lang="ru-RU" sz="2000" dirty="0">
                <a:latin typeface="Bookman Old Style" panose="02050604050505020204" pitchFamily="18" charset="0"/>
              </a:rPr>
              <a:t>-</a:t>
            </a:r>
            <a:r>
              <a:rPr lang="ru-RU" sz="2000" dirty="0" smtClean="0">
                <a:latin typeface="Bookman Old Style" panose="02050604050505020204" pitchFamily="18" charset="0"/>
              </a:rPr>
              <a:t>  </a:t>
            </a:r>
            <a:r>
              <a:rPr lang="ru-RU" sz="2000" dirty="0">
                <a:latin typeface="Bookman Old Style" panose="02050604050505020204" pitchFamily="18" charset="0"/>
              </a:rPr>
              <a:t>создание среды способствующей развитию эмоциональной сферы детей и  условий для преодоления страхов у детей дошкольного и младшего школьного возраста, эмоциональное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</a:rPr>
              <a:t>развитие </a:t>
            </a:r>
            <a:r>
              <a:rPr lang="ru-RU" sz="2000" dirty="0">
                <a:latin typeface="Bookman Old Style" panose="02050604050505020204" pitchFamily="18" charset="0"/>
              </a:rPr>
              <a:t>детей </a:t>
            </a:r>
            <a:r>
              <a:rPr lang="ru-RU" sz="2000" dirty="0" smtClean="0">
                <a:latin typeface="Bookman Old Style" panose="02050604050505020204" pitchFamily="18" charset="0"/>
              </a:rPr>
              <a:t>через </a:t>
            </a:r>
            <a:r>
              <a:rPr lang="ru-RU" sz="2000" dirty="0">
                <a:latin typeface="Bookman Old Style" panose="02050604050505020204" pitchFamily="18" charset="0"/>
              </a:rPr>
              <a:t>систему занятий,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</a:rPr>
              <a:t>игр</a:t>
            </a:r>
            <a:r>
              <a:rPr lang="ru-RU" sz="2000" dirty="0">
                <a:latin typeface="Bookman Old Style" panose="02050604050505020204" pitchFamily="18" charset="0"/>
              </a:rPr>
              <a:t>, упражнений.</a:t>
            </a:r>
          </a:p>
        </p:txBody>
      </p:sp>
    </p:spTree>
    <p:extLst>
      <p:ext uri="{BB962C8B-B14F-4D97-AF65-F5344CB8AC3E}">
        <p14:creationId xmlns:p14="http://schemas.microsoft.com/office/powerpoint/2010/main" val="14150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352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-9711"/>
            <a:ext cx="6777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И просто яркая и интересная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жизнь </a:t>
            </a:r>
            <a:endParaRPr lang="ru-RU" sz="2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96347" y="2132856"/>
            <a:ext cx="64611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700" b="1" i="1" dirty="0">
              <a:solidFill>
                <a:srgbClr val="7030A0"/>
              </a:solidFill>
            </a:endParaRPr>
          </a:p>
          <a:p>
            <a:pPr algn="ctr"/>
            <a:endParaRPr lang="ru-RU" sz="1700" b="1" dirty="0">
              <a:solidFill>
                <a:srgbClr val="7030A0"/>
              </a:solidFill>
            </a:endParaRPr>
          </a:p>
        </p:txBody>
      </p:sp>
      <p:pic>
        <p:nvPicPr>
          <p:cNvPr id="3076" name="Picture 4" descr="\\Hr\обмен\50+\DSC_03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2"/>
          <a:stretch/>
        </p:blipFill>
        <p:spPr bwMode="auto">
          <a:xfrm>
            <a:off x="1043608" y="1340768"/>
            <a:ext cx="2955097" cy="2340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Hr\обмен\На сайт - отчеты\Архив\спорт равных возможностей\на сайт\DSC_03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 bwMode="auto">
          <a:xfrm>
            <a:off x="619771" y="4221088"/>
            <a:ext cx="3976298" cy="2358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Hr\обмен\На сайт - отчеты\Архив\Доброта спасет мир\на сайт\IMG_48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2" b="9566"/>
          <a:stretch/>
        </p:blipFill>
        <p:spPr bwMode="auto">
          <a:xfrm>
            <a:off x="4741178" y="3501955"/>
            <a:ext cx="3910970" cy="237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Hr\обмен\На сайт - отчеты\Архив\акция от сердца к сердцу\на сайт\DSC_01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 bwMode="auto">
          <a:xfrm>
            <a:off x="4427984" y="692696"/>
            <a:ext cx="4155519" cy="236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66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56143"/>
            <a:ext cx="8040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рофилактика безнадзорности и правонарушений несовершеннолетних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74327528"/>
              </p:ext>
            </p:extLst>
          </p:nvPr>
        </p:nvGraphicFramePr>
        <p:xfrm>
          <a:off x="539553" y="3068960"/>
          <a:ext cx="748883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9552" y="1844824"/>
            <a:ext cx="799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«Здоровые дети-надежное будущее».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Цель – формирование у детей и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подростков потребности в здоровом образе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жизни, профилактика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вредных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привычек.</a:t>
            </a:r>
          </a:p>
          <a:p>
            <a:endParaRPr lang="ru-RU" sz="2400" b="1" dirty="0" smtClean="0"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Программа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«Семейное счастье».</a:t>
            </a:r>
            <a:r>
              <a:rPr lang="ru-RU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Цель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-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комплексная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реабилитация детей, оказавшихся в трудной жизненной ситуации, содействие улучшению социального здоровья семьи.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438943" y="494116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9592" y="0"/>
            <a:ext cx="784887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«Школьный портфель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                              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Благотворительная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акция Гусь-Хрустального филиала Московского индустриального банка </a:t>
            </a:r>
          </a:p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- 50 наборов школьно-письменных принадлежностей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ru-RU" sz="30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</a:t>
            </a:r>
            <a:endParaRPr lang="ru-RU" sz="3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\\Hr\обмен\школьный портфель\DSC_0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0857"/>
            <a:ext cx="6911752" cy="427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8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9592" y="0"/>
            <a:ext cx="777686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«СПОНСОРЫ»                               </a:t>
            </a:r>
          </a:p>
          <a:p>
            <a:pPr algn="just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«Опытный стекольный завод», ОАО 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Армагус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компания «Автопилот», автосервис «Воронцов», ООО «Городской рынок», ЗАО НПЦ «Стекло-Газ», ПКФ «Память», ООО «Аист», ИП Умнов, ИП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Максюков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ООО «Пивобезалкогольный завод», ООО 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Ветпрепараты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КТВ «Жанр», МО МВД России «Гусь-Хрустальный»,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торговые центры «Остров сокровищ» и «Малина», волонтеры организаций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«Все вместе» и «Веселые ребята»,  МОО «Добрая планета» и частные лица  предоставили учреждению большое количество наборов школьно-письменных принадлежностей, развивающих игр, новогодних подарков, одежды, обуви и аксессуаров. </a:t>
            </a:r>
          </a:p>
          <a:p>
            <a:pPr algn="just"/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Гусевский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арматурный завод «Гусар» приобрел для стационарного отделения с круглосуточным пребыванием детей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электрожарочную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плиту, в результате чего улучшилось качество питания воспитанников.</a:t>
            </a:r>
          </a:p>
          <a:p>
            <a:pPr algn="just"/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Отслужившие в ВС России морские пехотинцы под руководством Никитина А. приобрели четыре велосипеда для разного возраста детей стационарного отделения, что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позволило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подросткам приобщиться к велоспорту.</a:t>
            </a:r>
          </a:p>
          <a:p>
            <a:pPr algn="just"/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В результате свыше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1500 детей из многодетных, малообеспеченных семей, детей, оставшихся без попечения родителей, и  детей с ограниченными возможностями  смогли получить разнообразные подарки,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игрушки  и сувениры.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</a:t>
            </a:r>
            <a:endParaRPr lang="ru-RU" sz="3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2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1" y="4828372"/>
            <a:ext cx="3651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НАМ</a:t>
            </a:r>
          </a:p>
          <a:p>
            <a:pPr algn="r"/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ЗДЕСЬ                                            ЗДОРОВО!!!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7" name="Picture 3" descr="\\hr\ОБМЕН\фото\фото удачное\IMG_4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8008"/>
            <a:ext cx="1747975" cy="2330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Hr\обмен\ФОТОГРАФИИ\893220170105121652_8690d50f5958e948b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9" r="24109"/>
          <a:stretch/>
        </p:blipFill>
        <p:spPr bwMode="auto">
          <a:xfrm>
            <a:off x="179512" y="0"/>
            <a:ext cx="4009122" cy="309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Hr\обмен\ФОТОГРАФИИ\image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b="13073"/>
          <a:stretch/>
        </p:blipFill>
        <p:spPr bwMode="auto">
          <a:xfrm>
            <a:off x="2457703" y="2852936"/>
            <a:ext cx="4445483" cy="2633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Hr\обмен\На сайт - отчеты\Архив\осенняя неделя добра\сайт\IMG_425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4" r="16741"/>
          <a:stretch/>
        </p:blipFill>
        <p:spPr bwMode="auto">
          <a:xfrm>
            <a:off x="4581351" y="10417"/>
            <a:ext cx="4002152" cy="262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8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33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5" y="0"/>
            <a:ext cx="66967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Наши достижения: 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- 2 место в областном конкурсе, посвященном дню Светлой Пасхи; 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- 3 место в конкурсе на лучшую благоустроенную территорию «Цветочный хоровод»;                                                                                                                                                                                 -        - диплом победителя в номинации «Я вижу Родину такой…» областного конкурса «Моя малая Родина»;</a:t>
            </a:r>
          </a:p>
          <a:p>
            <a:pPr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- 1 место в номинации «Декоративно-прикладное творчество»  всероссийского конкурса «Памяти героев </a:t>
            </a:r>
          </a:p>
          <a:p>
            <a:pPr>
              <a:tabLst>
                <a:tab pos="0" algn="l"/>
              </a:tabLst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будем достойны!»;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- 1 место в номинации «Декоративно-прикладное творчество» всероссийского конкурса «Пасхальный подарок»;</a:t>
            </a:r>
          </a:p>
          <a:p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- 1 место во всероссийском конкурсе детского творчества «Февральская лазурь»;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- 1 место в региональном конкурсе рисунка 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«Радуга детства»;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- 1 место в номинации «Декоративно-прикладное творчество» всероссийского конкурса «Сохраним 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природу-сохраним жизнь»;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- 1 место в международном конкурсе «Бережем 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планету вместе»;</a:t>
            </a:r>
          </a:p>
          <a:p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- почетная грамота, дипломы педагога, 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подготовившего победителей всероссийских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конкурсов детского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творчества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–воспитатель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Ерохина Л.Н. </a:t>
            </a:r>
          </a:p>
        </p:txBody>
      </p:sp>
      <p:pic>
        <p:nvPicPr>
          <p:cNvPr id="2053" name="Picture 5" descr="\\hr\ОБМЕН\Сканы СМИ 2017\Грамоты, дипломы\шамсутдино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35" y="2060848"/>
            <a:ext cx="1558060" cy="111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hr\ОБМЕН\Сканы СМИ 2017\Грамоты, дипломы\ерохи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05" y="3501008"/>
            <a:ext cx="1542565" cy="110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hr\ОБМЕН\Сканы СМИ 2017\Пасха 2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21" y="620688"/>
            <a:ext cx="1297679" cy="178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hr\ОБМЕН\Сканы СМИ 2017\Моя малая роди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96" y="116632"/>
            <a:ext cx="1228986" cy="178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esktop\наградные документы\Башкиров И 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40" y="4802665"/>
            <a:ext cx="1267579" cy="170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лья\Desktop\наградные документы\Полина 0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95" y="4797152"/>
            <a:ext cx="1267579" cy="178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аталья\Desktop\наградные документы\Башкиров К 0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3" y="2735243"/>
            <a:ext cx="1242006" cy="170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9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8304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8306" r="10331" b="7963"/>
          <a:stretch/>
        </p:blipFill>
        <p:spPr bwMode="auto">
          <a:xfrm>
            <a:off x="395536" y="-243408"/>
            <a:ext cx="8352928" cy="712821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71133" y="2942922"/>
            <a:ext cx="671323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anose="02050604050505020204" pitchFamily="18" charset="0"/>
              </a:rPr>
              <a:t>СПАСИБО  ЗА  ВНИМАНИЕ</a:t>
            </a:r>
            <a:endParaRPr lang="ru-RU" sz="36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5" y="477804"/>
            <a:ext cx="7560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КОЛИЧЕСТВО ОКАЗАНЫХ  СОЦИАЛЬНЫХ УСЛУГ  - 42880</a:t>
            </a: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83246495"/>
              </p:ext>
            </p:extLst>
          </p:nvPr>
        </p:nvGraphicFramePr>
        <p:xfrm>
          <a:off x="467544" y="1556792"/>
          <a:ext cx="806489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00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-171400"/>
            <a:ext cx="727280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Количество 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детей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первично получивших социальные услуги отделения реабилитации детей с ограниченными возможностями  </a:t>
            </a:r>
            <a:endParaRPr lang="ru-RU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i="1" dirty="0"/>
              <a:t> 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7371040"/>
              </p:ext>
            </p:extLst>
          </p:nvPr>
        </p:nvGraphicFramePr>
        <p:xfrm>
          <a:off x="575556" y="1340769"/>
          <a:ext cx="8100900" cy="534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01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-99392"/>
            <a:ext cx="6984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Количество детей,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первично получивших социальные услуги отделения реабилитации детей с ограниченными возможностями  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ru-RU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68465446"/>
              </p:ext>
            </p:extLst>
          </p:nvPr>
        </p:nvGraphicFramePr>
        <p:xfrm>
          <a:off x="611560" y="1124744"/>
          <a:ext cx="770485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90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ЛФК\DSC_06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r="11060"/>
          <a:stretch/>
        </p:blipFill>
        <p:spPr bwMode="auto">
          <a:xfrm>
            <a:off x="481883" y="2423080"/>
            <a:ext cx="2274683" cy="212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ЛФК\DSC_06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/>
          <a:stretch/>
        </p:blipFill>
        <p:spPr bwMode="auto">
          <a:xfrm>
            <a:off x="6372200" y="1330318"/>
            <a:ext cx="2253270" cy="199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53089" y="2275686"/>
            <a:ext cx="44378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Лечебная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физическая</a:t>
            </a:r>
          </a:p>
          <a:p>
            <a:pPr algn="just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культура</a:t>
            </a:r>
          </a:p>
          <a:p>
            <a:pPr algn="just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</a:t>
            </a:r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Досуг</a:t>
            </a:r>
            <a:endParaRPr lang="ru-RU" sz="2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4952" y="592722"/>
            <a:ext cx="321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еханотерапия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F:\Фото Нужные\101MSDCF\DSC084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15" y="4544665"/>
            <a:ext cx="2602237" cy="195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3788" y="465313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Массаж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Hr\обмен\ПНИ\DSC_09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2" r="26912"/>
          <a:stretch/>
        </p:blipFill>
        <p:spPr bwMode="auto">
          <a:xfrm>
            <a:off x="6364172" y="3561346"/>
            <a:ext cx="2261298" cy="309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Hr\обмен\На сайт - отчеты\Архив\Неделя здоровых инициатив\на сайт\DSC_04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23" y="203345"/>
            <a:ext cx="2922456" cy="194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7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219921"/>
            <a:ext cx="47780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Программа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социально-педагогической реабилитации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для детей с ограниченными возможностями здоровья  в возрасте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от 10 месяцев до 4 лет                                    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«ПЕРВЫЕ ШАГИ»</a:t>
            </a:r>
            <a:endParaRPr lang="ru-RU" sz="24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2" descr="F:\Фото Нужные\101MSDCF\DSC085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7" r="217"/>
          <a:stretch/>
        </p:blipFill>
        <p:spPr bwMode="auto">
          <a:xfrm>
            <a:off x="3923928" y="3573016"/>
            <a:ext cx="2191800" cy="283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о Нужные\101MSDCF\DSC085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79" y="116632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Фото Нужные\101MSDCF\DSC085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9" y="4198776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DSC068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29097"/>
            <a:ext cx="1907351" cy="254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ds02.infourok.ru/uploads/ex/1231/000409d0-cec8860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320" y="-99392"/>
            <a:ext cx="39291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УЧИМСЯ – ИГРАЯ</a:t>
            </a:r>
          </a:p>
          <a:p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ВНИМАНИЕ! </a:t>
            </a:r>
          </a:p>
          <a:p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СВЕТОФОР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!» </a:t>
            </a:r>
          </a:p>
          <a:p>
            <a:endParaRPr lang="ru-RU" dirty="0"/>
          </a:p>
        </p:txBody>
      </p:sp>
      <p:pic>
        <p:nvPicPr>
          <p:cNvPr id="1026" name="Picture 2" descr="F:\Фото Муром\DSC089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45" y="4296176"/>
            <a:ext cx="32643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Муром\DSC089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13" y="116632"/>
            <a:ext cx="3261915" cy="244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Фото Муром\DSC089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3227850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2028035"/>
            <a:ext cx="3600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рамках 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партнерского 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проекта 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«Движение </a:t>
            </a:r>
          </a:p>
          <a:p>
            <a:pPr algn="r"/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без ограничений» 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ежегодно 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18 детей-инвалидов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обучаются правилам 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дорожного движения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Муромском 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реабилитационном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центре для детей 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ограниченными </a:t>
            </a:r>
          </a:p>
          <a:p>
            <a:pPr algn="r"/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возможностями</a:t>
            </a:r>
            <a:endParaRPr lang="ru-RU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3215</TotalTime>
  <Words>897</Words>
  <Application>Microsoft Office PowerPoint</Application>
  <PresentationFormat>Экран (4:3)</PresentationFormat>
  <Paragraphs>230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Priceboard</cp:lastModifiedBy>
  <cp:revision>266</cp:revision>
  <dcterms:created xsi:type="dcterms:W3CDTF">2014-02-06T04:10:14Z</dcterms:created>
  <dcterms:modified xsi:type="dcterms:W3CDTF">2018-11-25T14:25:04Z</dcterms:modified>
</cp:coreProperties>
</file>