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9" r:id="rId2"/>
    <p:sldId id="351" r:id="rId3"/>
    <p:sldId id="345" r:id="rId4"/>
    <p:sldId id="350" r:id="rId5"/>
    <p:sldId id="349" r:id="rId6"/>
    <p:sldId id="343" r:id="rId7"/>
    <p:sldId id="348" r:id="rId8"/>
    <p:sldId id="352" r:id="rId9"/>
    <p:sldId id="353" r:id="rId10"/>
    <p:sldId id="340" r:id="rId11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БФ &quot;Самарская Губерния&quot;" initials=" Фонд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1ED"/>
    <a:srgbClr val="E9BD7D"/>
    <a:srgbClr val="FF9966"/>
    <a:srgbClr val="FFCC00"/>
    <a:srgbClr val="53D2FF"/>
    <a:srgbClr val="0000FF"/>
    <a:srgbClr val="09BED1"/>
    <a:srgbClr val="FFCC66"/>
    <a:srgbClr val="4F81B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6E88B-4B92-4372-98DF-E2970A5E5895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9F421-6537-4473-B44D-8B8053721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55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8A1AE-C644-4770-BEE5-C2EA157E41CA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68211-ED60-4889-BA98-A3065179D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12" Type="http://schemas.microsoft.com/office/2007/relationships/hdphoto" Target="../media/hdphoto1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25.png"/><Relationship Id="rId1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8446" y="0"/>
            <a:ext cx="12243894" cy="2249760"/>
          </a:xfrm>
          <a:solidFill>
            <a:srgbClr val="53D2FF"/>
          </a:solidFill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       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СОЦИАЛЬНОЙ 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ЗАЩИТЫ  </a:t>
            </a:r>
            <a:r>
              <a:rPr lang="ru-RU" sz="27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НАСЕЛЕНИЯВЛАДИМИРСКОЙ 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cs typeface="Times New Roman" pitchFamily="18" charset="0"/>
              </a:rPr>
              <a:t>                       </a:t>
            </a:r>
            <a:r>
              <a:rPr lang="ru-RU" sz="2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655839" y="2625512"/>
            <a:ext cx="710492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Фестиваль социальных практик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повышения качества жизни людей старшего поколения и людей с ограниченными возможностями 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здоровья </a:t>
            </a:r>
            <a:r>
              <a:rPr 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через </a:t>
            </a:r>
            <a:r>
              <a:rPr lang="ru-RU" sz="32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добровольчество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«ВРЕМЯ ЖИТЬ»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8021" y="1201315"/>
            <a:ext cx="6480720" cy="916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ГБУСОВО  «Вязниковский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дом-интернат для престарелых и инвалидов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Пансионат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Е.П. Глинки»</a:t>
            </a:r>
          </a:p>
        </p:txBody>
      </p:sp>
      <p:pic>
        <p:nvPicPr>
          <p:cNvPr id="1026" name="Picture 2" descr="C:\Users\Социал2020\Desktop\2l5iZC5Vik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91"/>
          <a:stretch/>
        </p:blipFill>
        <p:spPr bwMode="auto">
          <a:xfrm>
            <a:off x="10307576" y="81977"/>
            <a:ext cx="1884424" cy="17955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7" y="0"/>
            <a:ext cx="1700403" cy="16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2155" y="2184132"/>
            <a:ext cx="3240360" cy="457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8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0" y="85790"/>
            <a:ext cx="13779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27019" y="192576"/>
            <a:ext cx="10418163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ПРОЕКТЕ  КРАТКО: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58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65" y="2348879"/>
            <a:ext cx="739145" cy="69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14" y="5325624"/>
            <a:ext cx="759487" cy="71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87" y="3917841"/>
            <a:ext cx="729270" cy="68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-25234" y="-29653"/>
            <a:ext cx="12243894" cy="1558660"/>
          </a:xfrm>
          <a:prstGeom prst="rect">
            <a:avLst/>
          </a:prstGeom>
          <a:solidFill>
            <a:srgbClr val="53D2FF"/>
          </a:solidFill>
          <a:ln w="571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" y="2581958"/>
            <a:ext cx="797958" cy="75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54456" y="1297731"/>
            <a:ext cx="6120680" cy="9790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Пансионат им. Е.П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Глинки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 с 2019 года функционирует Клуб серебряных волонтеров из числа жителей учреждения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ДоброSTAR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40468" y="204748"/>
            <a:ext cx="736063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обоснование: ПОЧЕМУ ИМЕННО </a:t>
            </a:r>
            <a:r>
              <a:rPr lang="ru-RU" sz="4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?: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7218" y="1529007"/>
            <a:ext cx="4048662" cy="11150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Вязниковский район -  многовековая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потрясающая история (сферы: патриотическая, культурная, духовная и т.д.)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00" b="99200" l="28320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000"/>
          <a:stretch/>
        </p:blipFill>
        <p:spPr bwMode="auto">
          <a:xfrm>
            <a:off x="2204255" y="3572635"/>
            <a:ext cx="1627531" cy="260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https://thumbs.dreamstime.com/b/%D1%81%D0%B8-%D1%83%D1%8D%D1%82-%D0%B2%D0%B5%D0%BA%D1%82%D0%BE%D1%80%D0%B0-%D1%81%D1%82%D0%B0%D1%80%D1%8B%D0%B5-%D1%8E-%D0%B8-46871120.jp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125" l="1500" r="2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522"/>
          <a:stretch/>
        </p:blipFill>
        <p:spPr bwMode="auto">
          <a:xfrm>
            <a:off x="-27852" y="3279427"/>
            <a:ext cx="2451444" cy="3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00" b="99600" l="74480" r="95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80"/>
          <a:stretch/>
        </p:blipFill>
        <p:spPr bwMode="auto">
          <a:xfrm>
            <a:off x="3056056" y="3441572"/>
            <a:ext cx="195982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964518" y="2749461"/>
            <a:ext cx="4048662" cy="8286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Вязники – успешное  развитие волонтерских форм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213715"/>
            <a:ext cx="8778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954456" y="2446931"/>
            <a:ext cx="6132730" cy="13305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Пансионат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им. Е.П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Глинки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Социальный проект по активизации пожилых граждан через волонтерскую деятельность ВРЕМЯ ЖИТЬ - победитель конкурсом Серебряный возраст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2022-2023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91988" y="3968486"/>
            <a:ext cx="6095198" cy="13329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Пансионат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им. Е.П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Глинки  - участник  Межрегионального форума добровольческих инициатив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вВЯЗывайся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-2022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Пансионат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им. Е.П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Глинки - флагман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успешных социальных добровольческих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21625" y="5517232"/>
            <a:ext cx="5688632" cy="10279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Пансионат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им. Е.П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Глинки -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опыт проведения масштабных мероприятий на региональном и федеральном уровнях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87" y="1297731"/>
            <a:ext cx="667535" cy="63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104052"/>
            <a:ext cx="11652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7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-48446" y="-1"/>
            <a:ext cx="12243894" cy="1765363"/>
          </a:xfrm>
          <a:solidFill>
            <a:srgbClr val="53D2FF"/>
          </a:solidFill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       </a:t>
            </a:r>
            <a:r>
              <a:rPr lang="ru-RU" sz="2700" b="1" dirty="0" smtClean="0">
                <a:solidFill>
                  <a:schemeClr val="bg1"/>
                </a:solidFill>
                <a:cs typeface="Times New Roman" pitchFamily="18" charset="0"/>
              </a:rPr>
              <a:t>                       </a:t>
            </a:r>
            <a:r>
              <a:rPr lang="ru-RU" sz="2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0"/>
          <a:stretch/>
        </p:blipFill>
        <p:spPr bwMode="auto">
          <a:xfrm>
            <a:off x="10814050" y="85791"/>
            <a:ext cx="1377950" cy="137207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" y="52120"/>
            <a:ext cx="1392638" cy="1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 со стрелкой вверх 3"/>
          <p:cNvSpPr/>
          <p:nvPr/>
        </p:nvSpPr>
        <p:spPr>
          <a:xfrm>
            <a:off x="2224258" y="5339132"/>
            <a:ext cx="8390458" cy="1497401"/>
          </a:xfrm>
          <a:prstGeom prst="upArrowCallout">
            <a:avLst>
              <a:gd name="adj1" fmla="val 81520"/>
              <a:gd name="adj2" fmla="val 75979"/>
              <a:gd name="adj3" fmla="val 25000"/>
              <a:gd name="adj4" fmla="val 6497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СОЦИАЛЬНЫЙ ПРОЕКТ «ВРЕМЯ ЖИТЬ»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апробации эффективных практик вовлечения пожилых граждан в социально значимую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91744" y="1928133"/>
            <a:ext cx="2520280" cy="13678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СТАТИСТИКА!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Низкий уровень активного долголетия в районе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83115" y="1928133"/>
            <a:ext cx="3461357" cy="13678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ПЕРЕЗАГРУЗКА!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Улучшение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жизни пожилых граждан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зависит от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САМОРЕАЛИЗАЦИИ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общественно- полезной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1464" y="310396"/>
            <a:ext cx="10418163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АКТУАЛЬНОСТЬ ФЕСТИВАЛЯ: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cson-surovikino.vgr.socinfo.ru/media/2021/08/20/1244689912/Prilozhenie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850332"/>
            <a:ext cx="3096344" cy="151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960096" y="3610942"/>
            <a:ext cx="3240360" cy="17281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ОБЩЕСТВЕННОЕ МНЕНИЕ!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Улучшение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жизни пожилых граждан  зависит ПРИНЯТИЯ их ОБЩЕСТВОМ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40985" y="3610942"/>
            <a:ext cx="2905627" cy="17281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МОТИВАЦИЯ!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Низкие показатели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активности и вовлеченности в общественно- полезную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жизнь людей пожилого возраста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40% из 120 опрошенных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08" y="1266113"/>
            <a:ext cx="87788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05" y="1351026"/>
            <a:ext cx="87788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20" y="3244050"/>
            <a:ext cx="87788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87" y="3277788"/>
            <a:ext cx="87788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C:\Users\Социал2020\Desktop\БУКЛЕТЫ И ЖУРНАЛЫ\дед\0c837619-1a95-5b39-9ca4-6dddf527e5a7.jpg"/>
          <p:cNvPicPr/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35" b="89935" l="98" r="327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212"/>
          <a:stretch/>
        </p:blipFill>
        <p:spPr bwMode="auto">
          <a:xfrm>
            <a:off x="9984432" y="1680450"/>
            <a:ext cx="2512060" cy="5394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Социал2020\Desktop\БУКЛЕТЫ И ЖУРНАЛЫ\дед\0c837619-1a95-5b39-9ca4-6dddf527e5a7.jpg"/>
          <p:cNvPicPr/>
          <p:nvPr/>
        </p:nvPicPr>
        <p:blipFill rotWithShape="1">
          <a:blip r:embed="rId11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35" b="89935" l="30176" r="6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11" r="29942"/>
          <a:stretch/>
        </p:blipFill>
        <p:spPr bwMode="auto">
          <a:xfrm>
            <a:off x="22842" y="2916402"/>
            <a:ext cx="2628900" cy="4438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9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68760"/>
          </a:xfrm>
          <a:solidFill>
            <a:srgbClr val="09BED1"/>
          </a:solidFill>
          <a:ln w="57150">
            <a:solidFill>
              <a:srgbClr val="09BED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ru-RU" sz="53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0" y="-51115"/>
            <a:ext cx="13779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84862" y="0"/>
            <a:ext cx="10418163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рогноз: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ФЕСТИВАЛЬ  НЕОБХОДИМ: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" y="52120"/>
            <a:ext cx="11652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9376" y="1432194"/>
            <a:ext cx="9532205" cy="5263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1.Руководителям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учреждений области  для  внедрения  базы успешных социальных  практик  улучшения качества жизни и продления  активного долголетия пожилых граждан  через добровольческую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Руководителям  региональных  общественных организаций:</a:t>
            </a:r>
          </a:p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-для изменения общественного  мнения в отношении старшего поколения;</a:t>
            </a:r>
          </a:p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-создания местных общественных объединений серебряного актива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3.Пожилым людям - для получения реального образа «активного пенсионера»,  пересмотра личностных установок, повышения качества личной жизни и включенности в активную социально – культурную и общественно- полезную деятельность через добровольчество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4.Серебряным волонтерам Вязниковского Пансионата им. Е.П. Глинки   для расширения круга активностей,  личностной реализации и  повышения личного статуса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5.Районному молодежному сообществу для изучения и использования в работе с пожилыми гражданами успешных социальных практик, преодолению общественных проявлений «</a:t>
            </a:r>
            <a:r>
              <a:rPr lang="ru-RU" sz="1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эйджизма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молодежной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среде;</a:t>
            </a:r>
          </a:p>
          <a:p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6.Обществу  жителей региона для перезагрузки общественного сознания о роли пожилых граждан, их месте и значимости в общественно- культурной и ежедневной среде.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268760"/>
            <a:ext cx="2139950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6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-48446" y="0"/>
            <a:ext cx="12243894" cy="1765363"/>
          </a:xfrm>
          <a:solidFill>
            <a:srgbClr val="53D2FF"/>
          </a:solidFill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       </a:t>
            </a: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cs typeface="Times New Roman" pitchFamily="18" charset="0"/>
              </a:rPr>
              <a:t>                       </a:t>
            </a:r>
            <a:r>
              <a:rPr lang="ru-RU" sz="2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0"/>
          <a:stretch/>
        </p:blipFill>
        <p:spPr bwMode="auto">
          <a:xfrm>
            <a:off x="10954002" y="85791"/>
            <a:ext cx="1237997" cy="123271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" y="52120"/>
            <a:ext cx="1392638" cy="1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 со стрелкой вверх 3"/>
          <p:cNvSpPr/>
          <p:nvPr/>
        </p:nvSpPr>
        <p:spPr>
          <a:xfrm>
            <a:off x="0" y="5157192"/>
            <a:ext cx="12247563" cy="1700808"/>
          </a:xfrm>
          <a:prstGeom prst="upArrowCallout">
            <a:avLst>
              <a:gd name="adj1" fmla="val 81520"/>
              <a:gd name="adj2" fmla="val 75979"/>
              <a:gd name="adj3" fmla="val 25000"/>
              <a:gd name="adj4" fmla="val 6497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СОЦИАЛЬНЫЙ ПРОЕКТ «ВРЕМЯ ЖИТЬ»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апробации эффективных практик вовлечения пожилых граждан в социально значимую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23792" y="1908660"/>
            <a:ext cx="2844316" cy="23844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Руководители и специалисты муниципалитетов,  учреждений, организаций,  обществ и частного бизнеса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обучение формам применения социальных добровольческих практик вовлечения пожилых граждан в активную среду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92144" y="1889419"/>
            <a:ext cx="2880320" cy="24036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Серебряный актив: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демонстрация и тиражирование результатов добровольческой деятельности  с целью  вовлечения  пожилых граждан в социально активную среду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1464" y="310396"/>
            <a:ext cx="10418163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ЦЕЛЕВАЯ  АУДИТОРИЯ  ФЕСТИВАЛЯ: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cson-surovikino.vgr.socinfo.ru/media/2021/08/20/1244689912/Prilozhenie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850332"/>
            <a:ext cx="3168352" cy="15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85" y="1351026"/>
            <a:ext cx="87788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64" y="1494322"/>
            <a:ext cx="87788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 descr="https://aybaz.ru/wp-content/uploads/1/4/c/14cfc315f9221e1e0106ed3638b9bd0d.jpe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780" y="2492896"/>
            <a:ext cx="5940083" cy="41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C:\Users\Социал2020\Desktop\БУКЛЕТЫ И ЖУРНАЛЫ\дед\0c837619-1a95-5b39-9ca4-6dddf527e5a7.jpg"/>
          <p:cNvPicPr/>
          <p:nvPr/>
        </p:nvPicPr>
        <p:blipFill rotWithShape="1">
          <a:blip r:embed="rId11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35" b="89935" l="69434" r="99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47"/>
          <a:stretch/>
        </p:blipFill>
        <p:spPr bwMode="auto">
          <a:xfrm>
            <a:off x="9648122" y="358728"/>
            <a:ext cx="2611760" cy="6247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18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48446" y="-1"/>
            <a:ext cx="12243894" cy="1765363"/>
          </a:xfrm>
          <a:prstGeom prst="rect">
            <a:avLst/>
          </a:prstGeom>
          <a:solidFill>
            <a:srgbClr val="53D2FF"/>
          </a:solidFill>
          <a:ln w="571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       </a:t>
            </a:r>
            <a:r>
              <a:rPr lang="ru-RU" sz="2700" b="1" smtClean="0">
                <a:solidFill>
                  <a:schemeClr val="bg1"/>
                </a:solidFill>
                <a:cs typeface="Times New Roman" pitchFamily="18" charset="0"/>
              </a:rPr>
              <a:t>                       </a:t>
            </a:r>
            <a:r>
              <a:rPr lang="ru-RU" sz="2700" b="1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ru-RU" sz="4900" b="1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b="1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bg1"/>
                </a:solidFill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8446" y="0"/>
            <a:ext cx="12243894" cy="1902672"/>
          </a:xfrm>
          <a:solidFill>
            <a:srgbClr val="53D2FF"/>
          </a:solidFill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       </a:t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демонстрация и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тиражирование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опыта, полученного в ходе реализации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социальной практики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внешней волонтерской деятельности серебряных волонтеров Пансионата с другими пожилыми гражданами пожилого  возраста и инвалидами, не являющихся жителями учреждения и проживающими на территории Вязниковского района; эффективной практики улучшения качества их жизни через вовлечение в активное добровольчество. 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1344" y="137957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178" y="1989415"/>
            <a:ext cx="11540482" cy="403187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социальных практик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тиражирования эффективного механизма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мобилизации добровольческих усилий в решении социально значимых проблем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поколения.</a:t>
            </a:r>
          </a:p>
          <a:p>
            <a:pPr marL="342900" indent="-342900">
              <a:buAutoNum type="arabicPeriod"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регламентировать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план-график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общественных организаций, серебряных волонтеров Пансионата при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фестиваля.</a:t>
            </a:r>
          </a:p>
          <a:p>
            <a:pPr marL="342900" indent="-342900">
              <a:buAutoNum type="arabicPeriod"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проведения фестиваля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учреждения и 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помещении.</a:t>
            </a:r>
          </a:p>
          <a:p>
            <a:pPr marL="342900" indent="-342900">
              <a:buAutoNum type="arabicPeriod"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стратегическую  сессию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«Вектор деятельности - АКТИВНОЕ ДОГОЛЕТИЕ»</a:t>
            </a:r>
          </a:p>
          <a:p>
            <a:pPr marL="342900" indent="-342900">
              <a:buAutoNum type="arabicPeriod" startAt="5"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 - практические «точки перезагрузки» людей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старшего поколения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 деятельность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серебряного актива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 startAt="5"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Вовлечь 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группы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подготовку и проведение мероприятий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фестиваля.</a:t>
            </a:r>
          </a:p>
          <a:p>
            <a:pPr marL="342900" indent="-342900">
              <a:buAutoNum type="arabicPeriod" startAt="5"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информационную карту социальных практик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серебряного актива Вязниковского района по вовлечению людей старшего поколения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социально-культурную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  <a:p>
            <a:pPr marL="342900" indent="-342900">
              <a:buAutoNum type="arabicPeriod" startAt="5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 - методический портфель для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руководителей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учреждений,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общественных организаций области «Социальные практики  улучшения  качества жизни людей старшего поколения  на Вязниковской земле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AutoNum type="arabicPeriod" startAt="5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региональную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информационную кампанию для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 осведомленности общества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государства о роли и возможностях добровольчества, содействия объединению общественных и государственных инициатив в  решении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улучшения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 жизни  людей старшего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поколения на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территории Вязниковского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6178" y="6021288"/>
            <a:ext cx="11845822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*ФЕСТИВАЛЬ - 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массовое празднество, показ и смотр лучших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достижений…. 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(Энциклопедия ВИКИСЛОВАРЬ)</a:t>
            </a:r>
          </a:p>
        </p:txBody>
      </p:sp>
    </p:spTree>
    <p:extLst>
      <p:ext uri="{BB962C8B-B14F-4D97-AF65-F5344CB8AC3E}">
        <p14:creationId xmlns:p14="http://schemas.microsoft.com/office/powerpoint/2010/main" val="33619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-48446" y="0"/>
            <a:ext cx="12243894" cy="2249760"/>
          </a:xfrm>
          <a:solidFill>
            <a:srgbClr val="53D2FF"/>
          </a:solidFill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       </a:t>
            </a:r>
            <a: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cs typeface="Times New Roman" pitchFamily="18" charset="0"/>
              </a:rPr>
              <a:t>                       </a:t>
            </a:r>
            <a:r>
              <a:rPr lang="ru-RU" sz="27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9416" y="44624"/>
            <a:ext cx="10418163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ПЛАН-карта  ФЕСТИВАЛЯ: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378748"/>
              </p:ext>
            </p:extLst>
          </p:nvPr>
        </p:nvGraphicFramePr>
        <p:xfrm>
          <a:off x="167996" y="836712"/>
          <a:ext cx="11761002" cy="57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1840"/>
                <a:gridCol w="1002687"/>
                <a:gridCol w="3461840"/>
                <a:gridCol w="1644149"/>
                <a:gridCol w="1644149"/>
                <a:gridCol w="546337"/>
              </a:tblGrid>
              <a:tr h="1217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Участники  фестиваля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(серебряный актив Вязниковского района)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Основная </a:t>
                      </a:r>
                      <a:r>
                        <a:rPr lang="ru-RU" sz="1200" dirty="0">
                          <a:effectLst/>
                        </a:rPr>
                        <a:t>группа гостей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(руководители  социальных учреждений,  благотворительных фондов, региональных  общественных и негосударственных организаций Владимирской области</a:t>
                      </a:r>
                      <a:r>
                        <a:rPr lang="ru-RU" sz="1200" dirty="0" smtClean="0">
                          <a:effectLst/>
                        </a:rPr>
                        <a:t>) 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>
                    <a:solidFill>
                      <a:srgbClr val="FF0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Спикеры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</a:tr>
              <a:tr h="1826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Доставка участников фестиваля из числа серебряного актива (из отдаленных МО) до территории Пансионата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7.00-9.30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Встреча спикеров фестиваля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9.30-9.50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</a:tr>
              <a:tr h="239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Экспресс- </a:t>
                      </a:r>
                      <a:r>
                        <a:rPr lang="ru-RU" sz="1200" dirty="0">
                          <a:effectLst/>
                        </a:rPr>
                        <a:t>тур по Пансионату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9.50- 10.20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</a:tr>
              <a:tr h="304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Регистрация   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мере доставки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Встреча и регистрация  гостей фестиваля </a:t>
                      </a:r>
                    </a:p>
                  </a:txBody>
                  <a:tcPr marL="19857" marR="19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10.00-10.20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Кофе- брейк «По- </a:t>
                      </a:r>
                      <a:r>
                        <a:rPr lang="ru-RU" sz="1200" dirty="0" err="1">
                          <a:effectLst/>
                        </a:rPr>
                        <a:t>вязниковски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</a:endParaRPr>
                    </a:p>
                  </a:txBody>
                  <a:tcPr marL="19857" marR="19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10.20-10.50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</a:tr>
              <a:tr h="426253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Чайный стол «Заряд бодрости с </a:t>
                      </a:r>
                      <a:r>
                        <a:rPr lang="ru-RU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кокурками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19857" marR="19857" marT="0" marB="0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9.00-9.30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Экспресс- тур по Пансионату </a:t>
                      </a:r>
                      <a:r>
                        <a:rPr lang="ru-RU" sz="1200" dirty="0" smtClean="0">
                          <a:effectLst/>
                        </a:rPr>
                        <a:t> (демонстрация </a:t>
                      </a:r>
                      <a:r>
                        <a:rPr lang="ru-RU" sz="1200" dirty="0">
                          <a:effectLst/>
                        </a:rPr>
                        <a:t>условий и качества жизни людей пожилого возраста и людей с ОВЗ </a:t>
                      </a:r>
                      <a:r>
                        <a:rPr lang="ru-RU" sz="1200" dirty="0" smtClean="0">
                          <a:effectLst/>
                        </a:rPr>
                        <a:t>с </a:t>
                      </a:r>
                      <a:r>
                        <a:rPr lang="ru-RU" sz="1200" dirty="0">
                          <a:effectLst/>
                        </a:rPr>
                        <a:t>привлечением добровольческих практик;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10.20-10.50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Переход на территорию Пансионата.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10.50-11.20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</a:tr>
              <a:tr h="70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Переход на территорию Пансионата.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Экспресс- тур по информационным стендам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Экспресс- </a:t>
                      </a:r>
                      <a:r>
                        <a:rPr lang="ru-RU" sz="1200" dirty="0">
                          <a:effectLst/>
                        </a:rPr>
                        <a:t>тур по информационным стендам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Живое общение с участниками проекта «ВРЕМЯ ЖИТЬ»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</a:tr>
              <a:tr h="304467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Практические «ТОЧКИ ПЕРЕЗАГРУЗКИ» с  демонстрацией мастер- классов. 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 мастер-классов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19857" marR="19857" marT="0" marB="0" anchor="ctr"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10.50-12.30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практические «ТОЧКИ ПЕРЕЗАГРУЗКИ» </a:t>
                      </a:r>
                      <a:r>
                        <a:rPr lang="ru-RU" sz="1200" dirty="0" smtClean="0">
                          <a:effectLst/>
                        </a:rPr>
                        <a:t> (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10.50-12.00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Чайный домик «Яблоневый с пряниками» </a:t>
                      </a:r>
                    </a:p>
                  </a:txBody>
                  <a:tcPr marL="19857" marR="1985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12.00-12.30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Переход в основное здание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Переход в основное здание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музыкальное приветствие гостей фестиваля,  подготовленное силами серебряных волонтеров 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12.30-12.50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музыкальное приветствие гостей фестиваля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12.30-12.50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</a:tr>
              <a:tr h="66982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Стратегическая сессия «Вектор деятельности - АКТИВНОЕ ДОЛГОЛЕТИЕ через эффективные социальные практики»  </a:t>
                      </a:r>
                    </a:p>
                  </a:txBody>
                  <a:tcPr marL="19857" marR="19857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12.30-14.00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Стратегическая сессия «Вектор деятельности - АКТИВНОЕ ДОЛГОЛЕТИЕ через эффективные социальные практики»,    в ходе которой будут заслушаны выступления спикеров, отражающие основные направления повышения  качества жизни людей старшего поколения через добровольческую деятельность на территории региона. </a:t>
                      </a:r>
                    </a:p>
                  </a:txBody>
                  <a:tcPr marL="19857" marR="198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12.50-14.00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</a:tr>
              <a:tr h="730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Оставление отзывов в книге гостей  Пансионата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Получение сувениров с символикой проекта Методический портфель.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14.00-14.30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57" marR="198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1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12243894" cy="1558660"/>
          </a:xfrm>
          <a:prstGeom prst="rect">
            <a:avLst/>
          </a:prstGeom>
          <a:solidFill>
            <a:srgbClr val="53D2FF"/>
          </a:solidFill>
          <a:ln w="57150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0" y="85790"/>
            <a:ext cx="13779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" y="52120"/>
            <a:ext cx="11652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4257" y="1700808"/>
            <a:ext cx="4795639" cy="1512168"/>
          </a:xfrm>
          <a:prstGeom prst="rect">
            <a:avLst/>
          </a:prstGeom>
          <a:solidFill>
            <a:srgbClr val="09B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ИНФОРМАЦИОННО-ТЕМАТИЧЕСКАЯ СРЕДА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(информационный стенд - дайджест,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ролапы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мобильные и тактильные стенды, буклеты, выставки 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03912" y="1698871"/>
            <a:ext cx="5609703" cy="1977660"/>
          </a:xfrm>
          <a:prstGeom prst="rect">
            <a:avLst/>
          </a:prstGeom>
          <a:solidFill>
            <a:srgbClr val="09B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ИНФОРМАЦИОННО - ПРАКТИЧЕСКАЯ СРЕДА:</a:t>
            </a:r>
          </a:p>
          <a:p>
            <a:pPr algn="ctr"/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ЭКСПРЕСС-ТУР: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волонтерские практики на базе учреждения в действии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ПРАКТИЧЕСКИЕ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«ТОЧКИ ПЕРЕЗАГРУЗКИ»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(демонстрация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мастер-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классов)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58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2" y="1349283"/>
            <a:ext cx="879436" cy="8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284533"/>
            <a:ext cx="8778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5640" y="290426"/>
            <a:ext cx="7637905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ЛОКАЦИИ  ФЕСТИВАЛЯ: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Социал2020\Desktop\БУКЛЕТЫ И ЖУРНАЛЫ\дед\0c837619-1a95-5b39-9ca4-6dddf527e5a7.jpg"/>
          <p:cNvPicPr/>
          <p:nvPr/>
        </p:nvPicPr>
        <p:blipFill rotWithShape="1">
          <a:blip r:embed="rId7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5" b="89935" l="30176" r="6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11" r="29942"/>
          <a:stretch/>
        </p:blipFill>
        <p:spPr bwMode="auto">
          <a:xfrm>
            <a:off x="-349324" y="2949656"/>
            <a:ext cx="2628900" cy="4438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Социал2020\Desktop\БУКЛЕТЫ И ЖУРНАЛЫ\дед\0c837619-1a95-5b39-9ca4-6dddf527e5a7.jpg"/>
          <p:cNvPicPr/>
          <p:nvPr/>
        </p:nvPicPr>
        <p:blipFill rotWithShape="1"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5" b="89935" l="98" r="32715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774"/>
          <a:stretch/>
        </p:blipFill>
        <p:spPr bwMode="auto">
          <a:xfrm>
            <a:off x="10108334" y="1558660"/>
            <a:ext cx="2135560" cy="5829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675063" y="5733256"/>
            <a:ext cx="7021337" cy="1004711"/>
          </a:xfrm>
          <a:prstGeom prst="rect">
            <a:avLst/>
          </a:prstGeom>
          <a:solidFill>
            <a:srgbClr val="09B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МУЗЫКАЛЬНО- ТЕМАТИЧЕСКОЕ ПРИВЕТСТВИЕ ГОСТЕЙ ФЕСТИВАЛЯ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63078" y="3789040"/>
            <a:ext cx="6946667" cy="1800200"/>
          </a:xfrm>
          <a:prstGeom prst="rect">
            <a:avLst/>
          </a:prstGeom>
          <a:solidFill>
            <a:srgbClr val="09B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prstClr val="white"/>
              </a:solidFill>
            </a:endParaRPr>
          </a:p>
          <a:p>
            <a:pPr lvl="0"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СТРАТЕГИЧЕСКАЯ СЕССИЯ:</a:t>
            </a:r>
          </a:p>
          <a:p>
            <a:pPr lvl="0"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Вектор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деятельности - АКТИВНОЕ ДОЛГОЛЕТИЕ через эффективные социальные практики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Выступление  спикеров, организаторов и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ВИДЕОФИЛЬМ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СОЦИАЛЬНЫЙ ПРОЕКТ   «ВРЕМЯ ЖИТЬ»</a:t>
            </a:r>
          </a:p>
          <a:p>
            <a:pPr lvl="0" algn="ctr"/>
            <a:endParaRPr lang="ru-RU" dirty="0" smtClean="0">
              <a:solidFill>
                <a:prstClr val="white"/>
              </a:solidFill>
            </a:endParaRPr>
          </a:p>
          <a:p>
            <a:pPr lvl="0"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374702"/>
            <a:ext cx="8778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2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576" y="-1956"/>
            <a:ext cx="12192000" cy="1412776"/>
          </a:xfrm>
          <a:solidFill>
            <a:srgbClr val="09BED1"/>
          </a:solidFill>
          <a:ln w="57150">
            <a:solidFill>
              <a:srgbClr val="09BED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ru-RU" sz="53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0" y="85790"/>
            <a:ext cx="13779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84862" y="0"/>
            <a:ext cx="10418163" cy="814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РЕЗУЛЬТАТ ФЕСТИВАЛЯ: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" y="52120"/>
            <a:ext cx="11652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365" y="1507381"/>
            <a:ext cx="4667009" cy="28803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Руководители и специалисты: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накомство с успешными социальными практиками вовлечения пожилых граждан в активную социально- полезную деятельность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активизация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пожилых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людей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территории  7 муниципальных образований;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качества жизни  пожилых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граждан на территории муниципального образования;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общественного объединения серебряных волонтеров Вязниковского района;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изменение общественного  мнения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отношении значимости старшего поколения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4" y="1409430"/>
            <a:ext cx="662663" cy="62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91945" y="1973692"/>
            <a:ext cx="6264696" cy="2199306"/>
          </a:xfrm>
          <a:prstGeom prst="rect">
            <a:avLst/>
          </a:prstGeom>
          <a:solidFill>
            <a:srgbClr val="33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Серебряный актив пансионата: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внешнего круга личностных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активностей серебряных волонтеров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пансионата в добровольчестве;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личностных потребностей в общении;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изменение личного статуса в коллективе проживающих;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качества жизни  пожилых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граждан;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расширения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социального общения, реализации личностного потенциала;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91945" y="4393346"/>
            <a:ext cx="6264696" cy="20882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Пожилые граждане района: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олучение реального образа активного долголетия в пожилом возрасте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ерезагрузка  оценки личных возможностей на пути к активной жизни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реализация личностных потребностей в общении;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«перезагрузка» пожилых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добровольчеству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качества жизни  пожилых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граждан;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расширения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социального общения, реализации личностного потенциала;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9365" y="4581128"/>
            <a:ext cx="4667009" cy="19344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Общественность: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зменение общественного мнения о пользе и ценности старшего поколения в решении социальных задач района;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зменение отношения к людям пожилого возраста;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овлечение пожилых граждан в активную посильную деятельность;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преодоление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эйджизма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92" y="4146018"/>
            <a:ext cx="629896" cy="59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340768"/>
            <a:ext cx="653307" cy="61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23" y="4434434"/>
            <a:ext cx="594349" cy="56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5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12776"/>
          </a:xfrm>
          <a:solidFill>
            <a:srgbClr val="09BED1"/>
          </a:solidFill>
          <a:ln w="57150">
            <a:solidFill>
              <a:srgbClr val="09BED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ru-RU" sz="53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4862" y="0"/>
            <a:ext cx="10418163" cy="814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РЕЗУЛЬТАТ ФЕСТИВАЛЯ: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" y="52120"/>
            <a:ext cx="11652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8" y="1287706"/>
            <a:ext cx="8778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82" y="483896"/>
            <a:ext cx="8778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8305" y="1161783"/>
            <a:ext cx="2243695" cy="533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060524"/>
            <a:ext cx="2364355" cy="566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80501" y="2492896"/>
            <a:ext cx="7551192" cy="2533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 и проведение фестиваля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обеспечило возможность  тиражирования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эффективного опыта повышения качества жизни людей пожилого возраста и людей с ОВЗ через создание социально- гибкой,  культурно- общественной и добровольческой среды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вовлечение широкого круга пенсионеров и инвалидов Вязниковского района в активную деятельность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реальной помощи в общении, возможности «реализовать себя», «быть активным и нужным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52120"/>
            <a:ext cx="13779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0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2413</TotalTime>
  <Words>1228</Words>
  <Application>Microsoft Office PowerPoint</Application>
  <PresentationFormat>Произвольный</PresentationFormat>
  <Paragraphs>169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        МИНИСТЕРСТВО СОЦИАЛЬНОЙ  ЗАЩИТЫ  НАСЕЛЕНИЯВЛАДИМИРСКОЙ ОБЛАСТИ                                 </vt:lpstr>
      <vt:lpstr>                                                 </vt:lpstr>
      <vt:lpstr>                     </vt:lpstr>
      <vt:lpstr>                                                  </vt:lpstr>
      <vt:lpstr>                  ЦЕЛЬ: демонстрация и тиражирование опыта, полученного в ходе реализации социальной практики внешней волонтерской деятельности серебряных волонтеров Пансионата с другими пожилыми гражданами пожилого  возраста и инвалидами, не являющихся жителями учреждения и проживающими на территории Вязниковского района; эффективной практики улучшения качества их жизни через вовлечение в активное добровольчество.          </vt:lpstr>
      <vt:lpstr>                                                  </vt:lpstr>
      <vt:lpstr>Презентация PowerPoint</vt:lpstr>
      <vt:lpstr>                     </vt:lpstr>
      <vt:lpstr>      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СТАРШЕЕ ПОКОЛЕНИЕ   или  может ли быть старение достойным и красивым?</dc:title>
  <dc:creator>Елена Ермилова</dc:creator>
  <cp:lastModifiedBy>ПАНСИОНАТ</cp:lastModifiedBy>
  <cp:revision>195</cp:revision>
  <dcterms:created xsi:type="dcterms:W3CDTF">2019-03-27T11:00:01Z</dcterms:created>
  <dcterms:modified xsi:type="dcterms:W3CDTF">2023-09-25T06:51:53Z</dcterms:modified>
</cp:coreProperties>
</file>