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8" r:id="rId6"/>
    <p:sldId id="270" r:id="rId7"/>
    <p:sldId id="271" r:id="rId8"/>
    <p:sldId id="272" r:id="rId9"/>
    <p:sldId id="273" r:id="rId10"/>
    <p:sldId id="269" r:id="rId11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1F3F5E3-CEB6-44DF-B995-2FDFDFE9C11A}" type="datetime1">
              <a:rPr lang="ru-RU" noProof="1" smtClean="0"/>
              <a:t>07.07.2022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F2C8D43-8168-48C8-91A7-63EACBACA74B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5310998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3195258-86C4-401A-8E94-ADE157854278}" type="datetime1">
              <a:rPr lang="ru-RU" noProof="1" smtClean="0"/>
              <a:t>07.07.2022</a:t>
            </a:fld>
            <a:endParaRPr lang="ru-RU" noProof="1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1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603C52C-5E29-41AF-BAA3-8217E886DA08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u-RU" noProof="1" dirty="0" smtClean="0"/>
              <a:t>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478736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rtlCol="0" anchor="b">
            <a:normAutofit/>
          </a:bodyPr>
          <a:lstStyle>
            <a:lvl1pPr algn="l">
              <a:defRPr sz="60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1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 rtlCol="0"/>
          <a:lstStyle/>
          <a:p>
            <a:pPr rtl="0"/>
            <a:fld id="{7F5D3971-613F-407D-8A46-F6C0EB422763}" type="datetime1">
              <a:rPr lang="ru-RU" noProof="1" dirty="0" smtClean="0"/>
              <a:t>07.07.2022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81727" y="941439"/>
            <a:ext cx="10821840" cy="3478161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5516715"/>
            <a:ext cx="10820400" cy="701969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D394A4-8215-4421-B0F2-767F11A3BCF6}" type="datetime1">
              <a:rPr lang="ru-RU" noProof="1" smtClean="0"/>
              <a:t>07.07.2022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649133"/>
            <a:ext cx="10130516" cy="99906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D2E01DA1-D780-478C-A1E6-DB7162850904}" type="datetime1">
              <a:rPr lang="ru-RU" noProof="1" smtClean="0"/>
              <a:t>07.07.2022</a:t>
            </a:fld>
            <a:endParaRPr lang="ru-RU" noProof="1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 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1303865" y="3365556"/>
            <a:ext cx="9592736" cy="4444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959862"/>
            <a:ext cx="10151533" cy="679871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D86403EE-C9CA-43B5-BDF8-3B30FBEC95CA}" type="datetime1">
              <a:rPr lang="ru-RU" noProof="1" smtClean="0"/>
              <a:t>07.07.2022</a:t>
            </a:fld>
            <a:endParaRPr lang="ru-RU" noProof="1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9" name="Надпись 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 sz="8000" noProof="1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0" name="Надпись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1">
                <a:solidFill>
                  <a:schemeClr val="tx1"/>
                </a:solidFill>
                <a:effectLst/>
              </a:rPr>
              <a:t>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648315"/>
            <a:ext cx="10144654" cy="999885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C7A17412-9F10-48A5-995F-F995BC3F24BE}" type="datetime1">
              <a:rPr lang="ru-RU" noProof="1" smtClean="0"/>
              <a:t>07.07.2022</a:t>
            </a:fld>
            <a:endParaRPr lang="ru-RU" noProof="1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ойной столб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 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7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85800" y="2202080"/>
            <a:ext cx="3456432" cy="617320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15" hasCustomPrompt="1"/>
          </p:nvPr>
        </p:nvSpPr>
        <p:spPr>
          <a:xfrm>
            <a:off x="685799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368800" y="2201333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16" hasCustomPrompt="1"/>
          </p:nvPr>
        </p:nvSpPr>
        <p:spPr>
          <a:xfrm>
            <a:off x="4366858" y="2904067"/>
            <a:ext cx="3456432" cy="331461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8051800" y="2192866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half" idx="17" hasCustomPrompt="1"/>
          </p:nvPr>
        </p:nvSpPr>
        <p:spPr>
          <a:xfrm>
            <a:off x="8051801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CF83A1-D7AC-4F33-8F13-3D5826F7F4BF}" type="datetime1">
              <a:rPr lang="ru-RU" noProof="1" smtClean="0"/>
              <a:t>07.07.2022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 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88618" y="4191000"/>
            <a:ext cx="3451582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0" name="Рисунок 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half" idx="18" hasCustomPrompt="1"/>
          </p:nvPr>
        </p:nvSpPr>
        <p:spPr>
          <a:xfrm>
            <a:off x="688618" y="4873764"/>
            <a:ext cx="3451582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2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374263" y="4191000"/>
            <a:ext cx="3448935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3" name="Рисунок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19" hasCustomPrompt="1"/>
          </p:nvPr>
        </p:nvSpPr>
        <p:spPr>
          <a:xfrm>
            <a:off x="4374264" y="4873763"/>
            <a:ext cx="344893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8049731" y="4191000"/>
            <a:ext cx="3456469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6" name="Рисунок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27" name="Текст 3"/>
          <p:cNvSpPr>
            <a:spLocks noGrp="1"/>
          </p:cNvSpPr>
          <p:nvPr>
            <p:ph type="body" sz="half" idx="20" hasCustomPrompt="1"/>
          </p:nvPr>
        </p:nvSpPr>
        <p:spPr>
          <a:xfrm>
            <a:off x="8049731" y="4873761"/>
            <a:ext cx="345244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B6212E-AA16-4076-B669-F7EBF9E27B56}" type="datetime1">
              <a:rPr lang="ru-RU" noProof="1" smtClean="0"/>
              <a:t>07.07.2022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2194559"/>
            <a:ext cx="10820400" cy="4024125"/>
          </a:xfrm>
        </p:spPr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8A3CB4-63E0-42FA-B506-E5D86E0945B1}" type="datetime1">
              <a:rPr lang="ru-RU" noProof="1" smtClean="0"/>
              <a:t>07.07.2022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024466" y="745067"/>
            <a:ext cx="8204201" cy="3903133"/>
          </a:xfrm>
        </p:spPr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2EA8B877-EDF3-486E-B006-0AF3C2C1E078}" type="datetime1">
              <a:rPr lang="ru-RU" noProof="1" smtClean="0"/>
              <a:t>07.07.2022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5B0317-E5ED-4357-88D7-8FEC4FC40737}" type="datetime1">
              <a:rPr lang="ru-RU" noProof="1" dirty="0" smtClean="0"/>
              <a:t>07.07.2022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024467" y="3641725"/>
            <a:ext cx="10490200" cy="955675"/>
          </a:xfrm>
        </p:spPr>
        <p:txBody>
          <a:bodyPr rtlCol="0"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54624045-5829-401A-8952-3E137170E9E7}" type="datetime1">
              <a:rPr lang="ru-RU" noProof="1" smtClean="0"/>
              <a:t>07.07.2022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685800" y="2194559"/>
            <a:ext cx="5334000" cy="4024125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172200" y="2194559"/>
            <a:ext cx="5334000" cy="4024125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4FADA9-5463-4CDF-992B-9C957FD35038}" type="datetime1">
              <a:rPr lang="ru-RU" noProof="1" smtClean="0"/>
              <a:t>07.07.2022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914409" y="2183802"/>
            <a:ext cx="5079991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85800" y="3132666"/>
            <a:ext cx="5311775" cy="3086019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400800" y="2183802"/>
            <a:ext cx="51054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172200" y="3132666"/>
            <a:ext cx="5334000" cy="3086019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6053E5-CE77-4B0A-A996-3D69DFD23151}" type="datetime1">
              <a:rPr lang="ru-RU" noProof="1" smtClean="0"/>
              <a:t>07.07.2022</a:t>
            </a:fld>
            <a:endParaRPr lang="ru-RU" noProof="1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2FCE27-12E9-4404-9704-1BB5102602CD}" type="datetime1">
              <a:rPr lang="ru-RU" noProof="1" smtClean="0"/>
              <a:t>07.07.2022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129710-43A9-4F30-BA02-7EE2CAEA4BC6}" type="datetime1">
              <a:rPr lang="ru-RU" noProof="1" smtClean="0"/>
              <a:t>07.07.2022</a:t>
            </a:fld>
            <a:endParaRPr lang="ru-RU" noProof="1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995582" y="746759"/>
            <a:ext cx="6510618" cy="5471925"/>
          </a:xfrm>
        </p:spPr>
        <p:txBody>
          <a:bodyPr rtlCol="0" anchor="ctr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124199"/>
            <a:ext cx="411480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5DF9FE-35B1-4A99-AEAD-5154F2A21B19}" type="datetime1">
              <a:rPr lang="ru-RU" noProof="1" smtClean="0"/>
              <a:t>07.07.2022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861238" y="751241"/>
            <a:ext cx="3644962" cy="5467443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124199"/>
            <a:ext cx="687324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A07926-6E29-45C7-B611-777D382E4F94}" type="datetime1">
              <a:rPr lang="ru-RU" noProof="1" smtClean="0"/>
              <a:t>07.07.2022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1"/>
              <a:t>Стиль образца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CE5DCE4-5573-4F62-B866-31325C98D232}" type="datetime1">
              <a:rPr lang="ru-RU" noProof="1" dirty="0" smtClean="0"/>
              <a:t>07.07.2022</a:t>
            </a:fld>
            <a:endParaRPr lang="ru-RU" noProof="1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0496C6C-A85F-426B-9ED1-3444166C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759" y="821265"/>
            <a:ext cx="6934255" cy="5222117"/>
          </a:xfrm>
        </p:spPr>
        <p:txBody>
          <a:bodyPr rtlCol="0" anchor="ctr">
            <a:noAutofit/>
          </a:bodyPr>
          <a:lstStyle/>
          <a:p>
            <a:pPr algn="ctr"/>
            <a:r>
              <a:rPr lang="ru-RU" sz="3200" noProof="1"/>
              <a:t>«Кризисная интервенция»-оказание экстренной психологической помощи детям при угрозе суицидального поведения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AD0EF22F-5D3C-4240-8C32-1B20803E5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09A740-48C5-4AE5-879B-F567D3D7A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4799" y="317394"/>
            <a:ext cx="3936932" cy="5222117"/>
          </a:xfrm>
        </p:spPr>
        <p:txBody>
          <a:bodyPr rtlCol="0" anchor="ctr">
            <a:normAutofit/>
          </a:bodyPr>
          <a:lstStyle/>
          <a:p>
            <a:pPr algn="r" rtl="0"/>
            <a:r>
              <a:rPr lang="ru-RU" noProof="1"/>
              <a:t>С.А. Жуков,</a:t>
            </a:r>
          </a:p>
          <a:p>
            <a:pPr algn="r" rtl="0"/>
            <a:r>
              <a:rPr lang="ru-RU" noProof="1"/>
              <a:t>психолог в социальной сфере отделения профилактики безнадзорности и правонарушений несовершеннолетних № 1  ГКУСО ВО «Владимирский социально-реабилитационный центр для несовершеннолетних»</a:t>
            </a:r>
          </a:p>
          <a:p>
            <a:pPr rtl="0"/>
            <a:endParaRPr lang="ru-RU" noProof="1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912EF34-0253-41FD-9940-D8FBB7DE7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7545075" y="2187578"/>
            <a:ext cx="6857999" cy="24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64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37B6C-4C62-42F1-A00D-E409E8246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805" y="1174442"/>
            <a:ext cx="9320389" cy="12558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«</a:t>
            </a:r>
            <a:r>
              <a:rPr lang="ru-RU" sz="3200" b="1" i="1" dirty="0">
                <a:solidFill>
                  <a:schemeClr val="bg1"/>
                </a:solidFill>
              </a:rPr>
              <a:t>Кризисная интервенция» базируется</a:t>
            </a:r>
            <a:br>
              <a:rPr lang="ru-RU" sz="3200" b="1" i="1" dirty="0">
                <a:solidFill>
                  <a:schemeClr val="bg1"/>
                </a:solidFill>
              </a:rPr>
            </a:br>
            <a:r>
              <a:rPr lang="ru-RU" sz="3200" b="1" i="1" dirty="0">
                <a:solidFill>
                  <a:schemeClr val="bg1"/>
                </a:solidFill>
              </a:rPr>
              <a:t>на принципах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16891D-5A1A-4F02-A6ED-03BACB24A8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579427"/>
            <a:ext cx="5223682" cy="351507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400" b="1" i="1" dirty="0">
                <a:solidFill>
                  <a:srgbClr val="002060"/>
                </a:solidFill>
              </a:rPr>
              <a:t>- Эмпатический контакт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b="1" i="1" dirty="0">
                <a:solidFill>
                  <a:srgbClr val="002060"/>
                </a:solidFill>
              </a:rPr>
              <a:t>- Безотлагательность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b="1" i="1" dirty="0">
                <a:solidFill>
                  <a:srgbClr val="002060"/>
                </a:solidFill>
              </a:rPr>
              <a:t>- Высокий уровень активности консультанта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b="1" i="1" dirty="0">
                <a:solidFill>
                  <a:srgbClr val="002060"/>
                </a:solidFill>
              </a:rPr>
              <a:t>- Психологическая поддержка</a:t>
            </a:r>
          </a:p>
          <a:p>
            <a:pPr marL="0" indent="0">
              <a:lnSpc>
                <a:spcPct val="100000"/>
              </a:lnSpc>
              <a:buNone/>
            </a:pPr>
            <a:endParaRPr lang="ru-RU" b="1" dirty="0">
              <a:solidFill>
                <a:schemeClr val="bg1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ru-RU" b="1" dirty="0">
              <a:solidFill>
                <a:schemeClr val="bg1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ru-RU" sz="2800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BA99B9-D55D-4EF2-9C62-8D3D81DF2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2520" y="2579427"/>
            <a:ext cx="5334000" cy="36119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ru-RU" sz="2400" b="1" i="1" dirty="0">
                <a:solidFill>
                  <a:srgbClr val="002060"/>
                </a:solidFill>
              </a:rPr>
              <a:t>Уважение клиента</a:t>
            </a:r>
          </a:p>
          <a:p>
            <a:pPr>
              <a:buFontTx/>
              <a:buChar char="-"/>
            </a:pPr>
            <a:r>
              <a:rPr lang="ru-RU" sz="2400" b="1" i="1" dirty="0">
                <a:solidFill>
                  <a:srgbClr val="002060"/>
                </a:solidFill>
              </a:rPr>
              <a:t>Ограничение целей</a:t>
            </a:r>
          </a:p>
          <a:p>
            <a:pPr>
              <a:buFontTx/>
              <a:buChar char="-"/>
            </a:pPr>
            <a:r>
              <a:rPr lang="ru-RU" sz="2400" b="1" i="1" dirty="0">
                <a:solidFill>
                  <a:srgbClr val="002060"/>
                </a:solidFill>
              </a:rPr>
              <a:t>Интервенция в поверхностные слои сознания</a:t>
            </a:r>
          </a:p>
          <a:p>
            <a:pPr>
              <a:buFontTx/>
              <a:buChar char="-"/>
            </a:pPr>
            <a:r>
              <a:rPr lang="ru-RU" sz="2400" b="1" i="1" dirty="0">
                <a:solidFill>
                  <a:srgbClr val="002060"/>
                </a:solidFill>
              </a:rPr>
              <a:t>Формирование доступа к ресурсам личности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694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37B6C-4C62-42F1-A00D-E409E8246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005" y="1173301"/>
            <a:ext cx="9320389" cy="765285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chemeClr val="bg1"/>
                </a:solidFill>
              </a:rPr>
              <a:t>Проблема трёх   «Н»   (Е. М. </a:t>
            </a:r>
            <a:r>
              <a:rPr lang="ru-RU" sz="3200" b="1" i="1" dirty="0" err="1">
                <a:solidFill>
                  <a:schemeClr val="bg1"/>
                </a:solidFill>
              </a:rPr>
              <a:t>Вроно</a:t>
            </a:r>
            <a:r>
              <a:rPr lang="ru-RU" sz="3200" b="1" i="1" dirty="0">
                <a:solidFill>
                  <a:schemeClr val="bg1"/>
                </a:solidFill>
              </a:rPr>
              <a:t>):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16891D-5A1A-4F02-A6ED-03BACB24A8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070381"/>
            <a:ext cx="5360158" cy="402412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ru-RU" b="1" dirty="0">
              <a:solidFill>
                <a:schemeClr val="bg1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ru-RU" b="1" dirty="0">
              <a:solidFill>
                <a:schemeClr val="bg1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ru-RU" sz="2800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BA99B9-D55D-4EF2-9C62-8D3D81DF2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76215" y="1842449"/>
            <a:ext cx="7792872" cy="43762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i="1" dirty="0">
                <a:solidFill>
                  <a:srgbClr val="002060"/>
                </a:solidFill>
              </a:rPr>
              <a:t>Непреодолимость трудностей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 Нескончаемость несчастья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 Непереносимость тоски и одиночества</a:t>
            </a:r>
          </a:p>
          <a:p>
            <a:pPr>
              <a:buFont typeface="Wingdings" pitchFamily="2" charset="2"/>
              <a:buChar char="v"/>
            </a:pPr>
            <a:endParaRPr lang="ru-RU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При этом подросток должен бороться с тремя «Б»:</a:t>
            </a:r>
          </a:p>
          <a:p>
            <a:pPr marL="0" indent="0">
              <a:buNone/>
            </a:pPr>
            <a:endParaRPr lang="ru-RU" i="1" dirty="0">
              <a:solidFill>
                <a:srgbClr val="002060"/>
              </a:solidFill>
            </a:endParaRPr>
          </a:p>
          <a:p>
            <a:r>
              <a:rPr lang="ru-RU" b="1" i="1" dirty="0">
                <a:solidFill>
                  <a:srgbClr val="002060"/>
                </a:solidFill>
              </a:rPr>
              <a:t> Беспомощностью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 Бессилием 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 Безнадёжностью</a:t>
            </a:r>
          </a:p>
          <a:p>
            <a:endParaRPr lang="ru-RU" dirty="0"/>
          </a:p>
        </p:txBody>
      </p:sp>
      <p:sp>
        <p:nvSpPr>
          <p:cNvPr id="5" name="AutoShape 2" descr="C:\Users\%D0%9F%D0%BE%D0%BB%D1%8C%D0%B7%D0%BE%D0%B2%D0%B0%D1%82%D0%B5%D0%BB%D1%8C\Desktop\%D1%81%D1%83%D0%B8%D1%86%D0%B8%D0%B4 %D1%81%D0%BB%D0%B0%D0%B9%D0%B4 %E2%80%94 %D0%BA%D0%BE%D0%BF%D0%B8%D1%8F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6" y="2606722"/>
            <a:ext cx="3281386" cy="349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4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37B6C-4C62-42F1-A00D-E409E8246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940" y="940330"/>
            <a:ext cx="8839821" cy="11464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>
                <a:solidFill>
                  <a:schemeClr val="bg1"/>
                </a:solidFill>
              </a:rPr>
              <a:t>Оценка степени суицидального риска</a:t>
            </a:r>
            <a:br>
              <a:rPr lang="ru-RU" sz="3200" b="1" i="1" dirty="0">
                <a:solidFill>
                  <a:schemeClr val="bg1"/>
                </a:solidFill>
              </a:rPr>
            </a:br>
            <a:r>
              <a:rPr lang="ru-RU" sz="3200" b="1" i="1" dirty="0">
                <a:solidFill>
                  <a:schemeClr val="bg1"/>
                </a:solidFill>
              </a:rPr>
              <a:t>(Молтсбергер,2003)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16891D-5A1A-4F02-A6ED-03BACB24A8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534" y="1978925"/>
            <a:ext cx="6974005" cy="487907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ru-RU" b="1" i="1" dirty="0">
                <a:solidFill>
                  <a:srgbClr val="002060"/>
                </a:solidFill>
              </a:rPr>
              <a:t>предшествующая попытка суицида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ru-RU" b="1" i="1" dirty="0">
                <a:solidFill>
                  <a:srgbClr val="002060"/>
                </a:solidFill>
              </a:rPr>
              <a:t>суицидальная угроза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ru-RU" b="1" i="1" dirty="0">
                <a:solidFill>
                  <a:srgbClr val="002060"/>
                </a:solidFill>
              </a:rPr>
              <a:t>оценка предшествующих реакций </a:t>
            </a:r>
            <a:r>
              <a:rPr lang="ru-RU" b="1" i="1" dirty="0" err="1">
                <a:solidFill>
                  <a:srgbClr val="002060"/>
                </a:solidFill>
              </a:rPr>
              <a:t>суицидента</a:t>
            </a:r>
            <a:r>
              <a:rPr lang="ru-RU" b="1" i="1" dirty="0">
                <a:solidFill>
                  <a:srgbClr val="002060"/>
                </a:solidFill>
              </a:rPr>
              <a:t> на стресс, особенно на утраты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ru-RU" b="1" i="1" dirty="0">
                <a:solidFill>
                  <a:srgbClr val="002060"/>
                </a:solidFill>
              </a:rPr>
              <a:t> оценка уязвимости </a:t>
            </a:r>
            <a:r>
              <a:rPr lang="ru-RU" b="1" i="1" dirty="0" err="1">
                <a:solidFill>
                  <a:srgbClr val="002060"/>
                </a:solidFill>
              </a:rPr>
              <a:t>суицидента</a:t>
            </a:r>
            <a:r>
              <a:rPr lang="ru-RU" b="1" i="1" dirty="0">
                <a:solidFill>
                  <a:srgbClr val="002060"/>
                </a:solidFill>
              </a:rPr>
              <a:t> к трём угрожающим жизни аффектам-одиночеству, презрению к себе и ярости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ru-RU" b="1" i="1" dirty="0">
                <a:solidFill>
                  <a:srgbClr val="002060"/>
                </a:solidFill>
              </a:rPr>
              <a:t>оценка наличия и характера внешних ресурсов поддержки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ru-RU" b="1" i="1" dirty="0">
                <a:solidFill>
                  <a:srgbClr val="002060"/>
                </a:solidFill>
              </a:rPr>
              <a:t> оценка возникновения и эмоциональной значимости и фантазий о смерти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ru-RU" b="1" i="1" dirty="0">
                <a:solidFill>
                  <a:srgbClr val="002060"/>
                </a:solidFill>
              </a:rPr>
              <a:t> оценка способности </a:t>
            </a:r>
            <a:r>
              <a:rPr lang="ru-RU" b="1" i="1" dirty="0" err="1">
                <a:solidFill>
                  <a:srgbClr val="002060"/>
                </a:solidFill>
              </a:rPr>
              <a:t>суицидента</a:t>
            </a:r>
            <a:r>
              <a:rPr lang="ru-RU" b="1" i="1" dirty="0">
                <a:solidFill>
                  <a:srgbClr val="002060"/>
                </a:solidFill>
              </a:rPr>
              <a:t> к проверке своих суждений реальностью</a:t>
            </a:r>
          </a:p>
          <a:p>
            <a:pPr marL="0" indent="0" algn="ctr">
              <a:lnSpc>
                <a:spcPct val="100000"/>
              </a:lnSpc>
              <a:buNone/>
            </a:pPr>
            <a:endParaRPr lang="ru-RU" sz="2800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2050" name="Picture 2" descr="C:\Users\Пользователь\Desktop\фото суици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539" y="2333767"/>
            <a:ext cx="4995081" cy="432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4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37B6C-4C62-42F1-A00D-E409E8246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964" y="1248870"/>
            <a:ext cx="11450471" cy="1255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        </a:t>
            </a:r>
            <a:r>
              <a:rPr lang="en-US" sz="3200" b="1" dirty="0">
                <a:solidFill>
                  <a:srgbClr val="FF0000"/>
                </a:solidFill>
              </a:rPr>
              <a:t>SOS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2700" b="1" i="1" cap="none" dirty="0">
                <a:solidFill>
                  <a:schemeClr val="bg1"/>
                </a:solidFill>
              </a:rPr>
              <a:t>Программа(США) по предотвращению самоубийств среди школьников среднего и старшего возраста</a:t>
            </a:r>
            <a:br>
              <a:rPr lang="ru-RU" sz="2700" b="1" i="1" cap="none" dirty="0">
                <a:solidFill>
                  <a:schemeClr val="bg1"/>
                </a:solidFill>
              </a:rPr>
            </a:br>
            <a:r>
              <a:rPr lang="ru-RU" sz="3200" b="1" i="1" cap="none" dirty="0">
                <a:solidFill>
                  <a:schemeClr val="bg1"/>
                </a:solidFill>
              </a:rPr>
              <a:t>«</a:t>
            </a:r>
            <a:r>
              <a:rPr lang="en-US" sz="2700" b="1" i="1" cap="none" dirty="0">
                <a:solidFill>
                  <a:schemeClr val="bg1"/>
                </a:solidFill>
              </a:rPr>
              <a:t>Signs</a:t>
            </a:r>
            <a:r>
              <a:rPr lang="ru-RU" sz="2700" b="1" i="1" cap="none" dirty="0">
                <a:solidFill>
                  <a:schemeClr val="bg1"/>
                </a:solidFill>
              </a:rPr>
              <a:t> </a:t>
            </a:r>
            <a:r>
              <a:rPr lang="en-US" sz="2700" b="1" i="1" cap="none" dirty="0">
                <a:solidFill>
                  <a:schemeClr val="bg1"/>
                </a:solidFill>
              </a:rPr>
              <a:t>of Suicide Middle School and School Prevention</a:t>
            </a:r>
            <a:r>
              <a:rPr lang="ru-RU" sz="3200" b="1" i="1" cap="none" dirty="0">
                <a:solidFill>
                  <a:schemeClr val="bg1"/>
                </a:solidFill>
              </a:rPr>
              <a:t>»</a:t>
            </a:r>
            <a:r>
              <a:rPr lang="en-US" sz="3200" b="1" i="1" cap="none" dirty="0">
                <a:solidFill>
                  <a:schemeClr val="bg1"/>
                </a:solidFill>
              </a:rPr>
              <a:t> (</a:t>
            </a:r>
            <a:r>
              <a:rPr lang="en-US" sz="3200" b="1" i="1" cap="none" dirty="0">
                <a:solidFill>
                  <a:srgbClr val="FF0000"/>
                </a:solidFill>
              </a:rPr>
              <a:t>SOS</a:t>
            </a:r>
            <a:r>
              <a:rPr lang="en-US" sz="3200" b="1" i="1" cap="none" dirty="0">
                <a:solidFill>
                  <a:schemeClr val="bg1"/>
                </a:solidFill>
              </a:rPr>
              <a:t>)</a:t>
            </a:r>
            <a:endParaRPr lang="ru-RU" sz="3200" b="1" i="1" cap="none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16891D-5A1A-4F02-A6ED-03BACB24A8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99" y="2607038"/>
            <a:ext cx="12192000" cy="414463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600" b="1" i="1" dirty="0">
                <a:solidFill>
                  <a:srgbClr val="C00000"/>
                </a:solidFill>
              </a:rPr>
              <a:t>Её основные цели состоят в том, чтобы:</a:t>
            </a:r>
          </a:p>
          <a:p>
            <a:pPr marL="0" indent="0" algn="ctr">
              <a:lnSpc>
                <a:spcPct val="100000"/>
              </a:lnSpc>
              <a:buNone/>
            </a:pPr>
            <a:endParaRPr lang="ru-RU" sz="1300" b="1" i="1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2900" b="1" i="1" dirty="0">
                <a:solidFill>
                  <a:srgbClr val="002060"/>
                </a:solidFill>
              </a:rPr>
              <a:t>Уменьшить количество самоубийств или попыток самоубийств путём повышения знаний учащихся и «адаптивного отношения к депрессии»</a:t>
            </a:r>
            <a:br>
              <a:rPr lang="ru-RU" sz="2900" b="1" i="1" dirty="0">
                <a:solidFill>
                  <a:srgbClr val="002060"/>
                </a:solidFill>
              </a:rPr>
            </a:br>
            <a:endParaRPr lang="ru-RU" sz="2900" b="1" i="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2900" b="1" i="1" dirty="0">
                <a:solidFill>
                  <a:srgbClr val="002060"/>
                </a:solidFill>
              </a:rPr>
              <a:t>Поощрять личное обращение за помощью и/или обращению за помощью друга</a:t>
            </a:r>
            <a:br>
              <a:rPr lang="ru-RU" sz="2900" b="1" i="1" dirty="0">
                <a:solidFill>
                  <a:srgbClr val="002060"/>
                </a:solidFill>
              </a:rPr>
            </a:br>
            <a:endParaRPr lang="ru-RU" sz="2900" b="1" i="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2900" b="1" i="1" dirty="0">
                <a:solidFill>
                  <a:srgbClr val="002060"/>
                </a:solidFill>
              </a:rPr>
              <a:t>Уменьшить стигматизацию психических заболеваний и признать важность обращения за помощью или лечением</a:t>
            </a:r>
            <a:br>
              <a:rPr lang="ru-RU" sz="2900" b="1" i="1" dirty="0">
                <a:solidFill>
                  <a:srgbClr val="002060"/>
                </a:solidFill>
              </a:rPr>
            </a:br>
            <a:endParaRPr lang="ru-RU" sz="2900" b="1" i="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2900" b="1" i="1" dirty="0">
                <a:solidFill>
                  <a:srgbClr val="002060"/>
                </a:solidFill>
              </a:rPr>
              <a:t>Привлекать родителей и школьный персонал в качестве партнёров в профилактике суицида</a:t>
            </a:r>
            <a:br>
              <a:rPr lang="ru-RU" sz="2900" b="1" i="1" dirty="0">
                <a:solidFill>
                  <a:srgbClr val="002060"/>
                </a:solidFill>
              </a:rPr>
            </a:br>
            <a:endParaRPr lang="ru-RU" sz="2900" b="1" i="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2900" b="1" i="1" dirty="0">
                <a:solidFill>
                  <a:srgbClr val="002060"/>
                </a:solidFill>
              </a:rPr>
              <a:t>Поощрять школы к развитию партнёрских отношений на уровне общин  для поддержки психического здоровья учащихся</a:t>
            </a:r>
            <a:endParaRPr lang="ru-RU" sz="2800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044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суици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7606"/>
            <a:ext cx="12192000" cy="537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98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91C471-3960-4B0A-92F5-D10125AEB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320" y="2782486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СПАСИБО 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97924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6588_TF67670762.potx" id="{C8C6B627-7FAF-4B79-AE4A-A92F1F3AC7AA}" vid="{CF93F24D-E366-4425-96B9-C99B8661177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10EE66-8707-456F-8F2E-091D581CB03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След самолета</Template>
  <TotalTime>752</TotalTime>
  <Words>293</Words>
  <Application>Microsoft Office PowerPoint</Application>
  <PresentationFormat>Широкоэкранный</PresentationFormat>
  <Paragraphs>47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</vt:lpstr>
      <vt:lpstr>След самолета</vt:lpstr>
      <vt:lpstr>«Кризисная интервенция»-оказание экстренной психологической помощи детям при угрозе суицидального поведения</vt:lpstr>
      <vt:lpstr>«Кризисная интервенция» базируется на принципах</vt:lpstr>
      <vt:lpstr>Проблема трёх   «Н»   (Е. М. Вроно):</vt:lpstr>
      <vt:lpstr>Оценка степени суицидального риска (Молтсбергер,2003)</vt:lpstr>
      <vt:lpstr>        SOS Программа(США) по предотвращению самоубийств среди школьников среднего и старшего возраста «Signs of Suicide Middle School and School Prevention» (SOS)</vt:lpstr>
      <vt:lpstr>Презентация PowerPoint</vt:lpstr>
      <vt:lpstr>СПАСИБО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Lorem Ipsum</dc:title>
  <dc:creator>User</dc:creator>
  <cp:lastModifiedBy>Марина Фомина</cp:lastModifiedBy>
  <cp:revision>52</cp:revision>
  <dcterms:created xsi:type="dcterms:W3CDTF">2021-04-07T05:34:25Z</dcterms:created>
  <dcterms:modified xsi:type="dcterms:W3CDTF">2022-07-07T10:15:08Z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