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Default Extension="wdp" ContentType="image/vnd.ms-photo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diagrams/drawing5.xml" ContentType="application/vnd.ms-office.drawingml.diagramDrawing+xml"/>
  <Override PartName="/ppt/diagrams/drawing4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96" r:id="rId3"/>
    <p:sldId id="316" r:id="rId4"/>
    <p:sldId id="317" r:id="rId5"/>
    <p:sldId id="318" r:id="rId6"/>
    <p:sldId id="325" r:id="rId7"/>
    <p:sldId id="327" r:id="rId8"/>
    <p:sldId id="329" r:id="rId9"/>
    <p:sldId id="299" r:id="rId10"/>
    <p:sldId id="323" r:id="rId11"/>
    <p:sldId id="301" r:id="rId12"/>
    <p:sldId id="321" r:id="rId13"/>
    <p:sldId id="312" r:id="rId14"/>
    <p:sldId id="314" r:id="rId15"/>
    <p:sldId id="302" r:id="rId16"/>
    <p:sldId id="303" r:id="rId17"/>
    <p:sldId id="304" r:id="rId18"/>
    <p:sldId id="305" r:id="rId19"/>
    <p:sldId id="324" r:id="rId20"/>
  </p:sldIdLst>
  <p:sldSz cx="24387175" cy="13716000"/>
  <p:notesSz cx="13716000" cy="2438717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5FAB2"/>
    <a:srgbClr val="F2F8B4"/>
    <a:srgbClr val="E0DACC"/>
    <a:srgbClr val="0037A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68" autoAdjust="0"/>
    <p:restoredTop sz="94484" autoAdjust="0"/>
  </p:normalViewPr>
  <p:slideViewPr>
    <p:cSldViewPr snapToGrid="0" snapToObjects="1">
      <p:cViewPr>
        <p:scale>
          <a:sx n="39" d="100"/>
          <a:sy n="39" d="100"/>
        </p:scale>
        <p:origin x="-1752" y="-744"/>
      </p:cViewPr>
      <p:guideLst>
        <p:guide orient="horz" pos="4320"/>
        <p:guide pos="76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044"/>
    </p:cViewPr>
  </p:sorterViewPr>
  <p:notesViewPr>
    <p:cSldViewPr snapToGrid="0" snapToObjects="1">
      <p:cViewPr varScale="1">
        <p:scale>
          <a:sx n="33" d="100"/>
          <a:sy n="33" d="100"/>
        </p:scale>
        <p:origin x="-4236" y="-84"/>
      </p:cViewPr>
      <p:guideLst>
        <p:guide orient="horz" pos="7681"/>
        <p:guide pos="432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11C4CD-284B-4770-911C-8F7417EF9BA8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30F644F-FC91-4683-A877-7BE1BAD9A7EA}">
      <dgm:prSet phldrT="[Текст]" custT="1"/>
      <dgm:spPr>
        <a:noFill/>
        <a:ln>
          <a:solidFill>
            <a:srgbClr val="0037A5"/>
          </a:solidFill>
        </a:ln>
      </dgm:spPr>
      <dgm:t>
        <a:bodyPr/>
        <a:lstStyle/>
        <a:p>
          <a:r>
            <a:rPr lang="ru-RU" sz="3200" b="1" dirty="0" smtClean="0">
              <a:solidFill>
                <a:srgbClr val="0037A5"/>
              </a:solidFill>
            </a:rPr>
            <a:t>  Определить и  устранить возможные потери</a:t>
          </a:r>
          <a:endParaRPr lang="ru-RU" sz="3200" b="1" dirty="0">
            <a:solidFill>
              <a:srgbClr val="0037A5"/>
            </a:solidFill>
          </a:endParaRPr>
        </a:p>
      </dgm:t>
    </dgm:pt>
    <dgm:pt modelId="{2CCAE14A-82BC-4BFE-B47E-7B823DD9CDDF}" type="parTrans" cxnId="{917EDB55-6AA6-4792-A7ED-FBD114EC3420}">
      <dgm:prSet/>
      <dgm:spPr/>
      <dgm:t>
        <a:bodyPr/>
        <a:lstStyle/>
        <a:p>
          <a:endParaRPr lang="ru-RU">
            <a:solidFill>
              <a:srgbClr val="0037A5"/>
            </a:solidFill>
          </a:endParaRPr>
        </a:p>
      </dgm:t>
    </dgm:pt>
    <dgm:pt modelId="{B7791E60-26DE-44D8-9D41-11E9D616B247}" type="sibTrans" cxnId="{917EDB55-6AA6-4792-A7ED-FBD114EC3420}">
      <dgm:prSet/>
      <dgm:spPr/>
      <dgm:t>
        <a:bodyPr/>
        <a:lstStyle/>
        <a:p>
          <a:endParaRPr lang="ru-RU">
            <a:solidFill>
              <a:srgbClr val="0037A5"/>
            </a:solidFill>
          </a:endParaRPr>
        </a:p>
      </dgm:t>
    </dgm:pt>
    <dgm:pt modelId="{EC095431-8C64-4EB3-BAAB-F8DAB47B01E9}">
      <dgm:prSet phldrT="[Текст]" custT="1"/>
      <dgm:spPr>
        <a:noFill/>
        <a:ln>
          <a:solidFill>
            <a:srgbClr val="0037A5"/>
          </a:solidFill>
        </a:ln>
      </dgm:spPr>
      <dgm:t>
        <a:bodyPr/>
        <a:lstStyle/>
        <a:p>
          <a:endParaRPr lang="ru-RU" sz="3200" b="1" dirty="0" smtClean="0">
            <a:solidFill>
              <a:srgbClr val="0037A5"/>
            </a:solidFill>
          </a:endParaRPr>
        </a:p>
        <a:p>
          <a:r>
            <a:rPr lang="ru-RU" sz="3200" b="1" dirty="0" smtClean="0">
              <a:solidFill>
                <a:srgbClr val="0037A5"/>
              </a:solidFill>
            </a:rPr>
            <a:t>Сократить время  протекания процесса</a:t>
          </a:r>
        </a:p>
        <a:p>
          <a:r>
            <a:rPr lang="ru-RU" sz="2400" b="1" dirty="0" smtClean="0">
              <a:solidFill>
                <a:srgbClr val="0037A5"/>
              </a:solidFill>
            </a:rPr>
            <a:t> </a:t>
          </a:r>
          <a:endParaRPr lang="ru-RU" sz="2400" b="1" dirty="0">
            <a:solidFill>
              <a:srgbClr val="0037A5"/>
            </a:solidFill>
          </a:endParaRPr>
        </a:p>
      </dgm:t>
    </dgm:pt>
    <dgm:pt modelId="{81DD5D2D-B758-4834-8369-364B2682BA8E}" type="parTrans" cxnId="{8A2EDFD3-FFEC-4B24-9FBF-9FC5AAA1A2A0}">
      <dgm:prSet/>
      <dgm:spPr/>
      <dgm:t>
        <a:bodyPr/>
        <a:lstStyle/>
        <a:p>
          <a:endParaRPr lang="ru-RU">
            <a:solidFill>
              <a:srgbClr val="0037A5"/>
            </a:solidFill>
          </a:endParaRPr>
        </a:p>
      </dgm:t>
    </dgm:pt>
    <dgm:pt modelId="{092C41F0-41C8-4973-823A-4C0BCEE7F6A6}" type="sibTrans" cxnId="{8A2EDFD3-FFEC-4B24-9FBF-9FC5AAA1A2A0}">
      <dgm:prSet/>
      <dgm:spPr/>
      <dgm:t>
        <a:bodyPr/>
        <a:lstStyle/>
        <a:p>
          <a:endParaRPr lang="ru-RU">
            <a:solidFill>
              <a:srgbClr val="0037A5"/>
            </a:solidFill>
          </a:endParaRPr>
        </a:p>
      </dgm:t>
    </dgm:pt>
    <dgm:pt modelId="{CBB71AE4-9D32-490F-8812-A93081270C1D}">
      <dgm:prSet phldrT="[Текст]" custT="1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ru-RU" sz="2400" b="1" dirty="0" smtClean="0">
              <a:solidFill>
                <a:srgbClr val="0037A5"/>
              </a:solidFill>
            </a:rPr>
            <a:t> </a:t>
          </a:r>
          <a:r>
            <a:rPr lang="ru-RU" sz="3200" b="1" dirty="0" smtClean="0">
              <a:solidFill>
                <a:srgbClr val="0037A5"/>
              </a:solidFill>
            </a:rPr>
            <a:t>Процесс не может быть долгим</a:t>
          </a:r>
          <a:endParaRPr lang="ru-RU" sz="3200" b="1" dirty="0">
            <a:solidFill>
              <a:srgbClr val="0037A5"/>
            </a:solidFill>
          </a:endParaRPr>
        </a:p>
      </dgm:t>
    </dgm:pt>
    <dgm:pt modelId="{FA3D2EB2-4166-4904-B360-E1091FC94464}" type="parTrans" cxnId="{F484DA39-1A52-4373-8A7B-7CFFC53BBC30}">
      <dgm:prSet/>
      <dgm:spPr/>
      <dgm:t>
        <a:bodyPr/>
        <a:lstStyle/>
        <a:p>
          <a:endParaRPr lang="ru-RU">
            <a:solidFill>
              <a:srgbClr val="0037A5"/>
            </a:solidFill>
          </a:endParaRPr>
        </a:p>
      </dgm:t>
    </dgm:pt>
    <dgm:pt modelId="{A43DB28A-014C-4BB0-B628-F1D15DC7D5DE}" type="sibTrans" cxnId="{F484DA39-1A52-4373-8A7B-7CFFC53BBC30}">
      <dgm:prSet/>
      <dgm:spPr/>
      <dgm:t>
        <a:bodyPr/>
        <a:lstStyle/>
        <a:p>
          <a:endParaRPr lang="ru-RU">
            <a:solidFill>
              <a:srgbClr val="0037A5"/>
            </a:solidFill>
          </a:endParaRPr>
        </a:p>
      </dgm:t>
    </dgm:pt>
    <dgm:pt modelId="{7C65B3AA-14E2-4DA5-9203-BA31743B9930}">
      <dgm:prSet phldrT="[Текст]" custT="1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ru-RU" sz="3200" b="1" dirty="0" smtClean="0">
              <a:solidFill>
                <a:srgbClr val="0037A5"/>
              </a:solidFill>
            </a:rPr>
            <a:t>За счет оптимизации ресурсов увеличить ценность и качество услуги</a:t>
          </a:r>
          <a:endParaRPr lang="ru-RU" sz="3200" b="1" dirty="0">
            <a:solidFill>
              <a:srgbClr val="0037A5"/>
            </a:solidFill>
          </a:endParaRPr>
        </a:p>
      </dgm:t>
    </dgm:pt>
    <dgm:pt modelId="{062C569C-3E0D-4765-926F-E548445E90EF}" type="parTrans" cxnId="{1F969191-E02D-4D20-B9A7-07AD004B282E}">
      <dgm:prSet/>
      <dgm:spPr/>
      <dgm:t>
        <a:bodyPr/>
        <a:lstStyle/>
        <a:p>
          <a:endParaRPr lang="ru-RU">
            <a:solidFill>
              <a:srgbClr val="0037A5"/>
            </a:solidFill>
          </a:endParaRPr>
        </a:p>
      </dgm:t>
    </dgm:pt>
    <dgm:pt modelId="{C1231FA7-C484-428E-8188-5B6B1FD66736}" type="sibTrans" cxnId="{1F969191-E02D-4D20-B9A7-07AD004B282E}">
      <dgm:prSet/>
      <dgm:spPr/>
      <dgm:t>
        <a:bodyPr/>
        <a:lstStyle/>
        <a:p>
          <a:endParaRPr lang="ru-RU">
            <a:solidFill>
              <a:srgbClr val="0037A5"/>
            </a:solidFill>
          </a:endParaRPr>
        </a:p>
      </dgm:t>
    </dgm:pt>
    <dgm:pt modelId="{516FE890-EA48-4EC6-AD04-6840026BB552}" type="pres">
      <dgm:prSet presAssocID="{CB11C4CD-284B-4770-911C-8F7417EF9BA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CDC3E0F-3BD0-4379-816D-E005C6BEAE1B}" type="pres">
      <dgm:prSet presAssocID="{C30F644F-FC91-4683-A877-7BE1BAD9A7EA}" presName="Name5" presStyleLbl="vennNode1" presStyleIdx="0" presStyleCnt="4" custScaleX="112867" custLinFactX="-72594" custLinFactNeighborX="-100000" custLinFactNeighborY="-131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5BB11B6E-2614-4851-BAB5-E42C0BEF54DA}" type="pres">
      <dgm:prSet presAssocID="{B7791E60-26DE-44D8-9D41-11E9D616B247}" presName="space" presStyleCnt="0"/>
      <dgm:spPr/>
    </dgm:pt>
    <dgm:pt modelId="{3E82EC11-E1F5-449B-97DC-A8705BE4D739}" type="pres">
      <dgm:prSet presAssocID="{EC095431-8C64-4EB3-BAAB-F8DAB47B01E9}" presName="Name5" presStyleLbl="vennNode1" presStyleIdx="1" presStyleCnt="4" custScaleX="103899" custLinFactX="-25962" custLinFactNeighborX="-100000" custLinFactNeighborY="-727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DEC0535C-9BB5-44F4-9C96-8D0ADC58BD36}" type="pres">
      <dgm:prSet presAssocID="{092C41F0-41C8-4973-823A-4C0BCEE7F6A6}" presName="space" presStyleCnt="0"/>
      <dgm:spPr/>
    </dgm:pt>
    <dgm:pt modelId="{A82F8BCA-D569-48ED-A2E9-7292FE9921D4}" type="pres">
      <dgm:prSet presAssocID="{CBB71AE4-9D32-490F-8812-A93081270C1D}" presName="Name5" presStyleLbl="vennNode1" presStyleIdx="2" presStyleCnt="4" custScaleX="105082" custLinFactNeighborX="64301" custLinFactNeighborY="-6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B456A649-5378-4CF9-A24B-2A03D8318A6E}" type="pres">
      <dgm:prSet presAssocID="{A43DB28A-014C-4BB0-B628-F1D15DC7D5DE}" presName="space" presStyleCnt="0"/>
      <dgm:spPr/>
    </dgm:pt>
    <dgm:pt modelId="{698CCC82-F3BD-4003-8AF4-F03F0DA85087}" type="pres">
      <dgm:prSet presAssocID="{7C65B3AA-14E2-4DA5-9203-BA31743B9930}" presName="Name5" presStyleLbl="vennNode1" presStyleIdx="3" presStyleCnt="4" custScaleX="109348" custLinFactX="34656" custLinFactNeighborX="100000" custLinFactNeighborY="6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F484DA39-1A52-4373-8A7B-7CFFC53BBC30}" srcId="{CB11C4CD-284B-4770-911C-8F7417EF9BA8}" destId="{CBB71AE4-9D32-490F-8812-A93081270C1D}" srcOrd="2" destOrd="0" parTransId="{FA3D2EB2-4166-4904-B360-E1091FC94464}" sibTransId="{A43DB28A-014C-4BB0-B628-F1D15DC7D5DE}"/>
    <dgm:cxn modelId="{4D22EEC2-1A80-4188-9F83-BC86820364EE}" type="presOf" srcId="{7C65B3AA-14E2-4DA5-9203-BA31743B9930}" destId="{698CCC82-F3BD-4003-8AF4-F03F0DA85087}" srcOrd="0" destOrd="0" presId="urn:microsoft.com/office/officeart/2005/8/layout/venn3"/>
    <dgm:cxn modelId="{E656BECA-6B72-4FA3-B4EF-0743DE56EAAF}" type="presOf" srcId="{CBB71AE4-9D32-490F-8812-A93081270C1D}" destId="{A82F8BCA-D569-48ED-A2E9-7292FE9921D4}" srcOrd="0" destOrd="0" presId="urn:microsoft.com/office/officeart/2005/8/layout/venn3"/>
    <dgm:cxn modelId="{9B6AF38D-BC02-4BC0-B0F4-826CFAE77551}" type="presOf" srcId="{C30F644F-FC91-4683-A877-7BE1BAD9A7EA}" destId="{1CDC3E0F-3BD0-4379-816D-E005C6BEAE1B}" srcOrd="0" destOrd="0" presId="urn:microsoft.com/office/officeart/2005/8/layout/venn3"/>
    <dgm:cxn modelId="{8A2EDFD3-FFEC-4B24-9FBF-9FC5AAA1A2A0}" srcId="{CB11C4CD-284B-4770-911C-8F7417EF9BA8}" destId="{EC095431-8C64-4EB3-BAAB-F8DAB47B01E9}" srcOrd="1" destOrd="0" parTransId="{81DD5D2D-B758-4834-8369-364B2682BA8E}" sibTransId="{092C41F0-41C8-4973-823A-4C0BCEE7F6A6}"/>
    <dgm:cxn modelId="{1F969191-E02D-4D20-B9A7-07AD004B282E}" srcId="{CB11C4CD-284B-4770-911C-8F7417EF9BA8}" destId="{7C65B3AA-14E2-4DA5-9203-BA31743B9930}" srcOrd="3" destOrd="0" parTransId="{062C569C-3E0D-4765-926F-E548445E90EF}" sibTransId="{C1231FA7-C484-428E-8188-5B6B1FD66736}"/>
    <dgm:cxn modelId="{1D018444-0EFB-49B5-BA96-275CBA425B58}" type="presOf" srcId="{CB11C4CD-284B-4770-911C-8F7417EF9BA8}" destId="{516FE890-EA48-4EC6-AD04-6840026BB552}" srcOrd="0" destOrd="0" presId="urn:microsoft.com/office/officeart/2005/8/layout/venn3"/>
    <dgm:cxn modelId="{9CD58292-BE14-4E2C-819C-0CD5F67B455F}" type="presOf" srcId="{EC095431-8C64-4EB3-BAAB-F8DAB47B01E9}" destId="{3E82EC11-E1F5-449B-97DC-A8705BE4D739}" srcOrd="0" destOrd="0" presId="urn:microsoft.com/office/officeart/2005/8/layout/venn3"/>
    <dgm:cxn modelId="{917EDB55-6AA6-4792-A7ED-FBD114EC3420}" srcId="{CB11C4CD-284B-4770-911C-8F7417EF9BA8}" destId="{C30F644F-FC91-4683-A877-7BE1BAD9A7EA}" srcOrd="0" destOrd="0" parTransId="{2CCAE14A-82BC-4BFE-B47E-7B823DD9CDDF}" sibTransId="{B7791E60-26DE-44D8-9D41-11E9D616B247}"/>
    <dgm:cxn modelId="{8791F0AD-5F67-4F05-8C04-3963531D8C11}" type="presParOf" srcId="{516FE890-EA48-4EC6-AD04-6840026BB552}" destId="{1CDC3E0F-3BD0-4379-816D-E005C6BEAE1B}" srcOrd="0" destOrd="0" presId="urn:microsoft.com/office/officeart/2005/8/layout/venn3"/>
    <dgm:cxn modelId="{2805BF33-FE84-4DDE-B9CD-FE2A52FD2A0C}" type="presParOf" srcId="{516FE890-EA48-4EC6-AD04-6840026BB552}" destId="{5BB11B6E-2614-4851-BAB5-E42C0BEF54DA}" srcOrd="1" destOrd="0" presId="urn:microsoft.com/office/officeart/2005/8/layout/venn3"/>
    <dgm:cxn modelId="{A23E5854-A3F7-4596-BF96-5C1FD4BBD763}" type="presParOf" srcId="{516FE890-EA48-4EC6-AD04-6840026BB552}" destId="{3E82EC11-E1F5-449B-97DC-A8705BE4D739}" srcOrd="2" destOrd="0" presId="urn:microsoft.com/office/officeart/2005/8/layout/venn3"/>
    <dgm:cxn modelId="{B47CB641-EFD4-446E-A739-968F0E7ABEF9}" type="presParOf" srcId="{516FE890-EA48-4EC6-AD04-6840026BB552}" destId="{DEC0535C-9BB5-44F4-9C96-8D0ADC58BD36}" srcOrd="3" destOrd="0" presId="urn:microsoft.com/office/officeart/2005/8/layout/venn3"/>
    <dgm:cxn modelId="{423405C2-4806-492F-A497-25138553E401}" type="presParOf" srcId="{516FE890-EA48-4EC6-AD04-6840026BB552}" destId="{A82F8BCA-D569-48ED-A2E9-7292FE9921D4}" srcOrd="4" destOrd="0" presId="urn:microsoft.com/office/officeart/2005/8/layout/venn3"/>
    <dgm:cxn modelId="{A146EE77-97CE-44EE-BF7C-D6EB68B81A45}" type="presParOf" srcId="{516FE890-EA48-4EC6-AD04-6840026BB552}" destId="{B456A649-5378-4CF9-A24B-2A03D8318A6E}" srcOrd="5" destOrd="0" presId="urn:microsoft.com/office/officeart/2005/8/layout/venn3"/>
    <dgm:cxn modelId="{DBEAE32E-93FE-4848-842E-E1B68061DD7D}" type="presParOf" srcId="{516FE890-EA48-4EC6-AD04-6840026BB552}" destId="{698CCC82-F3BD-4003-8AF4-F03F0DA85087}" srcOrd="6" destOrd="0" presId="urn:microsoft.com/office/officeart/2005/8/layout/venn3"/>
  </dgm:cxnLst>
  <dgm:bg>
    <a:solidFill>
      <a:schemeClr val="bg1"/>
    </a:solidFill>
  </dgm:bg>
  <dgm:whole>
    <a:ln>
      <a:noFill/>
    </a:ln>
  </dgm:whole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F2BFE9-3456-426B-A08E-6911D360EE11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AF7590B-1D1A-42E9-BAC2-D495C6928D06}">
      <dgm:prSet phldrT="[Текст]" custT="1"/>
      <dgm:spPr>
        <a:solidFill>
          <a:srgbClr val="FFC000"/>
        </a:solidFill>
      </dgm:spPr>
      <dgm:t>
        <a:bodyPr/>
        <a:lstStyle/>
        <a:p>
          <a:endParaRPr lang="ru-RU" sz="2800" dirty="0" smtClean="0">
            <a:solidFill>
              <a:schemeClr val="accent1"/>
            </a:solidFill>
          </a:endParaRPr>
        </a:p>
        <a:p>
          <a:endParaRPr lang="ru-RU" sz="2800" b="1" dirty="0" smtClean="0">
            <a:solidFill>
              <a:schemeClr val="accent1"/>
            </a:solidFill>
          </a:endParaRPr>
        </a:p>
        <a:p>
          <a:r>
            <a:rPr lang="ru-RU" sz="3200" b="1" u="sng" dirty="0" smtClean="0">
              <a:solidFill>
                <a:schemeClr val="accent1"/>
              </a:solidFill>
            </a:rPr>
            <a:t>ПРОЕКТ</a:t>
          </a:r>
        </a:p>
        <a:p>
          <a:r>
            <a:rPr lang="ru-RU" sz="2800" b="1" dirty="0" smtClean="0">
              <a:solidFill>
                <a:schemeClr val="accent1"/>
              </a:solidFill>
            </a:rPr>
            <a:t>по оптимизации процесса оборота лекарственных препаратов </a:t>
          </a:r>
        </a:p>
        <a:p>
          <a:r>
            <a:rPr lang="ru-RU" sz="6500" dirty="0" smtClean="0">
              <a:solidFill>
                <a:schemeClr val="accent1"/>
              </a:solidFill>
            </a:rPr>
            <a:t> </a:t>
          </a:r>
          <a:endParaRPr lang="ru-RU" sz="6500" dirty="0">
            <a:solidFill>
              <a:schemeClr val="accent1"/>
            </a:solidFill>
          </a:endParaRPr>
        </a:p>
      </dgm:t>
    </dgm:pt>
    <dgm:pt modelId="{219C10CA-CEE9-4B80-8029-92CAD6B60D8D}" type="parTrans" cxnId="{BB3C2C32-D6E9-459C-A678-815A0C90AAE5}">
      <dgm:prSet/>
      <dgm:spPr/>
      <dgm:t>
        <a:bodyPr/>
        <a:lstStyle/>
        <a:p>
          <a:endParaRPr lang="ru-RU"/>
        </a:p>
      </dgm:t>
    </dgm:pt>
    <dgm:pt modelId="{597B51D6-F37D-48B1-9F8A-84A2A8CB99E2}" type="sibTrans" cxnId="{BB3C2C32-D6E9-459C-A678-815A0C90AAE5}">
      <dgm:prSet/>
      <dgm:spPr/>
      <dgm:t>
        <a:bodyPr/>
        <a:lstStyle/>
        <a:p>
          <a:endParaRPr lang="ru-RU"/>
        </a:p>
      </dgm:t>
    </dgm:pt>
    <dgm:pt modelId="{1FEEEC5B-3FFA-49CA-998C-B5A12069BEBD}">
      <dgm:prSet phldrT="[Текст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ru-RU" sz="2800" b="1" u="sng" dirty="0" smtClean="0"/>
            <a:t>ПРОЕКТ</a:t>
          </a:r>
        </a:p>
        <a:p>
          <a:r>
            <a:rPr lang="ru-RU" sz="2800" b="1" dirty="0" smtClean="0"/>
            <a:t> по оптимизации управленческих действий документооборота </a:t>
          </a:r>
          <a:endParaRPr lang="ru-RU" sz="2800" b="1" dirty="0"/>
        </a:p>
      </dgm:t>
    </dgm:pt>
    <dgm:pt modelId="{95511F52-7AD1-436F-B65A-4BBC7494B9F3}" type="parTrans" cxnId="{9E19EF1A-902A-40C2-B6F3-5D7E9DF3A293}">
      <dgm:prSet/>
      <dgm:spPr/>
      <dgm:t>
        <a:bodyPr/>
        <a:lstStyle/>
        <a:p>
          <a:endParaRPr lang="ru-RU"/>
        </a:p>
      </dgm:t>
    </dgm:pt>
    <dgm:pt modelId="{FC63CE48-D717-4098-B3F4-0E3E19BBE581}" type="sibTrans" cxnId="{9E19EF1A-902A-40C2-B6F3-5D7E9DF3A293}">
      <dgm:prSet/>
      <dgm:spPr/>
      <dgm:t>
        <a:bodyPr/>
        <a:lstStyle/>
        <a:p>
          <a:endParaRPr lang="ru-RU"/>
        </a:p>
      </dgm:t>
    </dgm:pt>
    <dgm:pt modelId="{0EB1A0B4-5CB0-43D2-B43D-FA68D821333C}">
      <dgm:prSet phldrT="[Текст]" custT="1"/>
      <dgm:spPr>
        <a:solidFill>
          <a:srgbClr val="F2F8B4">
            <a:alpha val="89804"/>
          </a:srgbClr>
        </a:solidFill>
      </dgm:spPr>
      <dgm:t>
        <a:bodyPr/>
        <a:lstStyle/>
        <a:p>
          <a:r>
            <a:rPr lang="ru-RU" sz="2800" b="1" u="sng" dirty="0" smtClean="0"/>
            <a:t>ПРОЕКТ</a:t>
          </a:r>
        </a:p>
        <a:p>
          <a:r>
            <a:rPr lang="ru-RU" sz="2800" b="1" dirty="0" smtClean="0"/>
            <a:t> по оптимизации информирования ПСУ </a:t>
          </a:r>
          <a:endParaRPr lang="ru-RU" sz="2800" b="1" dirty="0"/>
        </a:p>
      </dgm:t>
    </dgm:pt>
    <dgm:pt modelId="{79E373BA-E794-4262-8F2A-38BD6E5BE40F}" type="parTrans" cxnId="{CE4A61E0-881C-4DFB-B684-7F7EB130556A}">
      <dgm:prSet/>
      <dgm:spPr/>
      <dgm:t>
        <a:bodyPr/>
        <a:lstStyle/>
        <a:p>
          <a:endParaRPr lang="ru-RU"/>
        </a:p>
      </dgm:t>
    </dgm:pt>
    <dgm:pt modelId="{B6D99849-5DE6-4D7F-8323-2C956DD681BC}" type="sibTrans" cxnId="{CE4A61E0-881C-4DFB-B684-7F7EB130556A}">
      <dgm:prSet/>
      <dgm:spPr/>
      <dgm:t>
        <a:bodyPr/>
        <a:lstStyle/>
        <a:p>
          <a:endParaRPr lang="ru-RU"/>
        </a:p>
      </dgm:t>
    </dgm:pt>
    <dgm:pt modelId="{5AB665FF-5D57-488E-9C7F-256BDAAF6030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ru-RU" sz="2800" b="1" i="0" u="sng" dirty="0" smtClean="0">
            <a:solidFill>
              <a:schemeClr val="tx1"/>
            </a:solidFill>
          </a:endParaRPr>
        </a:p>
        <a:p>
          <a:r>
            <a:rPr lang="ru-RU" sz="2800" b="1" i="0" u="sng" dirty="0" smtClean="0">
              <a:solidFill>
                <a:schemeClr val="tx1"/>
              </a:solidFill>
            </a:rPr>
            <a:t>ПРОЕКТ</a:t>
          </a:r>
          <a:r>
            <a:rPr lang="ru-RU" sz="3200" b="1" i="0" u="sng" dirty="0" smtClean="0">
              <a:solidFill>
                <a:schemeClr val="tx1"/>
              </a:solidFill>
            </a:rPr>
            <a:t> </a:t>
          </a:r>
        </a:p>
        <a:p>
          <a:r>
            <a:rPr lang="ru-RU" sz="3100" b="1" dirty="0" smtClean="0">
              <a:solidFill>
                <a:schemeClr val="tx1"/>
              </a:solidFill>
            </a:rPr>
            <a:t>по оптимизации процесса исполнения заявок  на приобретение покупок для ПСУ</a:t>
          </a:r>
        </a:p>
        <a:p>
          <a:endParaRPr lang="ru-RU" sz="3100" dirty="0"/>
        </a:p>
      </dgm:t>
    </dgm:pt>
    <dgm:pt modelId="{FD101FA7-78D9-4402-86A0-2407E2B71B3B}" type="parTrans" cxnId="{7B75A167-648E-4636-8970-3D4D66A91EE5}">
      <dgm:prSet/>
      <dgm:spPr/>
      <dgm:t>
        <a:bodyPr/>
        <a:lstStyle/>
        <a:p>
          <a:endParaRPr lang="ru-RU"/>
        </a:p>
      </dgm:t>
    </dgm:pt>
    <dgm:pt modelId="{5DFA3AAF-E74F-4771-8311-70D8AE5E1457}" type="sibTrans" cxnId="{7B75A167-648E-4636-8970-3D4D66A91EE5}">
      <dgm:prSet/>
      <dgm:spPr/>
      <dgm:t>
        <a:bodyPr/>
        <a:lstStyle/>
        <a:p>
          <a:endParaRPr lang="ru-RU"/>
        </a:p>
      </dgm:t>
    </dgm:pt>
    <dgm:pt modelId="{F1DF4A85-4197-4C32-947A-DA3708B24515}">
      <dgm:prSet phldrT="[Текст]" custT="1"/>
      <dgm:spPr>
        <a:solidFill>
          <a:schemeClr val="accent2">
            <a:lumMod val="50000"/>
            <a:alpha val="90000"/>
          </a:schemeClr>
        </a:solidFill>
      </dgm:spPr>
      <dgm:t>
        <a:bodyPr/>
        <a:lstStyle/>
        <a:p>
          <a:r>
            <a:rPr lang="ru-RU" sz="2800" b="1" u="sng" dirty="0" smtClean="0"/>
            <a:t>ПРОЕКТ</a:t>
          </a:r>
        </a:p>
        <a:p>
          <a:r>
            <a:rPr lang="ru-RU" sz="2400" b="1" dirty="0" smtClean="0"/>
            <a:t> по оптимизации социально-бытовой услуги «ОБЕСПЕЧЕНИЕ ПИТАНИЕМ»</a:t>
          </a:r>
          <a:endParaRPr lang="ru-RU" sz="2400" b="1" dirty="0"/>
        </a:p>
      </dgm:t>
    </dgm:pt>
    <dgm:pt modelId="{8F67FC57-D20B-4C69-ABCC-0DEEA1329F02}" type="parTrans" cxnId="{0C56F798-2CF6-4AE1-89D8-8612F645190A}">
      <dgm:prSet/>
      <dgm:spPr/>
      <dgm:t>
        <a:bodyPr/>
        <a:lstStyle/>
        <a:p>
          <a:endParaRPr lang="ru-RU"/>
        </a:p>
      </dgm:t>
    </dgm:pt>
    <dgm:pt modelId="{0F211587-D8D2-47C5-A7A6-34CBFD5D540F}" type="sibTrans" cxnId="{0C56F798-2CF6-4AE1-89D8-8612F645190A}">
      <dgm:prSet/>
      <dgm:spPr/>
      <dgm:t>
        <a:bodyPr/>
        <a:lstStyle/>
        <a:p>
          <a:endParaRPr lang="ru-RU"/>
        </a:p>
      </dgm:t>
    </dgm:pt>
    <dgm:pt modelId="{93B09D88-678F-4EDF-9A68-6DF8C041237C}">
      <dgm:prSet phldrT="[Текст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2800" b="1" u="sng" dirty="0" smtClean="0"/>
            <a:t>ПРОЕКТ</a:t>
          </a:r>
        </a:p>
        <a:p>
          <a:r>
            <a:rPr lang="ru-RU" sz="2800" b="1" dirty="0" smtClean="0"/>
            <a:t>по оптимизации уборки помещений  </a:t>
          </a:r>
          <a:endParaRPr lang="ru-RU" sz="2800" b="1" dirty="0"/>
        </a:p>
      </dgm:t>
    </dgm:pt>
    <dgm:pt modelId="{3DCF31DA-A36E-462C-8978-3F37F59D3C5C}" type="parTrans" cxnId="{64C455EE-116A-4D67-9D6F-7DD38A17AE23}">
      <dgm:prSet/>
      <dgm:spPr/>
      <dgm:t>
        <a:bodyPr/>
        <a:lstStyle/>
        <a:p>
          <a:endParaRPr lang="ru-RU"/>
        </a:p>
      </dgm:t>
    </dgm:pt>
    <dgm:pt modelId="{B1D148B0-070B-4AAE-90D8-4C6CE509FEDB}" type="sibTrans" cxnId="{64C455EE-116A-4D67-9D6F-7DD38A17AE23}">
      <dgm:prSet/>
      <dgm:spPr/>
      <dgm:t>
        <a:bodyPr/>
        <a:lstStyle/>
        <a:p>
          <a:endParaRPr lang="ru-RU"/>
        </a:p>
      </dgm:t>
    </dgm:pt>
    <dgm:pt modelId="{D9F7E040-F4BE-46DC-B227-B24BB2862C9C}">
      <dgm:prSet phldrT="[Текст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b="1" u="sng" dirty="0" smtClean="0">
              <a:solidFill>
                <a:schemeClr val="tx1"/>
              </a:solidFill>
            </a:rPr>
            <a:t>ПРОЕКТ</a:t>
          </a:r>
        </a:p>
        <a:p>
          <a:r>
            <a:rPr lang="ru-RU" b="1" dirty="0" smtClean="0">
              <a:solidFill>
                <a:schemeClr val="tx1"/>
              </a:solidFill>
            </a:rPr>
            <a:t>по оптимизации процесса сохранности личных средств и ценных вещей ПСУ</a:t>
          </a:r>
          <a:endParaRPr lang="ru-RU" b="1" dirty="0">
            <a:solidFill>
              <a:schemeClr val="tx1"/>
            </a:solidFill>
          </a:endParaRPr>
        </a:p>
      </dgm:t>
    </dgm:pt>
    <dgm:pt modelId="{99C6DDED-590F-43BD-8770-2C0EFD6A2854}" type="parTrans" cxnId="{421B881A-8569-4A7C-B054-858C2ED81A22}">
      <dgm:prSet/>
      <dgm:spPr/>
      <dgm:t>
        <a:bodyPr/>
        <a:lstStyle/>
        <a:p>
          <a:endParaRPr lang="ru-RU"/>
        </a:p>
      </dgm:t>
    </dgm:pt>
    <dgm:pt modelId="{A2920FDB-1071-4FEF-A3A3-A08DE8F0EE20}" type="sibTrans" cxnId="{421B881A-8569-4A7C-B054-858C2ED81A22}">
      <dgm:prSet/>
      <dgm:spPr/>
      <dgm:t>
        <a:bodyPr/>
        <a:lstStyle/>
        <a:p>
          <a:endParaRPr lang="ru-RU"/>
        </a:p>
      </dgm:t>
    </dgm:pt>
    <dgm:pt modelId="{EACE5CFE-2474-4FC6-BD28-25094008D5BB}">
      <dgm:prSet phldrT="[Текст]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b="1" u="sng" dirty="0" smtClean="0"/>
            <a:t>ПРОЕКТ</a:t>
          </a:r>
        </a:p>
        <a:p>
          <a:r>
            <a:rPr lang="ru-RU" b="1" dirty="0" smtClean="0"/>
            <a:t>по оптимизации за систематическим наблюдением  узкими специалистами </a:t>
          </a:r>
          <a:r>
            <a:rPr lang="ru-RU" b="1" dirty="0" err="1" smtClean="0"/>
            <a:t>маломобильных</a:t>
          </a:r>
          <a:r>
            <a:rPr lang="ru-RU" b="1" dirty="0" smtClean="0"/>
            <a:t> ПСУ</a:t>
          </a:r>
          <a:endParaRPr lang="ru-RU" b="1" dirty="0"/>
        </a:p>
      </dgm:t>
    </dgm:pt>
    <dgm:pt modelId="{E8881B5F-6ADA-4412-8F4E-AAE391189123}" type="parTrans" cxnId="{5F9C5448-CAE7-408B-AF0A-23E62E7F7B55}">
      <dgm:prSet/>
      <dgm:spPr/>
      <dgm:t>
        <a:bodyPr/>
        <a:lstStyle/>
        <a:p>
          <a:endParaRPr lang="ru-RU"/>
        </a:p>
      </dgm:t>
    </dgm:pt>
    <dgm:pt modelId="{3EE87E4E-40BB-4157-8969-9161C3501714}" type="sibTrans" cxnId="{5F9C5448-CAE7-408B-AF0A-23E62E7F7B55}">
      <dgm:prSet/>
      <dgm:spPr/>
      <dgm:t>
        <a:bodyPr/>
        <a:lstStyle/>
        <a:p>
          <a:endParaRPr lang="ru-RU"/>
        </a:p>
      </dgm:t>
    </dgm:pt>
    <dgm:pt modelId="{D8498ED9-9ECC-4372-AB24-25A7F8A5442E}">
      <dgm:prSet phldrT="[Текст]" custT="1"/>
      <dgm:spPr>
        <a:solidFill>
          <a:srgbClr val="C5FAB2">
            <a:alpha val="89804"/>
          </a:srgbClr>
        </a:solidFill>
      </dgm:spPr>
      <dgm:t>
        <a:bodyPr/>
        <a:lstStyle/>
        <a:p>
          <a:r>
            <a:rPr lang="ru-RU" sz="2800" b="1" u="sng" dirty="0" smtClean="0"/>
            <a:t>ПРОЕКТ </a:t>
          </a:r>
        </a:p>
        <a:p>
          <a:r>
            <a:rPr lang="ru-RU" sz="2800" b="1" dirty="0" smtClean="0"/>
            <a:t>по оптимизации доступности  библиотечного фонда для МГН</a:t>
          </a:r>
          <a:endParaRPr lang="ru-RU" sz="2800" b="1" dirty="0"/>
        </a:p>
      </dgm:t>
    </dgm:pt>
    <dgm:pt modelId="{D25AABB6-779B-41F6-B2F8-E294A4D2B5D1}" type="parTrans" cxnId="{6912DFA7-8338-43E6-8696-8264F99104E0}">
      <dgm:prSet/>
      <dgm:spPr/>
      <dgm:t>
        <a:bodyPr/>
        <a:lstStyle/>
        <a:p>
          <a:endParaRPr lang="ru-RU"/>
        </a:p>
      </dgm:t>
    </dgm:pt>
    <dgm:pt modelId="{A7303F5C-B5D1-4182-AE08-42319416CB83}" type="sibTrans" cxnId="{6912DFA7-8338-43E6-8696-8264F99104E0}">
      <dgm:prSet/>
      <dgm:spPr/>
      <dgm:t>
        <a:bodyPr/>
        <a:lstStyle/>
        <a:p>
          <a:endParaRPr lang="ru-RU"/>
        </a:p>
      </dgm:t>
    </dgm:pt>
    <dgm:pt modelId="{F5C6B8B9-45D6-4A0F-AD8A-E57B4832E8D5}" type="pres">
      <dgm:prSet presAssocID="{74F2BFE9-3456-426B-A08E-6911D360EE11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19206F2-D352-4365-85C6-1E4F8830BF49}" type="pres">
      <dgm:prSet presAssocID="{FAF7590B-1D1A-42E9-BAC2-D495C6928D06}" presName="horFlow" presStyleCnt="0"/>
      <dgm:spPr/>
    </dgm:pt>
    <dgm:pt modelId="{8B3C8701-D18F-4063-9A66-479EC1EB783F}" type="pres">
      <dgm:prSet presAssocID="{FAF7590B-1D1A-42E9-BAC2-D495C6928D06}" presName="bigChev" presStyleLbl="node1" presStyleIdx="0" presStyleCnt="3" custScaleX="108022" custScaleY="122669"/>
      <dgm:spPr/>
      <dgm:t>
        <a:bodyPr/>
        <a:lstStyle/>
        <a:p>
          <a:endParaRPr lang="ru-RU"/>
        </a:p>
      </dgm:t>
    </dgm:pt>
    <dgm:pt modelId="{B2E6946E-AB50-422F-987F-DD5D4DF532B9}" type="pres">
      <dgm:prSet presAssocID="{95511F52-7AD1-436F-B65A-4BBC7494B9F3}" presName="parTrans" presStyleCnt="0"/>
      <dgm:spPr/>
    </dgm:pt>
    <dgm:pt modelId="{0685DCA0-FCE5-400D-A62F-ADCAE159E779}" type="pres">
      <dgm:prSet presAssocID="{1FEEEC5B-3FFA-49CA-998C-B5A12069BEBD}" presName="node" presStyleLbl="alignAccFollowNode1" presStyleIdx="0" presStyleCnt="6" custScaleX="118671" custScaleY="1467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1178FE-09DB-4BFE-96E2-8EE1FF995C49}" type="pres">
      <dgm:prSet presAssocID="{FC63CE48-D717-4098-B3F4-0E3E19BBE581}" presName="sibTrans" presStyleCnt="0"/>
      <dgm:spPr/>
    </dgm:pt>
    <dgm:pt modelId="{CECD22D0-3313-4B68-BC4D-5835B0FC4ABC}" type="pres">
      <dgm:prSet presAssocID="{0EB1A0B4-5CB0-43D2-B43D-FA68D821333C}" presName="node" presStyleLbl="alignAccFollowNode1" presStyleIdx="1" presStyleCnt="6" custScaleX="106947" custScaleY="1374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358217-6970-4CB7-BFCA-D934123C5621}" type="pres">
      <dgm:prSet presAssocID="{FAF7590B-1D1A-42E9-BAC2-D495C6928D06}" presName="vSp" presStyleCnt="0"/>
      <dgm:spPr/>
    </dgm:pt>
    <dgm:pt modelId="{4E2B4AC2-BD3E-4606-9FEC-0511712507D3}" type="pres">
      <dgm:prSet presAssocID="{5AB665FF-5D57-488E-9C7F-256BDAAF6030}" presName="horFlow" presStyleCnt="0"/>
      <dgm:spPr/>
    </dgm:pt>
    <dgm:pt modelId="{2136DF62-C2DF-49EB-817C-24A13D2DACB2}" type="pres">
      <dgm:prSet presAssocID="{5AB665FF-5D57-488E-9C7F-256BDAAF6030}" presName="bigChev" presStyleLbl="node1" presStyleIdx="1" presStyleCnt="3" custScaleX="100583" custScaleY="113682"/>
      <dgm:spPr/>
      <dgm:t>
        <a:bodyPr/>
        <a:lstStyle/>
        <a:p>
          <a:endParaRPr lang="ru-RU"/>
        </a:p>
      </dgm:t>
    </dgm:pt>
    <dgm:pt modelId="{A76B35F9-ECA1-4409-B588-12D915861EA9}" type="pres">
      <dgm:prSet presAssocID="{8F67FC57-D20B-4C69-ABCC-0DEEA1329F02}" presName="parTrans" presStyleCnt="0"/>
      <dgm:spPr/>
    </dgm:pt>
    <dgm:pt modelId="{7A62F112-8A3A-46A2-9398-669042C264DB}" type="pres">
      <dgm:prSet presAssocID="{F1DF4A85-4197-4C32-947A-DA3708B24515}" presName="node" presStyleLbl="alignAccFollowNode1" presStyleIdx="2" presStyleCnt="6" custScaleX="105852" custScaleY="1175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E8E66D-DD8D-40B3-A74E-5D661EFC4952}" type="pres">
      <dgm:prSet presAssocID="{0F211587-D8D2-47C5-A7A6-34CBFD5D540F}" presName="sibTrans" presStyleCnt="0"/>
      <dgm:spPr/>
    </dgm:pt>
    <dgm:pt modelId="{2AAC0DA3-EA0A-4FCC-B619-A4F86C60300D}" type="pres">
      <dgm:prSet presAssocID="{93B09D88-678F-4EDF-9A68-6DF8C041237C}" presName="node" presStyleLbl="alignAccFollowNode1" presStyleIdx="3" presStyleCnt="6" custScaleX="121950" custScaleY="1193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FE4FF4-C302-4831-8F29-C31D68C4CA74}" type="pres">
      <dgm:prSet presAssocID="{5AB665FF-5D57-488E-9C7F-256BDAAF6030}" presName="vSp" presStyleCnt="0"/>
      <dgm:spPr/>
    </dgm:pt>
    <dgm:pt modelId="{85BC3736-7A27-4DF0-BD69-210927045A04}" type="pres">
      <dgm:prSet presAssocID="{D9F7E040-F4BE-46DC-B227-B24BB2862C9C}" presName="horFlow" presStyleCnt="0"/>
      <dgm:spPr/>
    </dgm:pt>
    <dgm:pt modelId="{003CC911-C3ED-42AD-8CFD-A9011452D959}" type="pres">
      <dgm:prSet presAssocID="{D9F7E040-F4BE-46DC-B227-B24BB2862C9C}" presName="bigChev" presStyleLbl="node1" presStyleIdx="2" presStyleCnt="3"/>
      <dgm:spPr/>
      <dgm:t>
        <a:bodyPr/>
        <a:lstStyle/>
        <a:p>
          <a:endParaRPr lang="ru-RU"/>
        </a:p>
      </dgm:t>
    </dgm:pt>
    <dgm:pt modelId="{CF03F1F8-7228-44E4-9320-028DBFC69482}" type="pres">
      <dgm:prSet presAssocID="{E8881B5F-6ADA-4412-8F4E-AAE391189123}" presName="parTrans" presStyleCnt="0"/>
      <dgm:spPr/>
    </dgm:pt>
    <dgm:pt modelId="{5559736A-E1AA-4399-86F6-CC22E7F80DF3}" type="pres">
      <dgm:prSet presAssocID="{EACE5CFE-2474-4FC6-BD28-25094008D5BB}" presName="node" presStyleLbl="alignAccFollowNode1" presStyleIdx="4" presStyleCnt="6" custScaleX="107623" custScaleY="1356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A62021-DFFF-4DCD-8B75-941E357F5AD0}" type="pres">
      <dgm:prSet presAssocID="{3EE87E4E-40BB-4157-8969-9161C3501714}" presName="sibTrans" presStyleCnt="0"/>
      <dgm:spPr/>
    </dgm:pt>
    <dgm:pt modelId="{4C054378-FC1B-445C-AB97-AC03C36CA9E8}" type="pres">
      <dgm:prSet presAssocID="{D8498ED9-9ECC-4372-AB24-25A7F8A5442E}" presName="node" presStyleLbl="alignAccFollowNode1" presStyleIdx="5" presStyleCnt="6" custScaleX="117727" custScaleY="1314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E4A61E0-881C-4DFB-B684-7F7EB130556A}" srcId="{FAF7590B-1D1A-42E9-BAC2-D495C6928D06}" destId="{0EB1A0B4-5CB0-43D2-B43D-FA68D821333C}" srcOrd="1" destOrd="0" parTransId="{79E373BA-E794-4262-8F2A-38BD6E5BE40F}" sibTransId="{B6D99849-5DE6-4D7F-8323-2C956DD681BC}"/>
    <dgm:cxn modelId="{A889D962-09DA-4857-B975-2DB0FCFF42EC}" type="presOf" srcId="{F1DF4A85-4197-4C32-947A-DA3708B24515}" destId="{7A62F112-8A3A-46A2-9398-669042C264DB}" srcOrd="0" destOrd="0" presId="urn:microsoft.com/office/officeart/2005/8/layout/lProcess3"/>
    <dgm:cxn modelId="{7B75A167-648E-4636-8970-3D4D66A91EE5}" srcId="{74F2BFE9-3456-426B-A08E-6911D360EE11}" destId="{5AB665FF-5D57-488E-9C7F-256BDAAF6030}" srcOrd="1" destOrd="0" parTransId="{FD101FA7-78D9-4402-86A0-2407E2B71B3B}" sibTransId="{5DFA3AAF-E74F-4771-8311-70D8AE5E1457}"/>
    <dgm:cxn modelId="{BB3C2C32-D6E9-459C-A678-815A0C90AAE5}" srcId="{74F2BFE9-3456-426B-A08E-6911D360EE11}" destId="{FAF7590B-1D1A-42E9-BAC2-D495C6928D06}" srcOrd="0" destOrd="0" parTransId="{219C10CA-CEE9-4B80-8029-92CAD6B60D8D}" sibTransId="{597B51D6-F37D-48B1-9F8A-84A2A8CB99E2}"/>
    <dgm:cxn modelId="{6912DFA7-8338-43E6-8696-8264F99104E0}" srcId="{D9F7E040-F4BE-46DC-B227-B24BB2862C9C}" destId="{D8498ED9-9ECC-4372-AB24-25A7F8A5442E}" srcOrd="1" destOrd="0" parTransId="{D25AABB6-779B-41F6-B2F8-E294A4D2B5D1}" sibTransId="{A7303F5C-B5D1-4182-AE08-42319416CB83}"/>
    <dgm:cxn modelId="{9C718AFF-C367-4E20-8AAF-861241D1A587}" type="presOf" srcId="{FAF7590B-1D1A-42E9-BAC2-D495C6928D06}" destId="{8B3C8701-D18F-4063-9A66-479EC1EB783F}" srcOrd="0" destOrd="0" presId="urn:microsoft.com/office/officeart/2005/8/layout/lProcess3"/>
    <dgm:cxn modelId="{0C56F798-2CF6-4AE1-89D8-8612F645190A}" srcId="{5AB665FF-5D57-488E-9C7F-256BDAAF6030}" destId="{F1DF4A85-4197-4C32-947A-DA3708B24515}" srcOrd="0" destOrd="0" parTransId="{8F67FC57-D20B-4C69-ABCC-0DEEA1329F02}" sibTransId="{0F211587-D8D2-47C5-A7A6-34CBFD5D540F}"/>
    <dgm:cxn modelId="{421B881A-8569-4A7C-B054-858C2ED81A22}" srcId="{74F2BFE9-3456-426B-A08E-6911D360EE11}" destId="{D9F7E040-F4BE-46DC-B227-B24BB2862C9C}" srcOrd="2" destOrd="0" parTransId="{99C6DDED-590F-43BD-8770-2C0EFD6A2854}" sibTransId="{A2920FDB-1071-4FEF-A3A3-A08DE8F0EE20}"/>
    <dgm:cxn modelId="{9E19EF1A-902A-40C2-B6F3-5D7E9DF3A293}" srcId="{FAF7590B-1D1A-42E9-BAC2-D495C6928D06}" destId="{1FEEEC5B-3FFA-49CA-998C-B5A12069BEBD}" srcOrd="0" destOrd="0" parTransId="{95511F52-7AD1-436F-B65A-4BBC7494B9F3}" sibTransId="{FC63CE48-D717-4098-B3F4-0E3E19BBE581}"/>
    <dgm:cxn modelId="{64C455EE-116A-4D67-9D6F-7DD38A17AE23}" srcId="{5AB665FF-5D57-488E-9C7F-256BDAAF6030}" destId="{93B09D88-678F-4EDF-9A68-6DF8C041237C}" srcOrd="1" destOrd="0" parTransId="{3DCF31DA-A36E-462C-8978-3F37F59D3C5C}" sibTransId="{B1D148B0-070B-4AAE-90D8-4C6CE509FEDB}"/>
    <dgm:cxn modelId="{00060F62-2A5F-4EC0-A71C-7268D17A950C}" type="presOf" srcId="{93B09D88-678F-4EDF-9A68-6DF8C041237C}" destId="{2AAC0DA3-EA0A-4FCC-B619-A4F86C60300D}" srcOrd="0" destOrd="0" presId="urn:microsoft.com/office/officeart/2005/8/layout/lProcess3"/>
    <dgm:cxn modelId="{C4BD3E56-D19E-4A91-9614-AFCD2320DE36}" type="presOf" srcId="{D9F7E040-F4BE-46DC-B227-B24BB2862C9C}" destId="{003CC911-C3ED-42AD-8CFD-A9011452D959}" srcOrd="0" destOrd="0" presId="urn:microsoft.com/office/officeart/2005/8/layout/lProcess3"/>
    <dgm:cxn modelId="{274F54DB-B006-4E3F-9946-A29773629807}" type="presOf" srcId="{74F2BFE9-3456-426B-A08E-6911D360EE11}" destId="{F5C6B8B9-45D6-4A0F-AD8A-E57B4832E8D5}" srcOrd="0" destOrd="0" presId="urn:microsoft.com/office/officeart/2005/8/layout/lProcess3"/>
    <dgm:cxn modelId="{C46C71D8-5EA3-49FF-B89F-97CEBF6FAC06}" type="presOf" srcId="{EACE5CFE-2474-4FC6-BD28-25094008D5BB}" destId="{5559736A-E1AA-4399-86F6-CC22E7F80DF3}" srcOrd="0" destOrd="0" presId="urn:microsoft.com/office/officeart/2005/8/layout/lProcess3"/>
    <dgm:cxn modelId="{3BE6B305-4AF5-4684-8C70-049C6DFC2487}" type="presOf" srcId="{1FEEEC5B-3FFA-49CA-998C-B5A12069BEBD}" destId="{0685DCA0-FCE5-400D-A62F-ADCAE159E779}" srcOrd="0" destOrd="0" presId="urn:microsoft.com/office/officeart/2005/8/layout/lProcess3"/>
    <dgm:cxn modelId="{DFD61BD7-A594-424F-ACEB-ACFF8CA2B8C9}" type="presOf" srcId="{0EB1A0B4-5CB0-43D2-B43D-FA68D821333C}" destId="{CECD22D0-3313-4B68-BC4D-5835B0FC4ABC}" srcOrd="0" destOrd="0" presId="urn:microsoft.com/office/officeart/2005/8/layout/lProcess3"/>
    <dgm:cxn modelId="{5F9C5448-CAE7-408B-AF0A-23E62E7F7B55}" srcId="{D9F7E040-F4BE-46DC-B227-B24BB2862C9C}" destId="{EACE5CFE-2474-4FC6-BD28-25094008D5BB}" srcOrd="0" destOrd="0" parTransId="{E8881B5F-6ADA-4412-8F4E-AAE391189123}" sibTransId="{3EE87E4E-40BB-4157-8969-9161C3501714}"/>
    <dgm:cxn modelId="{8928806B-E4D7-4CE1-9CF7-AAFC4CB41A36}" type="presOf" srcId="{5AB665FF-5D57-488E-9C7F-256BDAAF6030}" destId="{2136DF62-C2DF-49EB-817C-24A13D2DACB2}" srcOrd="0" destOrd="0" presId="urn:microsoft.com/office/officeart/2005/8/layout/lProcess3"/>
    <dgm:cxn modelId="{6B10B05B-3F07-498F-A51E-98BA074061AE}" type="presOf" srcId="{D8498ED9-9ECC-4372-AB24-25A7F8A5442E}" destId="{4C054378-FC1B-445C-AB97-AC03C36CA9E8}" srcOrd="0" destOrd="0" presId="urn:microsoft.com/office/officeart/2005/8/layout/lProcess3"/>
    <dgm:cxn modelId="{B36EF7A5-D576-42C0-90DE-54F3337D6436}" type="presParOf" srcId="{F5C6B8B9-45D6-4A0F-AD8A-E57B4832E8D5}" destId="{119206F2-D352-4365-85C6-1E4F8830BF49}" srcOrd="0" destOrd="0" presId="urn:microsoft.com/office/officeart/2005/8/layout/lProcess3"/>
    <dgm:cxn modelId="{9403DAD0-B0BC-4B2F-A67A-F930F7322D14}" type="presParOf" srcId="{119206F2-D352-4365-85C6-1E4F8830BF49}" destId="{8B3C8701-D18F-4063-9A66-479EC1EB783F}" srcOrd="0" destOrd="0" presId="urn:microsoft.com/office/officeart/2005/8/layout/lProcess3"/>
    <dgm:cxn modelId="{747C6CC2-4A27-4CAC-904D-BD11CE9F5F59}" type="presParOf" srcId="{119206F2-D352-4365-85C6-1E4F8830BF49}" destId="{B2E6946E-AB50-422F-987F-DD5D4DF532B9}" srcOrd="1" destOrd="0" presId="urn:microsoft.com/office/officeart/2005/8/layout/lProcess3"/>
    <dgm:cxn modelId="{251BA0D9-BD7F-4EB8-B9F8-27E596CDAD61}" type="presParOf" srcId="{119206F2-D352-4365-85C6-1E4F8830BF49}" destId="{0685DCA0-FCE5-400D-A62F-ADCAE159E779}" srcOrd="2" destOrd="0" presId="urn:microsoft.com/office/officeart/2005/8/layout/lProcess3"/>
    <dgm:cxn modelId="{CDC1446D-2C2B-4A16-A0FB-15ECFDCEFC94}" type="presParOf" srcId="{119206F2-D352-4365-85C6-1E4F8830BF49}" destId="{061178FE-09DB-4BFE-96E2-8EE1FF995C49}" srcOrd="3" destOrd="0" presId="urn:microsoft.com/office/officeart/2005/8/layout/lProcess3"/>
    <dgm:cxn modelId="{E471A2FC-589F-480D-8F85-40D47B96DF9A}" type="presParOf" srcId="{119206F2-D352-4365-85C6-1E4F8830BF49}" destId="{CECD22D0-3313-4B68-BC4D-5835B0FC4ABC}" srcOrd="4" destOrd="0" presId="urn:microsoft.com/office/officeart/2005/8/layout/lProcess3"/>
    <dgm:cxn modelId="{A79A7ACE-C88F-4B4F-83B3-6FFCC202E88A}" type="presParOf" srcId="{F5C6B8B9-45D6-4A0F-AD8A-E57B4832E8D5}" destId="{94358217-6970-4CB7-BFCA-D934123C5621}" srcOrd="1" destOrd="0" presId="urn:microsoft.com/office/officeart/2005/8/layout/lProcess3"/>
    <dgm:cxn modelId="{0114141F-1BF0-449C-8DDC-D48FC716D4F0}" type="presParOf" srcId="{F5C6B8B9-45D6-4A0F-AD8A-E57B4832E8D5}" destId="{4E2B4AC2-BD3E-4606-9FEC-0511712507D3}" srcOrd="2" destOrd="0" presId="urn:microsoft.com/office/officeart/2005/8/layout/lProcess3"/>
    <dgm:cxn modelId="{849F4376-818E-498B-BCE0-15FEC75CE3AC}" type="presParOf" srcId="{4E2B4AC2-BD3E-4606-9FEC-0511712507D3}" destId="{2136DF62-C2DF-49EB-817C-24A13D2DACB2}" srcOrd="0" destOrd="0" presId="urn:microsoft.com/office/officeart/2005/8/layout/lProcess3"/>
    <dgm:cxn modelId="{4DE09586-6C93-4673-A1FA-467C034CC93C}" type="presParOf" srcId="{4E2B4AC2-BD3E-4606-9FEC-0511712507D3}" destId="{A76B35F9-ECA1-4409-B588-12D915861EA9}" srcOrd="1" destOrd="0" presId="urn:microsoft.com/office/officeart/2005/8/layout/lProcess3"/>
    <dgm:cxn modelId="{6F3D53D4-2716-4932-B3C2-7C11F2365A06}" type="presParOf" srcId="{4E2B4AC2-BD3E-4606-9FEC-0511712507D3}" destId="{7A62F112-8A3A-46A2-9398-669042C264DB}" srcOrd="2" destOrd="0" presId="urn:microsoft.com/office/officeart/2005/8/layout/lProcess3"/>
    <dgm:cxn modelId="{0D291487-2839-4420-939B-F68E2CA5493F}" type="presParOf" srcId="{4E2B4AC2-BD3E-4606-9FEC-0511712507D3}" destId="{E9E8E66D-DD8D-40B3-A74E-5D661EFC4952}" srcOrd="3" destOrd="0" presId="urn:microsoft.com/office/officeart/2005/8/layout/lProcess3"/>
    <dgm:cxn modelId="{114CDB0D-72C0-4993-A921-0C879985D5E1}" type="presParOf" srcId="{4E2B4AC2-BD3E-4606-9FEC-0511712507D3}" destId="{2AAC0DA3-EA0A-4FCC-B619-A4F86C60300D}" srcOrd="4" destOrd="0" presId="urn:microsoft.com/office/officeart/2005/8/layout/lProcess3"/>
    <dgm:cxn modelId="{CAFB35B9-663A-42E5-A64E-87D76BC8262B}" type="presParOf" srcId="{F5C6B8B9-45D6-4A0F-AD8A-E57B4832E8D5}" destId="{B4FE4FF4-C302-4831-8F29-C31D68C4CA74}" srcOrd="3" destOrd="0" presId="urn:microsoft.com/office/officeart/2005/8/layout/lProcess3"/>
    <dgm:cxn modelId="{361F704F-EF4F-4174-BD84-106254865B82}" type="presParOf" srcId="{F5C6B8B9-45D6-4A0F-AD8A-E57B4832E8D5}" destId="{85BC3736-7A27-4DF0-BD69-210927045A04}" srcOrd="4" destOrd="0" presId="urn:microsoft.com/office/officeart/2005/8/layout/lProcess3"/>
    <dgm:cxn modelId="{670C893B-AA1A-4F71-903A-848252396141}" type="presParOf" srcId="{85BC3736-7A27-4DF0-BD69-210927045A04}" destId="{003CC911-C3ED-42AD-8CFD-A9011452D959}" srcOrd="0" destOrd="0" presId="urn:microsoft.com/office/officeart/2005/8/layout/lProcess3"/>
    <dgm:cxn modelId="{8D747727-FB43-4CF2-A477-633DC56A01E8}" type="presParOf" srcId="{85BC3736-7A27-4DF0-BD69-210927045A04}" destId="{CF03F1F8-7228-44E4-9320-028DBFC69482}" srcOrd="1" destOrd="0" presId="urn:microsoft.com/office/officeart/2005/8/layout/lProcess3"/>
    <dgm:cxn modelId="{6FBEAC81-5847-4BDD-B81E-D1B52F333F86}" type="presParOf" srcId="{85BC3736-7A27-4DF0-BD69-210927045A04}" destId="{5559736A-E1AA-4399-86F6-CC22E7F80DF3}" srcOrd="2" destOrd="0" presId="urn:microsoft.com/office/officeart/2005/8/layout/lProcess3"/>
    <dgm:cxn modelId="{2F83DFEB-AE32-48C0-9BE3-F999DDFA6DEC}" type="presParOf" srcId="{85BC3736-7A27-4DF0-BD69-210927045A04}" destId="{DAA62021-DFFF-4DCD-8B75-941E357F5AD0}" srcOrd="3" destOrd="0" presId="urn:microsoft.com/office/officeart/2005/8/layout/lProcess3"/>
    <dgm:cxn modelId="{C9DF395C-3CA2-4B40-85FD-3EF7747178B7}" type="presParOf" srcId="{85BC3736-7A27-4DF0-BD69-210927045A04}" destId="{4C054378-FC1B-445C-AB97-AC03C36CA9E8}" srcOrd="4" destOrd="0" presId="urn:microsoft.com/office/officeart/2005/8/layout/lProcess3"/>
  </dgm:cxnLst>
  <dgm:bg/>
  <dgm:whole/>
</dgm:dataModel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DC3E0F-3BD0-4379-816D-E005C6BEAE1B}">
      <dsp:nvSpPr>
        <dsp:cNvPr id="0" name=""/>
        <dsp:cNvSpPr/>
      </dsp:nvSpPr>
      <dsp:spPr>
        <a:xfrm>
          <a:off x="3993023" y="0"/>
          <a:ext cx="3017301" cy="2673325"/>
        </a:xfrm>
        <a:prstGeom prst="rect">
          <a:avLst/>
        </a:prstGeom>
        <a:noFill/>
        <a:ln w="12700" cap="flat" cmpd="sng" algn="ctr">
          <a:solidFill>
            <a:srgbClr val="0037A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7122" tIns="30480" rIns="147122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37A5"/>
              </a:solidFill>
            </a:rPr>
            <a:t>  Определить и  устранить возможные потери, замедляющих  рабочий процесс</a:t>
          </a:r>
          <a:endParaRPr lang="ru-RU" sz="2400" b="1" kern="1200" dirty="0">
            <a:solidFill>
              <a:srgbClr val="0037A5"/>
            </a:solidFill>
          </a:endParaRPr>
        </a:p>
      </dsp:txBody>
      <dsp:txXfrm>
        <a:off x="3993023" y="0"/>
        <a:ext cx="3017301" cy="2673325"/>
      </dsp:txXfrm>
    </dsp:sp>
    <dsp:sp modelId="{3E82EC11-E1F5-449B-97DC-A8705BE4D739}">
      <dsp:nvSpPr>
        <dsp:cNvPr id="0" name=""/>
        <dsp:cNvSpPr/>
      </dsp:nvSpPr>
      <dsp:spPr>
        <a:xfrm>
          <a:off x="7722285" y="0"/>
          <a:ext cx="2777558" cy="2673325"/>
        </a:xfrm>
        <a:prstGeom prst="rect">
          <a:avLst/>
        </a:prstGeom>
        <a:noFill/>
        <a:ln w="12700" cap="flat" cmpd="sng" algn="ctr">
          <a:solidFill>
            <a:srgbClr val="0037A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7122" tIns="30480" rIns="147122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37A5"/>
              </a:solidFill>
            </a:rPr>
            <a:t>Сократить время  протекания процесса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37A5"/>
              </a:solidFill>
            </a:rPr>
            <a:t> </a:t>
          </a:r>
          <a:endParaRPr lang="ru-RU" sz="2400" b="1" kern="1200" dirty="0">
            <a:solidFill>
              <a:srgbClr val="0037A5"/>
            </a:solidFill>
          </a:endParaRPr>
        </a:p>
      </dsp:txBody>
      <dsp:txXfrm>
        <a:off x="7722285" y="0"/>
        <a:ext cx="2777558" cy="2673325"/>
      </dsp:txXfrm>
    </dsp:sp>
    <dsp:sp modelId="{A82F8BCA-D569-48ED-A2E9-7292FE9921D4}">
      <dsp:nvSpPr>
        <dsp:cNvPr id="0" name=""/>
        <dsp:cNvSpPr/>
      </dsp:nvSpPr>
      <dsp:spPr>
        <a:xfrm>
          <a:off x="11537686" y="0"/>
          <a:ext cx="2809183" cy="2673325"/>
        </a:xfrm>
        <a:prstGeom prst="rect">
          <a:avLst/>
        </a:pr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7122" tIns="30480" rIns="147122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37A5"/>
              </a:solidFill>
            </a:rPr>
            <a:t> Процесс не может быть долгим(не   может протекать дольше 6 мес.)</a:t>
          </a:r>
          <a:endParaRPr lang="ru-RU" sz="2200" b="1" kern="1200" dirty="0">
            <a:solidFill>
              <a:srgbClr val="0037A5"/>
            </a:solidFill>
          </a:endParaRPr>
        </a:p>
      </dsp:txBody>
      <dsp:txXfrm>
        <a:off x="11537686" y="0"/>
        <a:ext cx="2809183" cy="2673325"/>
      </dsp:txXfrm>
    </dsp:sp>
    <dsp:sp modelId="{698CCC82-F3BD-4003-8AF4-F03F0DA85087}">
      <dsp:nvSpPr>
        <dsp:cNvPr id="0" name=""/>
        <dsp:cNvSpPr/>
      </dsp:nvSpPr>
      <dsp:spPr>
        <a:xfrm>
          <a:off x="14929543" y="1294"/>
          <a:ext cx="2923227" cy="2673325"/>
        </a:xfrm>
        <a:prstGeom prst="rect">
          <a:avLst/>
        </a:pr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7122" tIns="30480" rIns="147122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37A5"/>
              </a:solidFill>
            </a:rPr>
            <a:t>За счет оптимизации ресурсов увеличить ценность и качество услуги  для заказчика (клиента)</a:t>
          </a:r>
          <a:endParaRPr lang="ru-RU" sz="2400" b="1" kern="1200" dirty="0">
            <a:solidFill>
              <a:srgbClr val="0037A5"/>
            </a:solidFill>
          </a:endParaRPr>
        </a:p>
      </dsp:txBody>
      <dsp:txXfrm>
        <a:off x="14929543" y="1294"/>
        <a:ext cx="2923227" cy="267332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DC3E0F-3BD0-4379-816D-E005C6BEAE1B}">
      <dsp:nvSpPr>
        <dsp:cNvPr id="0" name=""/>
        <dsp:cNvSpPr/>
      </dsp:nvSpPr>
      <dsp:spPr>
        <a:xfrm>
          <a:off x="0" y="324415"/>
          <a:ext cx="8036861" cy="6035033"/>
        </a:xfrm>
        <a:prstGeom prst="homePlate">
          <a:avLst/>
        </a:prstGeom>
        <a:noFill/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76559" tIns="30480" rIns="276559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FF0000"/>
              </a:solidFill>
            </a:rPr>
            <a:t> 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FF0000"/>
              </a:solidFill>
            </a:rPr>
            <a:t> Выявлена </a:t>
          </a:r>
          <a:r>
            <a:rPr lang="ru-RU" sz="2400" b="1" u="none" kern="1200" dirty="0" smtClean="0">
              <a:solidFill>
                <a:srgbClr val="FF0000"/>
              </a:solidFill>
            </a:rPr>
            <a:t>ПРОБЛЕМА</a:t>
          </a:r>
          <a:r>
            <a:rPr lang="ru-RU" sz="2400" b="1" kern="1200" dirty="0" smtClean="0">
              <a:solidFill>
                <a:srgbClr val="FF0000"/>
              </a:solidFill>
            </a:rPr>
            <a:t>:  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u="sng" kern="1200" dirty="0" smtClean="0">
              <a:solidFill>
                <a:srgbClr val="FF0000"/>
              </a:solidFill>
            </a:rPr>
            <a:t>ОТ КЛИЕНТОВ КАЖДЫЙ ДЕНЬ  ПОСТУПАЮТ ЗАЯВКИ НА ПРИОБРЕТЕНИЕ ЗА СВОЙ СЧЕТ   ОСОБЫХ КОНФЕТ, ПЕЧЕНЬЯ, СИГАРЕТ, СУВЕНИРОВ и т.д.….</a:t>
          </a:r>
          <a:endParaRPr lang="ru-RU" sz="2400" b="1" u="sng" kern="1200" dirty="0" smtClean="0">
            <a:solidFill>
              <a:srgbClr val="FF0000"/>
            </a:solidFill>
          </a:endParaRPr>
        </a:p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u="sng" kern="1200" dirty="0" smtClean="0">
              <a:solidFill>
                <a:srgbClr val="FF0000"/>
              </a:solidFill>
            </a:rPr>
            <a:t>ПОТЕРИ:</a:t>
          </a:r>
        </a:p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FF0000"/>
              </a:solidFill>
            </a:rPr>
            <a:t>-Привлечение к сопровождению специалиста, отвлекая его на длительное время от других основных обязанностей;</a:t>
          </a:r>
        </a:p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FF0000"/>
              </a:solidFill>
            </a:rPr>
            <a:t>-Выделение транспорта (магазин находится в районе 2-3 км.);</a:t>
          </a:r>
        </a:p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FF0000"/>
              </a:solidFill>
            </a:rPr>
            <a:t> </a:t>
          </a:r>
          <a:r>
            <a:rPr lang="ru-RU" sz="2400" b="1" u="sng" kern="1200" dirty="0" smtClean="0">
              <a:solidFill>
                <a:srgbClr val="FF0000"/>
              </a:solidFill>
            </a:rPr>
            <a:t>Решение: договор с АВТОЛАВКОЙ</a:t>
          </a:r>
          <a:endParaRPr lang="ru-RU" sz="2400" b="1" u="sng" kern="1200" dirty="0">
            <a:solidFill>
              <a:srgbClr val="FF0000"/>
            </a:solidFill>
          </a:endParaRPr>
        </a:p>
      </dsp:txBody>
      <dsp:txXfrm>
        <a:off x="0" y="324415"/>
        <a:ext cx="6528103" cy="6035033"/>
      </dsp:txXfrm>
    </dsp:sp>
    <dsp:sp modelId="{3E82EC11-E1F5-449B-97DC-A8705BE4D739}">
      <dsp:nvSpPr>
        <dsp:cNvPr id="0" name=""/>
        <dsp:cNvSpPr/>
      </dsp:nvSpPr>
      <dsp:spPr>
        <a:xfrm>
          <a:off x="6993939" y="789381"/>
          <a:ext cx="5221236" cy="5025299"/>
        </a:xfrm>
        <a:prstGeom prst="homePlate">
          <a:avLst/>
        </a:prstGeom>
        <a:noFill/>
        <a:ln w="12700" cap="flat" cmpd="sng" algn="ctr">
          <a:solidFill>
            <a:srgbClr val="0037A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76559" tIns="30480" rIns="276559" bIns="3048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37A5"/>
              </a:solidFill>
            </a:rPr>
            <a:t> </a:t>
          </a:r>
          <a:r>
            <a:rPr lang="ru-RU" sz="1800" b="1" kern="1200" dirty="0" smtClean="0">
              <a:solidFill>
                <a:srgbClr val="0037A5"/>
              </a:solidFill>
            </a:rPr>
            <a:t>Исчезло время</a:t>
          </a:r>
          <a:r>
            <a:rPr lang="ru-RU" sz="2400" b="1" kern="1200" dirty="0" smtClean="0">
              <a:solidFill>
                <a:srgbClr val="0037A5"/>
              </a:solidFill>
            </a:rPr>
            <a:t>: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37A5"/>
              </a:solidFill>
            </a:rPr>
            <a:t> </a:t>
          </a:r>
          <a:r>
            <a:rPr lang="ru-RU" sz="1600" b="1" kern="1200" dirty="0" smtClean="0">
              <a:solidFill>
                <a:srgbClr val="0037A5"/>
              </a:solidFill>
            </a:rPr>
            <a:t>приема заявок специалистами на выделение сопровождающего в магазин,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7A5"/>
              </a:solidFill>
            </a:rPr>
            <a:t>-на  выделение водителя для управления транспортом для перевозки  клиента с сопровождающим в магазин;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7A5"/>
              </a:solidFill>
            </a:rPr>
            <a:t>-не расходуются финансовые средства на ГСМ;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7A5"/>
              </a:solidFill>
            </a:rPr>
            <a:t>-не приходят с жалобами клиенты ( в магазине этом не было..; купили не то.., долго ждали </a:t>
          </a:r>
          <a:r>
            <a:rPr lang="ru-RU" sz="1600" b="1" kern="1200" dirty="0" err="1" smtClean="0">
              <a:solidFill>
                <a:srgbClr val="0037A5"/>
              </a:solidFill>
            </a:rPr>
            <a:t>транспорт..и</a:t>
          </a:r>
          <a:r>
            <a:rPr lang="ru-RU" sz="1600" b="1" kern="1200" dirty="0" smtClean="0">
              <a:solidFill>
                <a:srgbClr val="0037A5"/>
              </a:solidFill>
            </a:rPr>
            <a:t> </a:t>
          </a:r>
          <a:r>
            <a:rPr lang="ru-RU" sz="1600" b="1" kern="1200" dirty="0" err="1" smtClean="0">
              <a:solidFill>
                <a:srgbClr val="0037A5"/>
              </a:solidFill>
            </a:rPr>
            <a:t>т.д</a:t>
          </a:r>
          <a:r>
            <a:rPr lang="ru-RU" sz="1600" b="1" kern="1200" dirty="0" smtClean="0">
              <a:solidFill>
                <a:srgbClr val="0037A5"/>
              </a:solidFill>
            </a:rPr>
            <a:t>)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7A5"/>
              </a:solidFill>
            </a:rPr>
            <a:t> </a:t>
          </a:r>
          <a:endParaRPr lang="ru-RU" sz="1600" b="1" kern="1200" dirty="0" smtClean="0">
            <a:solidFill>
              <a:srgbClr val="0037A5"/>
            </a:solidFill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37A5"/>
              </a:solidFill>
            </a:rPr>
            <a:t> </a:t>
          </a:r>
          <a:endParaRPr lang="ru-RU" sz="2400" b="1" kern="1200" dirty="0">
            <a:solidFill>
              <a:srgbClr val="0037A5"/>
            </a:solidFill>
          </a:endParaRPr>
        </a:p>
      </dsp:txBody>
      <dsp:txXfrm>
        <a:off x="6993939" y="789381"/>
        <a:ext cx="3964911" cy="5025299"/>
      </dsp:txXfrm>
    </dsp:sp>
    <dsp:sp modelId="{A82F8BCA-D569-48ED-A2E9-7292FE9921D4}">
      <dsp:nvSpPr>
        <dsp:cNvPr id="0" name=""/>
        <dsp:cNvSpPr/>
      </dsp:nvSpPr>
      <dsp:spPr>
        <a:xfrm>
          <a:off x="11250951" y="762797"/>
          <a:ext cx="3935111" cy="5025299"/>
        </a:xfrm>
        <a:prstGeom prst="homePlate">
          <a:avLst/>
        </a:prstGeom>
        <a:noFill/>
        <a:ln w="12700" cap="flat" cmpd="sng" algn="ctr">
          <a:solidFill>
            <a:srgbClr val="0037A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76559" tIns="30480" rIns="276559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37A5"/>
              </a:solidFill>
            </a:rPr>
            <a:t>  На </a:t>
          </a:r>
          <a:r>
            <a:rPr lang="ru-RU" sz="2400" b="1" kern="1200" dirty="0" smtClean="0">
              <a:solidFill>
                <a:srgbClr val="0037A5"/>
              </a:solidFill>
            </a:rPr>
            <a:t>заключение договора и организацию </a:t>
          </a:r>
          <a:r>
            <a:rPr lang="ru-RU" sz="2400" b="1" kern="1200" dirty="0" smtClean="0">
              <a:solidFill>
                <a:srgbClr val="0037A5"/>
              </a:solidFill>
            </a:rPr>
            <a:t>процесса </a:t>
          </a:r>
          <a:r>
            <a:rPr lang="ru-RU" sz="2400" b="1" kern="1200" dirty="0" smtClean="0">
              <a:solidFill>
                <a:srgbClr val="0037A5"/>
              </a:solidFill>
            </a:rPr>
            <a:t>подвоза  затрачен 1 месяц</a:t>
          </a:r>
          <a:endParaRPr lang="ru-RU" sz="2200" b="1" kern="1200" dirty="0">
            <a:solidFill>
              <a:srgbClr val="0037A5"/>
            </a:solidFill>
          </a:endParaRPr>
        </a:p>
      </dsp:txBody>
      <dsp:txXfrm>
        <a:off x="11250951" y="762797"/>
        <a:ext cx="2951333" cy="5025299"/>
      </dsp:txXfrm>
    </dsp:sp>
    <dsp:sp modelId="{698CCC82-F3BD-4003-8AF4-F03F0DA85087}">
      <dsp:nvSpPr>
        <dsp:cNvPr id="0" name=""/>
        <dsp:cNvSpPr/>
      </dsp:nvSpPr>
      <dsp:spPr>
        <a:xfrm>
          <a:off x="14814803" y="789381"/>
          <a:ext cx="6274488" cy="5025299"/>
        </a:xfrm>
        <a:prstGeom prst="homePlate">
          <a:avLst/>
        </a:prstGeom>
        <a:noFill/>
        <a:ln w="12700" cap="flat" cmpd="sng" algn="ctr">
          <a:solidFill>
            <a:srgbClr val="0037A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76559" tIns="30480" rIns="276559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FF0000"/>
              </a:solidFill>
            </a:rPr>
            <a:t>1 раз в неделю на территорию Пансионата заезжает  АВТОЛАВКА.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37A5"/>
              </a:solidFill>
            </a:rPr>
            <a:t>Клиент покупает  сам  все, что ему нужно. Так же может сделать индивидуальный заказ сотруднику выездного магазина.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37A5"/>
              </a:solidFill>
            </a:rPr>
            <a:t>Клиент доволен.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37A5"/>
              </a:solidFill>
            </a:rPr>
            <a:t>Сотрудники исполняют основные обязанности и не отвлекаются на  дополнительные    функции.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37A5"/>
              </a:solidFill>
            </a:rPr>
            <a:t>Не расходуются средства на ГСМ и неэффективный труд. </a:t>
          </a:r>
          <a:endParaRPr lang="ru-RU" sz="2400" b="1" kern="1200" dirty="0">
            <a:solidFill>
              <a:srgbClr val="0037A5"/>
            </a:solidFill>
          </a:endParaRPr>
        </a:p>
      </dsp:txBody>
      <dsp:txXfrm>
        <a:off x="14814803" y="789381"/>
        <a:ext cx="5018163" cy="5025299"/>
      </dsp:txXfrm>
    </dsp:sp>
    <dsp:sp modelId="{9694B9F6-DC17-4AF3-BF5F-6FA0F2249C71}">
      <dsp:nvSpPr>
        <dsp:cNvPr id="0" name=""/>
        <dsp:cNvSpPr/>
      </dsp:nvSpPr>
      <dsp:spPr>
        <a:xfrm>
          <a:off x="19463757" y="1347591"/>
          <a:ext cx="4752275" cy="3984861"/>
        </a:xfrm>
        <a:prstGeom prst="ellipse">
          <a:avLst/>
        </a:prstGeom>
        <a:solidFill>
          <a:srgbClr val="FF0000">
            <a:alpha val="50000"/>
          </a:srgb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76559" tIns="40640" rIns="276559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bg1"/>
              </a:solidFill>
            </a:rPr>
            <a:t>КЛИЕНТ </a:t>
          </a:r>
          <a:r>
            <a:rPr lang="ru-RU" sz="2400" b="1" kern="1200" dirty="0" smtClean="0">
              <a:solidFill>
                <a:schemeClr val="bg1"/>
              </a:solidFill>
            </a:rPr>
            <a:t>(удовлетворенность)</a:t>
          </a:r>
          <a:endParaRPr lang="ru-RU" sz="2400" b="1" kern="1200" dirty="0">
            <a:solidFill>
              <a:schemeClr val="bg1"/>
            </a:solidFill>
          </a:endParaRPr>
        </a:p>
      </dsp:txBody>
      <dsp:txXfrm>
        <a:off x="20159712" y="1931160"/>
        <a:ext cx="3360365" cy="28177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943600" cy="1219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7769225" y="0"/>
            <a:ext cx="5943600" cy="1219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0E8BC0-B2E5-41E3-BD52-C6E66FD9745F}" type="datetimeFigureOut">
              <a:rPr lang="ru-RU" smtClean="0"/>
              <a:pPr/>
              <a:t>14.11.2024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23163213"/>
            <a:ext cx="5943600" cy="1219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7769225" y="23163213"/>
            <a:ext cx="5943600" cy="1219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09A4A-C0A1-4206-99ED-E39361097FE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258560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48269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71588" y="1828800"/>
            <a:ext cx="16259176" cy="9145588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583988"/>
            <a:ext cx="10972800" cy="109743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769225" y="23163213"/>
            <a:ext cx="5943600" cy="121920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 lIns="182889" tIns="91445" rIns="182889" bIns="91445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19359" y="3200403"/>
            <a:ext cx="21948458" cy="9051926"/>
          </a:xfrm>
          <a:prstGeom prst="rect">
            <a:avLst/>
          </a:prstGeom>
        </p:spPr>
        <p:txBody>
          <a:bodyPr lIns="182889" tIns="91445" rIns="182889" bIns="91445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219359" y="12712703"/>
            <a:ext cx="5690341" cy="730250"/>
          </a:xfrm>
          <a:prstGeom prst="rect">
            <a:avLst/>
          </a:prstGeom>
        </p:spPr>
        <p:txBody>
          <a:bodyPr lIns="182889" tIns="91445" rIns="182889" bIns="91445"/>
          <a:lstStyle/>
          <a:p>
            <a:fld id="{B4C71EC6-210F-42DE-9C53-41977AD35B3D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332285" y="12712703"/>
            <a:ext cx="7722605" cy="730250"/>
          </a:xfrm>
          <a:prstGeom prst="rect">
            <a:avLst/>
          </a:prstGeom>
        </p:spPr>
        <p:txBody>
          <a:bodyPr lIns="182889" tIns="91445" rIns="182889" bIns="91445"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7477475" y="12712703"/>
            <a:ext cx="5690341" cy="730250"/>
          </a:xfrm>
          <a:prstGeom prst="rect">
            <a:avLst/>
          </a:prstGeom>
        </p:spPr>
        <p:txBody>
          <a:bodyPr lIns="182889" tIns="91445" rIns="182889" bIns="91445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2.wdp"/><Relationship Id="rId18" Type="http://schemas.openxmlformats.org/officeDocument/2006/relationships/image" Target="../media/image30.png"/><Relationship Id="rId3" Type="http://schemas.openxmlformats.org/officeDocument/2006/relationships/image" Target="../media/image2.jpe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17" Type="http://schemas.microsoft.com/office/2007/relationships/hdphoto" Target="../media/hdphoto14.wdp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11" Type="http://schemas.microsoft.com/office/2007/relationships/hdphoto" Target="../media/hdphoto11.wdp"/><Relationship Id="rId5" Type="http://schemas.openxmlformats.org/officeDocument/2006/relationships/image" Target="../media/image22.png"/><Relationship Id="rId15" Type="http://schemas.microsoft.com/office/2007/relationships/hdphoto" Target="../media/hdphoto13.wdp"/><Relationship Id="rId10" Type="http://schemas.openxmlformats.org/officeDocument/2006/relationships/image" Target="../media/image26.png"/><Relationship Id="rId19" Type="http://schemas.microsoft.com/office/2007/relationships/hdphoto" Target="../media/hdphoto15.wdp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34.png"/><Relationship Id="rId18" Type="http://schemas.microsoft.com/office/2007/relationships/hdphoto" Target="../media/hdphoto18.wdp"/><Relationship Id="rId3" Type="http://schemas.openxmlformats.org/officeDocument/2006/relationships/image" Target="../media/image2.jpeg"/><Relationship Id="rId21" Type="http://schemas.openxmlformats.org/officeDocument/2006/relationships/image" Target="../media/image41.png"/><Relationship Id="rId7" Type="http://schemas.openxmlformats.org/officeDocument/2006/relationships/image" Target="../media/image28.png"/><Relationship Id="rId12" Type="http://schemas.microsoft.com/office/2007/relationships/hdphoto" Target="../media/hdphoto17.wdp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7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3.png"/><Relationship Id="rId5" Type="http://schemas.microsoft.com/office/2007/relationships/hdphoto" Target="../media/hdphoto10.wdp"/><Relationship Id="rId15" Type="http://schemas.openxmlformats.org/officeDocument/2006/relationships/image" Target="../media/image36.png"/><Relationship Id="rId10" Type="http://schemas.microsoft.com/office/2007/relationships/hdphoto" Target="../media/hdphoto16.wdp"/><Relationship Id="rId19" Type="http://schemas.openxmlformats.org/officeDocument/2006/relationships/image" Target="../media/image39.png"/><Relationship Id="rId4" Type="http://schemas.openxmlformats.org/officeDocument/2006/relationships/image" Target="../media/image22.png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jpeg"/><Relationship Id="rId7" Type="http://schemas.microsoft.com/office/2007/relationships/hdphoto" Target="../media/hdphoto20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microsoft.com/office/2007/relationships/hdphoto" Target="../media/hdphoto22.wdp"/><Relationship Id="rId5" Type="http://schemas.microsoft.com/office/2007/relationships/hdphoto" Target="../media/hdphoto19.wdp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microsoft.com/office/2007/relationships/hdphoto" Target="../media/hdphoto2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.jpeg"/><Relationship Id="rId7" Type="http://schemas.microsoft.com/office/2007/relationships/hdphoto" Target="../media/hdphoto24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microsoft.com/office/2007/relationships/hdphoto" Target="../media/hdphoto23.wdp"/><Relationship Id="rId4" Type="http://schemas.openxmlformats.org/officeDocument/2006/relationships/image" Target="../media/image46.png"/><Relationship Id="rId9" Type="http://schemas.microsoft.com/office/2007/relationships/hdphoto" Target="../media/hdphoto2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.jpeg"/><Relationship Id="rId7" Type="http://schemas.microsoft.com/office/2007/relationships/hdphoto" Target="../media/hdphoto27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microsoft.com/office/2007/relationships/hdphoto" Target="../media/hdphoto29.wdp"/><Relationship Id="rId5" Type="http://schemas.microsoft.com/office/2007/relationships/hdphoto" Target="../media/hdphoto26.wdp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microsoft.com/office/2007/relationships/hdphoto" Target="../media/hdphoto28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png"/><Relationship Id="rId18" Type="http://schemas.openxmlformats.org/officeDocument/2006/relationships/image" Target="../media/image62.png"/><Relationship Id="rId3" Type="http://schemas.openxmlformats.org/officeDocument/2006/relationships/image" Target="../media/image2.jpeg"/><Relationship Id="rId7" Type="http://schemas.microsoft.com/office/2007/relationships/hdphoto" Target="../media/hdphoto31.wdp"/><Relationship Id="rId12" Type="http://schemas.openxmlformats.org/officeDocument/2006/relationships/image" Target="../media/image58.png"/><Relationship Id="rId17" Type="http://schemas.microsoft.com/office/2007/relationships/hdphoto" Target="../media/hdphoto34.wdp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microsoft.com/office/2007/relationships/hdphoto" Target="../media/hdphoto32.wdp"/><Relationship Id="rId5" Type="http://schemas.microsoft.com/office/2007/relationships/hdphoto" Target="../media/hdphoto30.wdp"/><Relationship Id="rId15" Type="http://schemas.microsoft.com/office/2007/relationships/hdphoto" Target="../media/hdphoto33.wdp"/><Relationship Id="rId10" Type="http://schemas.openxmlformats.org/officeDocument/2006/relationships/image" Target="../media/image57.png"/><Relationship Id="rId19" Type="http://schemas.microsoft.com/office/2007/relationships/hdphoto" Target="../media/hdphoto35.wdp"/><Relationship Id="rId4" Type="http://schemas.openxmlformats.org/officeDocument/2006/relationships/image" Target="../media/image53.png"/><Relationship Id="rId9" Type="http://schemas.openxmlformats.org/officeDocument/2006/relationships/image" Target="../media/image56.png"/><Relationship Id="rId1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jpeg"/><Relationship Id="rId7" Type="http://schemas.microsoft.com/office/2007/relationships/hdphoto" Target="../media/hdphoto6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5.wdp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3" Type="http://schemas.microsoft.com/office/2007/relationships/diagramDrawing" Target="../diagrams/drawing5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 bwMode="grayWhite">
      <p:bgPr>
        <a:solidFill>
          <a:srgbClr val="0039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EF93CAF-3F0D-466B-B419-D68FD7F7A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244" y="0"/>
            <a:ext cx="24384000" cy="13716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107302" y="1844989"/>
            <a:ext cx="22259192" cy="7255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ru-RU" sz="7200" dirty="0" smtClean="0">
                <a:solidFill>
                  <a:srgbClr val="0037A5"/>
                </a:solidFill>
                <a:latin typeface="Montserrat ExtraBold" pitchFamily="34" charset="0"/>
                <a:ea typeface="Montserrat ExtraBold" pitchFamily="34" charset="-122"/>
                <a:cs typeface="Montserrat ExtraBold" pitchFamily="34" charset="-120"/>
              </a:rPr>
              <a:t> </a:t>
            </a:r>
          </a:p>
          <a:p>
            <a:pPr algn="ctr"/>
            <a:r>
              <a:rPr lang="ru-RU" sz="7200" dirty="0" smtClean="0">
                <a:solidFill>
                  <a:srgbClr val="0037A5"/>
                </a:solidFill>
                <a:latin typeface="Montserrat ExtraBold" pitchFamily="34" charset="0"/>
                <a:ea typeface="Montserrat ExtraBold" pitchFamily="34" charset="-122"/>
                <a:cs typeface="Montserrat ExtraBold" pitchFamily="34" charset="-120"/>
              </a:rPr>
              <a:t> ПРИМЕНЕНИЕ ТЕХНОЛОГИЙ</a:t>
            </a:r>
          </a:p>
          <a:p>
            <a:pPr marL="0" indent="0" algn="ctr">
              <a:buNone/>
            </a:pPr>
            <a:r>
              <a:rPr lang="ru-RU" sz="7200" dirty="0" smtClean="0">
                <a:solidFill>
                  <a:srgbClr val="0037A5"/>
                </a:solidFill>
                <a:latin typeface="Montserrat ExtraBold" pitchFamily="34" charset="0"/>
                <a:ea typeface="Montserrat ExtraBold" pitchFamily="34" charset="-122"/>
                <a:cs typeface="Montserrat ExtraBold" pitchFamily="34" charset="-120"/>
              </a:rPr>
              <a:t> БЕРЕЖЛИВОГО ПРОИЗВОДСТВА </a:t>
            </a:r>
          </a:p>
          <a:p>
            <a:pPr marL="0" indent="0" algn="ctr">
              <a:buNone/>
            </a:pPr>
            <a:r>
              <a:rPr lang="ru-RU" sz="7200" dirty="0" smtClean="0">
                <a:solidFill>
                  <a:srgbClr val="0037A5"/>
                </a:solidFill>
                <a:latin typeface="Montserrat ExtraBold" pitchFamily="34" charset="0"/>
                <a:ea typeface="Montserrat ExtraBold" pitchFamily="34" charset="-122"/>
                <a:cs typeface="Montserrat ExtraBold" pitchFamily="34" charset="-120"/>
              </a:rPr>
              <a:t> </a:t>
            </a:r>
            <a:r>
              <a:rPr lang="ru-RU" sz="6600" dirty="0" smtClean="0">
                <a:solidFill>
                  <a:srgbClr val="0037A5"/>
                </a:solidFill>
                <a:latin typeface="Montserrat ExtraBold" pitchFamily="34" charset="0"/>
                <a:ea typeface="Montserrat ExtraBold" pitchFamily="34" charset="-122"/>
                <a:cs typeface="Montserrat ExtraBold" pitchFamily="34" charset="-120"/>
              </a:rPr>
              <a:t>в целях повышения  качества жизни и активного долголетия граждан, проживающих в </a:t>
            </a:r>
          </a:p>
          <a:p>
            <a:pPr marL="0" indent="0" algn="ctr">
              <a:buNone/>
            </a:pPr>
            <a:r>
              <a:rPr lang="ru-RU" sz="6600" dirty="0" smtClean="0">
                <a:solidFill>
                  <a:srgbClr val="0037A5"/>
                </a:solidFill>
                <a:latin typeface="Montserrat ExtraBold" pitchFamily="34" charset="0"/>
                <a:ea typeface="Montserrat ExtraBold" pitchFamily="34" charset="-122"/>
                <a:cs typeface="Montserrat ExtraBold" pitchFamily="34" charset="-120"/>
              </a:rPr>
              <a:t> стационарном  учреждении </a:t>
            </a:r>
          </a:p>
          <a:p>
            <a:pPr marL="0" indent="0" algn="ctr">
              <a:buNone/>
            </a:pPr>
            <a:r>
              <a:rPr lang="ru-RU" sz="6600" dirty="0" smtClean="0">
                <a:solidFill>
                  <a:srgbClr val="0037A5"/>
                </a:solidFill>
                <a:latin typeface="Montserrat ExtraBold" pitchFamily="34" charset="0"/>
                <a:ea typeface="Montserrat ExtraBold" pitchFamily="34" charset="-122"/>
                <a:cs typeface="Montserrat ExtraBold" pitchFamily="34" charset="-120"/>
              </a:rPr>
              <a:t>социального обслуживания</a:t>
            </a:r>
          </a:p>
          <a:p>
            <a:pPr marL="0" indent="0" algn="r">
              <a:buNone/>
            </a:pPr>
            <a:r>
              <a:rPr lang="ru-RU" sz="4000" dirty="0" smtClean="0">
                <a:solidFill>
                  <a:srgbClr val="0037A5"/>
                </a:solidFill>
                <a:ea typeface="Montserrat ExtraBold" pitchFamily="34" charset="-122"/>
              </a:rPr>
              <a:t>Начальник отдела по организации </a:t>
            </a:r>
          </a:p>
          <a:p>
            <a:pPr marL="0" indent="0" algn="r">
              <a:buNone/>
            </a:pPr>
            <a:r>
              <a:rPr lang="ru-RU" sz="4000" dirty="0" smtClean="0">
                <a:solidFill>
                  <a:srgbClr val="0037A5"/>
                </a:solidFill>
                <a:ea typeface="Montserrat ExtraBold" pitchFamily="34" charset="-122"/>
              </a:rPr>
              <a:t>социального обслуживания населения</a:t>
            </a:r>
          </a:p>
          <a:p>
            <a:pPr marL="0" indent="0" algn="r">
              <a:buNone/>
            </a:pPr>
            <a:r>
              <a:rPr lang="ru-RU" sz="4000" dirty="0" smtClean="0">
                <a:solidFill>
                  <a:srgbClr val="0037A5"/>
                </a:solidFill>
                <a:ea typeface="Montserrat ExtraBold" pitchFamily="34" charset="-122"/>
              </a:rPr>
              <a:t> в стационарных учреждениях</a:t>
            </a:r>
          </a:p>
          <a:p>
            <a:pPr marL="0" indent="0" algn="r">
              <a:buNone/>
            </a:pPr>
            <a:r>
              <a:rPr lang="ru-RU" sz="4000" b="1" dirty="0" smtClean="0">
                <a:solidFill>
                  <a:srgbClr val="0037A5"/>
                </a:solidFill>
                <a:ea typeface="Montserrat ExtraBold" pitchFamily="34" charset="-122"/>
              </a:rPr>
              <a:t>Сергеева Екатерина Александровна</a:t>
            </a:r>
            <a:endParaRPr lang="en-US" sz="4000" b="1" dirty="0">
              <a:solidFill>
                <a:srgbClr val="0037A5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911359" y="11524345"/>
            <a:ext cx="18944183" cy="10704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16"/>
              </a:lnSpc>
              <a:spcAft>
                <a:spcPts val="500"/>
              </a:spcAft>
              <a:buNone/>
            </a:pPr>
            <a:endParaRPr lang="ru-RU" sz="4000" dirty="0" smtClean="0">
              <a:solidFill>
                <a:srgbClr val="0037A5"/>
              </a:solidFill>
              <a:latin typeface="Montserrat Bold" pitchFamily="34" charset="0"/>
              <a:ea typeface="Montserrat Bold" pitchFamily="34" charset="-122"/>
              <a:cs typeface="Montserrat Bold" pitchFamily="34" charset="-120"/>
            </a:endParaRPr>
          </a:p>
          <a:p>
            <a:pPr marL="0" indent="0" algn="l">
              <a:lnSpc>
                <a:spcPts val="5016"/>
              </a:lnSpc>
              <a:spcAft>
                <a:spcPts val="500"/>
              </a:spcAft>
              <a:buNone/>
            </a:pPr>
            <a:r>
              <a:rPr lang="ru-RU" sz="4000" dirty="0" smtClean="0">
                <a:solidFill>
                  <a:srgbClr val="0037A5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Министерство социальной защиты населения Владимирской области</a:t>
            </a:r>
            <a:r>
              <a:rPr lang="en-US" sz="4000" dirty="0" smtClean="0">
                <a:solidFill>
                  <a:srgbClr val="0037A5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  </a:t>
            </a:r>
            <a:endParaRPr lang="en-US" sz="4000" dirty="0">
              <a:solidFill>
                <a:srgbClr val="0037A5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192.168.1.205\обмен\Рыжевская\фото\1659854393267.jpg"/>
          <p:cNvPicPr>
            <a:picLocks noChangeAspect="1" noChangeArrowheads="1"/>
          </p:cNvPicPr>
          <p:nvPr/>
        </p:nvPicPr>
        <p:blipFill>
          <a:blip r:embed="rId3">
            <a:lum contrast="30000"/>
          </a:blip>
          <a:srcRect t="17113"/>
          <a:stretch>
            <a:fillRect/>
          </a:stretch>
        </p:blipFill>
        <p:spPr bwMode="auto">
          <a:xfrm>
            <a:off x="-41275" y="-1"/>
            <a:ext cx="24804216" cy="14217091"/>
          </a:xfrm>
          <a:prstGeom prst="rect">
            <a:avLst/>
          </a:prstGeom>
          <a:noFill/>
        </p:spPr>
      </p:pic>
      <p:sp>
        <p:nvSpPr>
          <p:cNvPr id="3" name="Text 0"/>
          <p:cNvSpPr/>
          <p:nvPr/>
        </p:nvSpPr>
        <p:spPr>
          <a:xfrm>
            <a:off x="0" y="11269362"/>
            <a:ext cx="23527265" cy="333632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/>
          <a:lstStyle/>
          <a:p>
            <a:pPr algn="ctr"/>
            <a:r>
              <a:rPr lang="ru-RU" sz="7100" dirty="0" smtClean="0">
                <a:solidFill>
                  <a:srgbClr val="0037A5"/>
                </a:solidFill>
                <a:latin typeface="Montserrat ExtraBold" pitchFamily="34" charset="0"/>
                <a:ea typeface="Montserrat ExtraBold" pitchFamily="34" charset="-122"/>
                <a:cs typeface="Montserrat ExtraBold" pitchFamily="34" charset="-120"/>
              </a:rPr>
              <a:t> </a:t>
            </a:r>
          </a:p>
          <a:p>
            <a:pPr algn="ctr"/>
            <a:endParaRPr lang="ru-RU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tserrat ExtraBold" pitchFamily="34" charset="0"/>
              <a:ea typeface="Montserrat ExtraBold" pitchFamily="34" charset="-122"/>
              <a:cs typeface="Montserrat ExtraBold" pitchFamily="34" charset="-120"/>
            </a:endParaRPr>
          </a:p>
          <a:p>
            <a:pPr algn="ctr"/>
            <a:endParaRPr lang="ru-RU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tserrat ExtraBold" pitchFamily="34" charset="0"/>
              <a:ea typeface="Montserrat ExtraBold" pitchFamily="34" charset="-122"/>
              <a:cs typeface="Montserrat ExtraBold" pitchFamily="34" charset="-120"/>
            </a:endParaRPr>
          </a:p>
          <a:p>
            <a:endParaRPr lang="ru-RU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tserrat ExtraBold" pitchFamily="34" charset="0"/>
              <a:ea typeface="Montserrat ExtraBold" pitchFamily="34" charset="-122"/>
              <a:cs typeface="Montserrat ExtraBold" pitchFamily="34" charset="-120"/>
            </a:endParaRPr>
          </a:p>
          <a:p>
            <a:endParaRPr lang="ru-RU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tserrat ExtraBold" pitchFamily="34" charset="0"/>
              <a:ea typeface="Montserrat ExtraBold" pitchFamily="34" charset="-122"/>
              <a:cs typeface="Montserrat ExtraBold" pitchFamily="34" charset="-120"/>
            </a:endParaRPr>
          </a:p>
          <a:p>
            <a:endParaRPr lang="ru-RU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tserrat ExtraBold" pitchFamily="34" charset="0"/>
              <a:ea typeface="Montserrat ExtraBold" pitchFamily="34" charset="-122"/>
              <a:cs typeface="Montserrat ExtraBold" pitchFamily="34" charset="-120"/>
            </a:endParaRPr>
          </a:p>
          <a:p>
            <a:endParaRPr lang="ru-RU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tserrat ExtraBold" pitchFamily="34" charset="0"/>
              <a:ea typeface="Montserrat ExtraBold" pitchFamily="34" charset="-122"/>
              <a:cs typeface="Montserrat ExtraBold" pitchFamily="34" charset="-120"/>
            </a:endParaRPr>
          </a:p>
          <a:p>
            <a:pPr lvl="1" algn="ctr"/>
            <a:endParaRPr lang="ru-RU" sz="4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tserrat ExtraBold" pitchFamily="34" charset="0"/>
              <a:ea typeface="Montserrat ExtraBold" pitchFamily="34" charset="-122"/>
              <a:cs typeface="Montserrat ExtraBold" pitchFamily="34" charset="-120"/>
            </a:endParaRPr>
          </a:p>
          <a:p>
            <a:pPr lvl="1" algn="ctr"/>
            <a:endParaRPr lang="ru-RU" sz="4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tserrat ExtraBold" pitchFamily="34" charset="0"/>
              <a:ea typeface="Montserrat ExtraBold" pitchFamily="34" charset="-122"/>
              <a:cs typeface="Montserrat ExtraBold" pitchFamily="34" charset="-120"/>
            </a:endParaRPr>
          </a:p>
          <a:p>
            <a:pPr lvl="1" algn="ctr"/>
            <a:endParaRPr lang="ru-RU" sz="4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tserrat ExtraBold" pitchFamily="34" charset="0"/>
              <a:ea typeface="Montserrat ExtraBold" pitchFamily="34" charset="-122"/>
              <a:cs typeface="Montserrat ExtraBold" pitchFamily="34" charset="-120"/>
            </a:endParaRPr>
          </a:p>
          <a:p>
            <a:pPr lvl="1" algn="ctr"/>
            <a:endParaRPr lang="ru-RU" sz="4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tserrat ExtraBold" pitchFamily="34" charset="0"/>
              <a:ea typeface="Montserrat ExtraBold" pitchFamily="34" charset="-122"/>
              <a:cs typeface="Montserrat ExtraBold" pitchFamily="34" charset="-120"/>
            </a:endParaRPr>
          </a:p>
          <a:p>
            <a:pPr lvl="2" algn="r"/>
            <a:endParaRPr lang="ru-RU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tserrat ExtraBold" pitchFamily="34" charset="0"/>
              <a:ea typeface="Montserrat ExtraBold" pitchFamily="34" charset="-122"/>
              <a:cs typeface="Montserrat ExtraBold" pitchFamily="34" charset="-120"/>
            </a:endParaRPr>
          </a:p>
          <a:p>
            <a:pPr lvl="2" algn="r"/>
            <a:endParaRPr lang="ru-RU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tserrat ExtraBold" pitchFamily="34" charset="0"/>
              <a:ea typeface="Montserrat ExtraBold" pitchFamily="34" charset="-122"/>
              <a:cs typeface="Montserrat ExtraBold" pitchFamily="34" charset="-120"/>
            </a:endParaRPr>
          </a:p>
          <a:p>
            <a:pPr lvl="2" algn="r"/>
            <a:endParaRPr lang="ru-RU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tserrat ExtraBold" pitchFamily="34" charset="0"/>
              <a:ea typeface="Montserrat ExtraBold" pitchFamily="34" charset="-122"/>
              <a:cs typeface="Montserrat ExtraBold" pitchFamily="34" charset="-120"/>
            </a:endParaRPr>
          </a:p>
          <a:p>
            <a:pPr lvl="2" algn="r"/>
            <a:endParaRPr lang="ru-RU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tserrat ExtraBold" pitchFamily="34" charset="0"/>
              <a:ea typeface="Montserrat ExtraBold" pitchFamily="34" charset="-122"/>
              <a:cs typeface="Montserrat ExtraBold" pitchFamily="34" charset="-120"/>
            </a:endParaRPr>
          </a:p>
          <a:p>
            <a:pPr lvl="2" algn="r"/>
            <a:endParaRPr lang="ru-RU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tserrat ExtraBold" pitchFamily="34" charset="0"/>
              <a:ea typeface="Montserrat ExtraBold" pitchFamily="34" charset="-122"/>
              <a:cs typeface="Montserrat ExtraBold" pitchFamily="34" charset="-120"/>
            </a:endParaRPr>
          </a:p>
          <a:p>
            <a:pPr lvl="2" algn="r"/>
            <a:endParaRPr lang="ru-RU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tserrat ExtraBold" pitchFamily="34" charset="0"/>
              <a:ea typeface="Montserrat ExtraBold" pitchFamily="34" charset="-122"/>
              <a:cs typeface="Montserrat ExtraBold" pitchFamily="34" charset="-120"/>
            </a:endParaRPr>
          </a:p>
          <a:p>
            <a:pPr lvl="2" algn="r"/>
            <a:endParaRPr lang="ru-RU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tserrat ExtraBold" pitchFamily="34" charset="0"/>
              <a:ea typeface="Montserrat ExtraBold" pitchFamily="34" charset="-122"/>
              <a:cs typeface="Montserrat ExtraBold" pitchFamily="34" charset="-120"/>
            </a:endParaRPr>
          </a:p>
          <a:p>
            <a:pPr lvl="2" algn="r"/>
            <a:endParaRPr lang="ru-RU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tserrat ExtraBold" pitchFamily="34" charset="0"/>
              <a:ea typeface="Montserrat ExtraBold" pitchFamily="34" charset="-122"/>
              <a:cs typeface="Montserrat ExtraBold" pitchFamily="34" charset="-120"/>
            </a:endParaRPr>
          </a:p>
          <a:p>
            <a:pPr lvl="2" algn="r"/>
            <a:endParaRPr lang="ru-RU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tserrat ExtraBold" pitchFamily="34" charset="0"/>
              <a:ea typeface="Montserrat ExtraBold" pitchFamily="34" charset="-122"/>
              <a:cs typeface="Montserrat ExtraBold" pitchFamily="34" charset="-120"/>
            </a:endParaRPr>
          </a:p>
          <a:p>
            <a:pPr lvl="2" algn="r"/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tserrat ExtraBold" pitchFamily="34" charset="0"/>
                <a:ea typeface="Montserrat ExtraBold" pitchFamily="34" charset="-122"/>
                <a:cs typeface="Montserrat ExtraBold" pitchFamily="34" charset="-120"/>
              </a:rPr>
              <a:t>ОПЫТ РАБОТЫ  </a:t>
            </a:r>
          </a:p>
          <a:p>
            <a:pPr lvl="1" algn="r"/>
            <a:r>
              <a:rPr lang="ru-RU" sz="4000" b="1" dirty="0" smtClean="0">
                <a:solidFill>
                  <a:schemeClr val="bg1"/>
                </a:solidFill>
                <a:latin typeface="Montserrat ExtraBold" pitchFamily="34" charset="0"/>
                <a:ea typeface="Montserrat ExtraBold" pitchFamily="34" charset="-122"/>
                <a:cs typeface="Montserrat ExtraBold" pitchFamily="34" charset="-120"/>
              </a:rPr>
              <a:t>ГБУСОВО «Вязниковский престарелых и инвалидов</a:t>
            </a:r>
          </a:p>
          <a:p>
            <a:pPr lvl="1" algn="r"/>
            <a:r>
              <a:rPr lang="ru-RU" sz="4000" b="1" dirty="0" smtClean="0">
                <a:solidFill>
                  <a:schemeClr val="bg1"/>
                </a:solidFill>
                <a:latin typeface="Montserrat ExtraBold" pitchFamily="34" charset="0"/>
                <a:ea typeface="Montserrat ExtraBold" pitchFamily="34" charset="-122"/>
                <a:cs typeface="Montserrat ExtraBold" pitchFamily="34" charset="-120"/>
              </a:rPr>
              <a:t> «Пансионат им.Е.П.Глинки»</a:t>
            </a:r>
            <a:r>
              <a:rPr lang="en-US" sz="4000" b="1" dirty="0" smtClean="0">
                <a:solidFill>
                  <a:schemeClr val="bg1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 </a:t>
            </a:r>
          </a:p>
          <a:p>
            <a:pPr lvl="2" algn="r"/>
            <a:r>
              <a:rPr lang="ru-RU" sz="4800" b="1" dirty="0" smtClean="0">
                <a:solidFill>
                  <a:schemeClr val="bg1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 ПО </a:t>
            </a: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tserrat ExtraBold" pitchFamily="34" charset="0"/>
                <a:ea typeface="Montserrat ExtraBold" pitchFamily="34" charset="-122"/>
                <a:cs typeface="Montserrat ExtraBold" pitchFamily="34" charset="-120"/>
              </a:rPr>
              <a:t>ПРИМЕНЕНИЮ  ТЕХНОЛОГИЙ  БЕРЕЖЛИВОГО ПРОИЗВОДСТВА </a:t>
            </a:r>
            <a:endParaRPr lang="ru-RU" sz="6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tserrat ExtraBold" pitchFamily="34" charset="0"/>
              <a:ea typeface="Montserrat ExtraBold" pitchFamily="34" charset="-122"/>
              <a:cs typeface="Montserrat ExtraBold" pitchFamily="34" charset="-120"/>
            </a:endParaRPr>
          </a:p>
          <a:p>
            <a:pPr algn="ctr"/>
            <a:r>
              <a:rPr lang="ru-RU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tserrat ExtraBold" pitchFamily="34" charset="0"/>
                <a:ea typeface="Montserrat ExtraBold" pitchFamily="34" charset="-122"/>
                <a:cs typeface="Montserrat ExtraBold" pitchFamily="34" charset="-120"/>
              </a:rPr>
              <a:t>  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31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9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E2A8DE4-B83F-44F4-A7C3-BE1F4A69B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2" y="-26040"/>
            <a:ext cx="24384000" cy="13716000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48767583"/>
              </p:ext>
            </p:extLst>
          </p:nvPr>
        </p:nvGraphicFramePr>
        <p:xfrm>
          <a:off x="2022473" y="782225"/>
          <a:ext cx="19502982" cy="124454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02982"/>
              </a:tblGrid>
              <a:tr h="449570">
                <a:tc>
                  <a:txBody>
                    <a:bodyPr/>
                    <a:lstStyle/>
                    <a:p>
                      <a:pPr algn="ctr"/>
                      <a:r>
                        <a:rPr lang="ru-RU" sz="4400" dirty="0" smtClean="0">
                          <a:solidFill>
                            <a:srgbClr val="FF0000"/>
                          </a:solidFill>
                        </a:rPr>
                        <a:t>ПРОБЛЕМЫ:</a:t>
                      </a:r>
                      <a:endParaRPr lang="ru-RU" sz="4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108529">
                <a:tc>
                  <a:txBody>
                    <a:bodyPr/>
                    <a:lstStyle/>
                    <a:p>
                      <a:pPr marL="457200" indent="-457200" algn="l">
                        <a:buFont typeface="Wingdings" pitchFamily="2" charset="2"/>
                        <a:buChar char="ü"/>
                      </a:pPr>
                      <a:r>
                        <a:rPr lang="ru-RU" sz="3600" b="1" dirty="0" smtClean="0">
                          <a:solidFill>
                            <a:srgbClr val="FF0000"/>
                          </a:solidFill>
                        </a:rPr>
                        <a:t>Невозможно получить срочную информацию по обороту лекарственных средств на дату проверки</a:t>
                      </a:r>
                      <a:endParaRPr lang="ru-RU" sz="3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1441089">
                <a:tc>
                  <a:txBody>
                    <a:bodyPr/>
                    <a:lstStyle/>
                    <a:p>
                      <a:pPr marL="457200" indent="-457200" algn="l">
                        <a:buFont typeface="Wingdings" pitchFamily="2" charset="2"/>
                        <a:buChar char="ü"/>
                      </a:pPr>
                      <a:r>
                        <a:rPr lang="ru-RU" sz="3600" b="1" dirty="0" smtClean="0">
                          <a:solidFill>
                            <a:srgbClr val="FF0000"/>
                          </a:solidFill>
                        </a:rPr>
                        <a:t>Длительное время, неэффективный труд, значительный документооборот на бумажном носителе,</a:t>
                      </a:r>
                      <a:r>
                        <a:rPr lang="ru-RU" sz="3600" b="1" baseline="0" dirty="0" smtClean="0">
                          <a:solidFill>
                            <a:srgbClr val="FF0000"/>
                          </a:solidFill>
                        </a:rPr>
                        <a:t> ожидание согласований деятельности  в процессе исполнения распоряжений руководителя</a:t>
                      </a:r>
                      <a:endParaRPr lang="ru-RU" sz="3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1441089">
                <a:tc>
                  <a:txBody>
                    <a:bodyPr/>
                    <a:lstStyle/>
                    <a:p>
                      <a:pPr marL="457200" indent="-457200" algn="l">
                        <a:buFont typeface="Wingdings" pitchFamily="2" charset="2"/>
                        <a:buChar char="ü"/>
                      </a:pPr>
                      <a:r>
                        <a:rPr lang="ru-RU" sz="3600" b="1" dirty="0" smtClean="0">
                          <a:solidFill>
                            <a:srgbClr val="FF0000"/>
                          </a:solidFill>
                        </a:rPr>
                        <a:t>Значительные</a:t>
                      </a:r>
                      <a:r>
                        <a:rPr lang="ru-RU" sz="3600" b="1" baseline="0" dirty="0" smtClean="0">
                          <a:solidFill>
                            <a:srgbClr val="FF0000"/>
                          </a:solidFill>
                        </a:rPr>
                        <a:t> затраты на время и материалы для информирования ПСУ</a:t>
                      </a:r>
                      <a:endParaRPr lang="ru-RU" sz="3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1108529">
                <a:tc>
                  <a:txBody>
                    <a:bodyPr/>
                    <a:lstStyle/>
                    <a:p>
                      <a:pPr marL="457200" indent="-457200" algn="l">
                        <a:buFont typeface="Wingdings" pitchFamily="2" charset="2"/>
                        <a:buChar char="ü"/>
                      </a:pPr>
                      <a:r>
                        <a:rPr lang="ru-RU" sz="3600" b="1" dirty="0" smtClean="0">
                          <a:solidFill>
                            <a:srgbClr val="FF0000"/>
                          </a:solidFill>
                        </a:rPr>
                        <a:t>Жалобы ПСУ на питание</a:t>
                      </a:r>
                      <a:endParaRPr lang="ru-RU" sz="3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1441089">
                <a:tc>
                  <a:txBody>
                    <a:bodyPr/>
                    <a:lstStyle/>
                    <a:p>
                      <a:pPr marL="457200" indent="-457200" algn="l">
                        <a:buFont typeface="Wingdings" pitchFamily="2" charset="2"/>
                        <a:buChar char="ü"/>
                      </a:pPr>
                      <a:r>
                        <a:rPr lang="ru-RU" sz="3600" b="1" dirty="0" smtClean="0">
                          <a:solidFill>
                            <a:srgbClr val="FF0000"/>
                          </a:solidFill>
                        </a:rPr>
                        <a:t>Проблема вывоза маломобильных</a:t>
                      </a:r>
                      <a:r>
                        <a:rPr lang="ru-RU" sz="3600" b="1" baseline="0" dirty="0" smtClean="0">
                          <a:solidFill>
                            <a:srgbClr val="FF0000"/>
                          </a:solidFill>
                        </a:rPr>
                        <a:t> и немобильных проживающих для </a:t>
                      </a:r>
                      <a:r>
                        <a:rPr lang="ru-RU" sz="3600" b="1" baseline="0" dirty="0" err="1" smtClean="0">
                          <a:solidFill>
                            <a:srgbClr val="FF0000"/>
                          </a:solidFill>
                        </a:rPr>
                        <a:t>медицицинского</a:t>
                      </a:r>
                      <a:r>
                        <a:rPr lang="ru-RU" sz="3600" b="1" baseline="0" dirty="0" smtClean="0">
                          <a:solidFill>
                            <a:srgbClr val="FF0000"/>
                          </a:solidFill>
                        </a:rPr>
                        <a:t> осмотра и диспансеризации</a:t>
                      </a:r>
                      <a:endParaRPr lang="ru-RU" sz="3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1108529">
                <a:tc>
                  <a:txBody>
                    <a:bodyPr/>
                    <a:lstStyle/>
                    <a:p>
                      <a:pPr marL="457200" indent="-457200" algn="l">
                        <a:buFont typeface="Wingdings" pitchFamily="2" charset="2"/>
                        <a:buChar char="ü"/>
                      </a:pPr>
                      <a:r>
                        <a:rPr lang="ru-RU" sz="3600" b="1" dirty="0" smtClean="0">
                          <a:solidFill>
                            <a:srgbClr val="FF0000"/>
                          </a:solidFill>
                        </a:rPr>
                        <a:t>Проблема исполнения заявок,</a:t>
                      </a:r>
                      <a:r>
                        <a:rPr lang="ru-RU" sz="36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ru-RU" sz="3600" b="1" dirty="0" smtClean="0">
                          <a:solidFill>
                            <a:srgbClr val="FF0000"/>
                          </a:solidFill>
                        </a:rPr>
                        <a:t>пожеланий и просьб от заказчика (ПСУ) </a:t>
                      </a:r>
                      <a:endParaRPr lang="ru-RU" sz="3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775971">
                <a:tc>
                  <a:txBody>
                    <a:bodyPr/>
                    <a:lstStyle/>
                    <a:p>
                      <a:pPr marL="457200" indent="-457200" algn="l">
                        <a:buFont typeface="Wingdings" pitchFamily="2" charset="2"/>
                        <a:buChar char="ü"/>
                      </a:pPr>
                      <a:r>
                        <a:rPr lang="ru-RU" sz="3600" b="1" dirty="0" smtClean="0">
                          <a:solidFill>
                            <a:srgbClr val="FF0000"/>
                          </a:solidFill>
                        </a:rPr>
                        <a:t>Проблема хранения личных средств и ценных вещей ПСУ</a:t>
                      </a:r>
                      <a:endParaRPr lang="ru-RU" sz="3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1441089">
                <a:tc>
                  <a:txBody>
                    <a:bodyPr/>
                    <a:lstStyle/>
                    <a:p>
                      <a:pPr marL="457200" indent="-457200" algn="l">
                        <a:buFont typeface="Wingdings" pitchFamily="2" charset="2"/>
                        <a:buChar char="ü"/>
                      </a:pPr>
                      <a:r>
                        <a:rPr lang="ru-RU" sz="3600" b="1" dirty="0" smtClean="0">
                          <a:solidFill>
                            <a:srgbClr val="FF0000"/>
                          </a:solidFill>
                        </a:rPr>
                        <a:t>Проблема</a:t>
                      </a:r>
                      <a:r>
                        <a:rPr lang="ru-RU" sz="3600" b="1" baseline="0" dirty="0" smtClean="0">
                          <a:solidFill>
                            <a:srgbClr val="FF0000"/>
                          </a:solidFill>
                        </a:rPr>
                        <a:t> организации дневной занятости для слепых и слабослышащих</a:t>
                      </a:r>
                      <a:endParaRPr lang="ru-RU" sz="3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1441089">
                <a:tc>
                  <a:txBody>
                    <a:bodyPr/>
                    <a:lstStyle/>
                    <a:p>
                      <a:pPr marL="457200" indent="-457200" algn="l">
                        <a:buFont typeface="Wingdings" pitchFamily="2" charset="2"/>
                        <a:buChar char="ü"/>
                      </a:pPr>
                      <a:r>
                        <a:rPr lang="ru-RU" sz="3600" b="1" dirty="0" smtClean="0">
                          <a:solidFill>
                            <a:srgbClr val="FF0000"/>
                          </a:solidFill>
                        </a:rPr>
                        <a:t>Жалобы</a:t>
                      </a:r>
                      <a:r>
                        <a:rPr lang="ru-RU" sz="3600" b="1" baseline="0" dirty="0" smtClean="0">
                          <a:solidFill>
                            <a:srgbClr val="FF0000"/>
                          </a:solidFill>
                        </a:rPr>
                        <a:t> ПСУ на уборку</a:t>
                      </a:r>
                      <a:endParaRPr lang="ru-RU" sz="3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sp>
        <p:nvSpPr>
          <p:cNvPr id="5" name="Text 2"/>
          <p:cNvSpPr/>
          <p:nvPr/>
        </p:nvSpPr>
        <p:spPr>
          <a:xfrm>
            <a:off x="2022473" y="845154"/>
            <a:ext cx="5796158" cy="1248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4000" dirty="0" smtClean="0">
                <a:solidFill>
                  <a:srgbClr val="0037A5"/>
                </a:solidFill>
                <a:latin typeface="Montserrat ExtraBold" pitchFamily="34" charset="0"/>
                <a:ea typeface="Montserrat ExtraBold" pitchFamily="34" charset="-122"/>
                <a:cs typeface="Montserrat ExtraBold" pitchFamily="34" charset="-120"/>
              </a:rPr>
              <a:t> </a:t>
            </a:r>
            <a:r>
              <a:rPr lang="ru-RU" sz="4000" b="1" u="sng" dirty="0" smtClean="0">
                <a:solidFill>
                  <a:srgbClr val="0037A5"/>
                </a:solidFill>
                <a:latin typeface="Montserrat ExtraBold" pitchFamily="34" charset="0"/>
                <a:ea typeface="Montserrat ExtraBold" pitchFamily="34" charset="-122"/>
                <a:cs typeface="Montserrat ExtraBold" pitchFamily="34" charset="-120"/>
              </a:rPr>
              <a:t>Выявлено:</a:t>
            </a:r>
            <a:r>
              <a:rPr lang="en-US" sz="4000" b="1" u="sng" dirty="0" smtClean="0">
                <a:solidFill>
                  <a:srgbClr val="0037A5"/>
                </a:solidFill>
                <a:latin typeface="Montserrat ExtraBold" pitchFamily="34" charset="0"/>
                <a:ea typeface="Montserrat ExtraBold" pitchFamily="34" charset="-122"/>
                <a:cs typeface="Montserrat ExtraBold" pitchFamily="34" charset="-120"/>
              </a:rPr>
              <a:t> </a:t>
            </a:r>
            <a:endParaRPr lang="en-US" sz="4000" b="1" u="sng" dirty="0">
              <a:solidFill>
                <a:srgbClr val="0037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609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9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E2A8DE4-B83F-44F4-A7C3-BE1F4A69B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2" y="-1326"/>
            <a:ext cx="24384000" cy="137160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022471" y="518984"/>
            <a:ext cx="14387301" cy="15750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endParaRPr lang="ru-RU" sz="4000" u="sng" dirty="0" smtClean="0">
              <a:solidFill>
                <a:srgbClr val="0037A5"/>
              </a:solidFill>
              <a:latin typeface="Montserrat ExtraBold" pitchFamily="34" charset="0"/>
              <a:ea typeface="Montserrat ExtraBold" pitchFamily="34" charset="-122"/>
              <a:cs typeface="Montserrat ExtraBold" pitchFamily="34" charset="-120"/>
            </a:endParaRPr>
          </a:p>
          <a:p>
            <a:r>
              <a:rPr lang="ru-RU" sz="4000" u="sng" dirty="0" smtClean="0">
                <a:solidFill>
                  <a:srgbClr val="0037A5"/>
                </a:solidFill>
                <a:latin typeface="Montserrat ExtraBold" pitchFamily="34" charset="0"/>
                <a:ea typeface="Montserrat ExtraBold" pitchFamily="34" charset="-122"/>
                <a:cs typeface="Montserrat ExtraBold" pitchFamily="34" charset="-120"/>
              </a:rPr>
              <a:t>Для каждой проблемы разработан проект:</a:t>
            </a:r>
            <a:endParaRPr lang="en-US" sz="4000" u="sng" dirty="0" smtClean="0">
              <a:solidFill>
                <a:srgbClr val="0037A5"/>
              </a:solidFill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3525895" y="1438628"/>
          <a:ext cx="17950148" cy="12277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311609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9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E2A8DE4-B83F-44F4-A7C3-BE1F4A69B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" y="14545"/>
            <a:ext cx="24384000" cy="13716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53324" y="1152611"/>
            <a:ext cx="6163177" cy="2612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37A5"/>
                </a:solidFill>
              </a:rPr>
              <a:t> 1. </a:t>
            </a:r>
            <a:r>
              <a:rPr lang="ru-RU" sz="2400" b="1" dirty="0" smtClean="0">
                <a:solidFill>
                  <a:srgbClr val="0037A5"/>
                </a:solidFill>
              </a:rPr>
              <a:t>ПРОЕКТ </a:t>
            </a:r>
          </a:p>
          <a:p>
            <a:pPr marL="457200" indent="-457200" algn="ctr"/>
            <a:r>
              <a:rPr lang="ru-RU" sz="2400" b="1" dirty="0" smtClean="0">
                <a:solidFill>
                  <a:srgbClr val="0037A5"/>
                </a:solidFill>
              </a:rPr>
              <a:t>по оптимизации процесса </a:t>
            </a:r>
            <a:r>
              <a:rPr lang="ru-RU" sz="2400" b="1" dirty="0">
                <a:solidFill>
                  <a:srgbClr val="0037A5"/>
                </a:solidFill>
              </a:rPr>
              <a:t>оборота</a:t>
            </a:r>
          </a:p>
          <a:p>
            <a:pPr algn="ctr"/>
            <a:r>
              <a:rPr lang="ru-RU" sz="2400" b="1" dirty="0">
                <a:solidFill>
                  <a:srgbClr val="0037A5"/>
                </a:solidFill>
              </a:rPr>
              <a:t> лекарственных  препаратов </a:t>
            </a:r>
          </a:p>
          <a:p>
            <a:pPr algn="ctr"/>
            <a:r>
              <a:rPr lang="ru-RU" sz="2400" dirty="0" smtClean="0">
                <a:solidFill>
                  <a:srgbClr val="0037A5"/>
                </a:solidFill>
              </a:rPr>
              <a:t> </a:t>
            </a:r>
            <a:endParaRPr lang="ru-RU" sz="2400" dirty="0">
              <a:solidFill>
                <a:srgbClr val="0037A5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84547" y="4637312"/>
            <a:ext cx="2808514" cy="881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ПРОЕКТ</a:t>
            </a:r>
            <a:endParaRPr lang="ru-RU" sz="32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062283" y="8828313"/>
            <a:ext cx="2808514" cy="881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/>
              <a:t>ДЕЙСТВИЯ</a:t>
            </a:r>
            <a:endParaRPr lang="ru-RU" sz="3200" b="1" dirty="0"/>
          </a:p>
        </p:txBody>
      </p:sp>
      <p:pic>
        <p:nvPicPr>
          <p:cNvPr id="3076" name="Picture 4" descr="Иконки Компьютер для бесплатного скачиван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2651" y="7656735"/>
            <a:ext cx="1503164" cy="150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00" t="27293" r="23687" b="25077"/>
          <a:stretch/>
        </p:blipFill>
        <p:spPr bwMode="auto">
          <a:xfrm>
            <a:off x="3036257" y="11168268"/>
            <a:ext cx="1418138" cy="1266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036687" y="1137755"/>
            <a:ext cx="6371955" cy="27179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3200" dirty="0" smtClean="0">
                <a:solidFill>
                  <a:srgbClr val="0037A5"/>
                </a:solidFill>
              </a:rPr>
              <a:t> </a:t>
            </a:r>
          </a:p>
          <a:p>
            <a:pPr marL="457200" indent="-457200" algn="ctr"/>
            <a:r>
              <a:rPr lang="ru-RU" sz="2400" b="1" dirty="0" smtClean="0">
                <a:solidFill>
                  <a:srgbClr val="0037A5"/>
                </a:solidFill>
              </a:rPr>
              <a:t>2. ПРОЕКТ </a:t>
            </a:r>
          </a:p>
          <a:p>
            <a:pPr marL="457200" indent="-457200" algn="ctr"/>
            <a:r>
              <a:rPr lang="ru-RU" sz="2400" b="1" dirty="0" smtClean="0">
                <a:solidFill>
                  <a:srgbClr val="0037A5"/>
                </a:solidFill>
              </a:rPr>
              <a:t>по оптимизации </a:t>
            </a:r>
            <a:r>
              <a:rPr lang="ru-RU" sz="2400" b="1" dirty="0">
                <a:solidFill>
                  <a:srgbClr val="0037A5"/>
                </a:solidFill>
              </a:rPr>
              <a:t>управленческих </a:t>
            </a:r>
          </a:p>
          <a:p>
            <a:pPr algn="ctr"/>
            <a:r>
              <a:rPr lang="ru-RU" sz="2400" b="1" dirty="0">
                <a:solidFill>
                  <a:srgbClr val="0037A5"/>
                </a:solidFill>
              </a:rPr>
              <a:t>действий </a:t>
            </a:r>
            <a:r>
              <a:rPr lang="ru-RU" sz="2400" b="1" dirty="0" smtClean="0">
                <a:solidFill>
                  <a:srgbClr val="0037A5"/>
                </a:solidFill>
              </a:rPr>
              <a:t>документооборота </a:t>
            </a:r>
            <a:endParaRPr lang="ru-RU" sz="2400" b="1" dirty="0">
              <a:solidFill>
                <a:srgbClr val="0037A5"/>
              </a:solidFill>
            </a:endParaRPr>
          </a:p>
        </p:txBody>
      </p:sp>
      <p:pic>
        <p:nvPicPr>
          <p:cNvPr id="3082" name="Picture 10" descr="Восклицательный знак – Бесплатные иконки: образование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888" t="19374" r="32077" b="15394"/>
          <a:stretch/>
        </p:blipFill>
        <p:spPr bwMode="auto">
          <a:xfrm>
            <a:off x="10169258" y="3750326"/>
            <a:ext cx="1508760" cy="28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Операционная система – Бесплатные иконки: сеть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13925">
            <a:off x="9319744" y="7966160"/>
            <a:ext cx="2555368" cy="255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Значки исполнительной власти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27" t="75898" r="74238" b="3899"/>
          <a:stretch/>
        </p:blipFill>
        <p:spPr bwMode="auto">
          <a:xfrm>
            <a:off x="8472423" y="11114895"/>
            <a:ext cx="2125005" cy="176621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2664470" y="1152611"/>
            <a:ext cx="4638396" cy="22785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3200" dirty="0" smtClean="0">
                <a:solidFill>
                  <a:srgbClr val="0037A5"/>
                </a:solidFill>
              </a:rPr>
              <a:t> </a:t>
            </a:r>
          </a:p>
          <a:p>
            <a:pPr marL="457200" indent="-457200" algn="ctr">
              <a:buAutoNum type="arabicPeriod" startAt="3"/>
            </a:pPr>
            <a:r>
              <a:rPr lang="ru-RU" sz="2400" b="1" dirty="0" smtClean="0">
                <a:solidFill>
                  <a:srgbClr val="0037A5"/>
                </a:solidFill>
              </a:rPr>
              <a:t>ПРОЕКТ</a:t>
            </a:r>
          </a:p>
          <a:p>
            <a:pPr marL="457200" indent="-457200" algn="ctr"/>
            <a:r>
              <a:rPr lang="ru-RU" sz="2400" b="1" dirty="0" smtClean="0">
                <a:solidFill>
                  <a:srgbClr val="0037A5"/>
                </a:solidFill>
              </a:rPr>
              <a:t>по оптимизации информирования ПСУ</a:t>
            </a:r>
            <a:endParaRPr lang="ru-RU" sz="1400" dirty="0">
              <a:solidFill>
                <a:srgbClr val="0037A5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10162" y="3431114"/>
            <a:ext cx="2039112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1710162" y="6810648"/>
            <a:ext cx="2039112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1710162" y="10389838"/>
            <a:ext cx="20231100" cy="1202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588873" y="3909060"/>
            <a:ext cx="886217" cy="29758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4000" b="1" dirty="0" smtClean="0"/>
              <a:t>ПРОБЛЕМА</a:t>
            </a:r>
            <a:endParaRPr lang="ru-RU" sz="4000" b="1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629523" y="7267969"/>
            <a:ext cx="886217" cy="29758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4000" b="1" dirty="0" smtClean="0"/>
              <a:t>РЕШЕНИЕ</a:t>
            </a:r>
            <a:endParaRPr lang="ru-RU" sz="4000" b="1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588873" y="10510063"/>
            <a:ext cx="886217" cy="29758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4000" b="1" dirty="0" smtClean="0"/>
              <a:t>РЕЗУЛЬТАТ</a:t>
            </a:r>
            <a:endParaRPr lang="ru-RU" sz="4000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2007342" y="3909060"/>
            <a:ext cx="4091940" cy="2491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Получение сводной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 на дату запроса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887692" y="3855720"/>
            <a:ext cx="4091940" cy="2491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Исполнение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 распоряжения руководителя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0" name="Picture 2" descr="CNews: Конференции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00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186" y="6856907"/>
            <a:ext cx="3618415" cy="241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Красный Крест PNG - Красный Крест Ошибка Неправильный ...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568" t="14876" r="17883" b="14985"/>
          <a:stretch/>
        </p:blipFill>
        <p:spPr bwMode="auto">
          <a:xfrm>
            <a:off x="7460615" y="7267969"/>
            <a:ext cx="1552322" cy="189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0" b="100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99219">
            <a:off x="14614654" y="3888978"/>
            <a:ext cx="2022371" cy="2022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12408642" y="3953687"/>
            <a:ext cx="4091940" cy="2491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ЧТО?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 ГДЕ?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КОГДА?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5" name="Picture 7" descr="Бегущая строка 2400х400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827" b="14184"/>
          <a:stretch/>
        </p:blipFill>
        <p:spPr bwMode="auto">
          <a:xfrm rot="1791150">
            <a:off x="12153823" y="7903533"/>
            <a:ext cx="6347469" cy="116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3" descr="Старые пожилые люди поют плоские векторные иллюстрации | Премиум векторы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00248" y="10752663"/>
            <a:ext cx="2296819" cy="179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Прямоугольник 49"/>
          <p:cNvSpPr/>
          <p:nvPr/>
        </p:nvSpPr>
        <p:spPr>
          <a:xfrm>
            <a:off x="17302866" y="1152611"/>
            <a:ext cx="4074310" cy="22785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3200" dirty="0" smtClean="0">
                <a:solidFill>
                  <a:srgbClr val="0037A5"/>
                </a:solidFill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0037A5"/>
                </a:solidFill>
              </a:rPr>
              <a:t>4. ПРОЕКТ</a:t>
            </a:r>
          </a:p>
          <a:p>
            <a:pPr algn="ctr"/>
            <a:r>
              <a:rPr lang="ru-RU" sz="2400" b="1" dirty="0" smtClean="0">
                <a:solidFill>
                  <a:srgbClr val="0037A5"/>
                </a:solidFill>
              </a:rPr>
              <a:t> по оптимизации процесса исполнения </a:t>
            </a:r>
          </a:p>
          <a:p>
            <a:pPr algn="ctr"/>
            <a:r>
              <a:rPr lang="ru-RU" sz="2400" b="1" dirty="0" smtClean="0">
                <a:solidFill>
                  <a:srgbClr val="0037A5"/>
                </a:solidFill>
              </a:rPr>
              <a:t>заявок от ПСУ</a:t>
            </a:r>
            <a:endParaRPr lang="ru-RU" sz="2400" b="1" dirty="0">
              <a:solidFill>
                <a:srgbClr val="0037A5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18117760" y="3728937"/>
            <a:ext cx="4091940" cy="2491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ЗАЯВКА от ПСУ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3" name="Picture 22" descr="АвтоЛавка - интернет-магазин запчастей для иномарок Набережные Челны"/>
          <p:cNvPicPr>
            <a:picLocks noChangeAspect="1" noChangeArrowheads="1"/>
          </p:cNvPicPr>
          <p:nvPr/>
        </p:nvPicPr>
        <p:blipFill rotWithShape="1">
          <a:blip r:embed="rId2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99" b="18890"/>
          <a:stretch/>
        </p:blipFill>
        <p:spPr bwMode="auto">
          <a:xfrm>
            <a:off x="19108401" y="7426552"/>
            <a:ext cx="3803856" cy="148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00" t="27293" r="23687" b="25077"/>
          <a:stretch/>
        </p:blipFill>
        <p:spPr bwMode="auto">
          <a:xfrm>
            <a:off x="20195992" y="10735349"/>
            <a:ext cx="1745270" cy="1559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Text 2"/>
          <p:cNvSpPr/>
          <p:nvPr/>
        </p:nvSpPr>
        <p:spPr>
          <a:xfrm>
            <a:off x="1600820" y="740025"/>
            <a:ext cx="12539348" cy="1248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4000" dirty="0" smtClean="0">
                <a:solidFill>
                  <a:srgbClr val="0037A5"/>
                </a:solidFill>
                <a:latin typeface="Montserrat ExtraBold" pitchFamily="34" charset="0"/>
                <a:ea typeface="Montserrat ExtraBold" pitchFamily="34" charset="-122"/>
                <a:cs typeface="Montserrat ExtraBold" pitchFamily="34" charset="-120"/>
              </a:rPr>
              <a:t> </a:t>
            </a:r>
            <a:endParaRPr lang="en-US" sz="4000" u="sng" dirty="0">
              <a:solidFill>
                <a:srgbClr val="0037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808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9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E2A8DE4-B83F-44F4-A7C3-BE1F4A69B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2230"/>
            <a:ext cx="24384000" cy="13716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912693" y="4612598"/>
            <a:ext cx="2808514" cy="881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ПРОЕКТ</a:t>
            </a:r>
            <a:endParaRPr lang="ru-RU" sz="3200" b="1" dirty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00" t="27293" r="23687" b="25077"/>
          <a:stretch/>
        </p:blipFill>
        <p:spPr bwMode="auto">
          <a:xfrm>
            <a:off x="9048155" y="11405286"/>
            <a:ext cx="1521216" cy="1359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646902" y="824094"/>
            <a:ext cx="4622020" cy="23601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3200" dirty="0" smtClean="0">
                <a:solidFill>
                  <a:srgbClr val="0037A5"/>
                </a:solidFill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0037A5"/>
                </a:solidFill>
              </a:rPr>
              <a:t>5,6. ПРОЕКТЫ:</a:t>
            </a:r>
          </a:p>
          <a:p>
            <a:pPr algn="ctr"/>
            <a:r>
              <a:rPr lang="ru-RU" sz="2400" b="1" dirty="0" smtClean="0">
                <a:solidFill>
                  <a:srgbClr val="0037A5"/>
                </a:solidFill>
              </a:rPr>
              <a:t>по оптимизации процессов </a:t>
            </a:r>
            <a:r>
              <a:rPr lang="ru-RU" sz="2400" b="1" dirty="0">
                <a:solidFill>
                  <a:srgbClr val="0037A5"/>
                </a:solidFill>
              </a:rPr>
              <a:t>«Обеспечение питанием», «Уборка помещений» </a:t>
            </a:r>
          </a:p>
        </p:txBody>
      </p:sp>
      <p:pic>
        <p:nvPicPr>
          <p:cNvPr id="3096" name="Picture 24" descr="Значки исполнительной власти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27" t="75898" r="74238" b="3899"/>
          <a:stretch/>
        </p:blipFill>
        <p:spPr bwMode="auto">
          <a:xfrm>
            <a:off x="14632888" y="10945883"/>
            <a:ext cx="2331633" cy="193795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7771039" y="849030"/>
            <a:ext cx="4770703" cy="2612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3200" dirty="0" smtClean="0">
              <a:solidFill>
                <a:srgbClr val="0037A5"/>
              </a:solidFill>
            </a:endParaRPr>
          </a:p>
          <a:p>
            <a:pPr lvl="0" algn="ctr"/>
            <a:r>
              <a:rPr lang="ru-RU" sz="2400" b="1" dirty="0" smtClean="0">
                <a:solidFill>
                  <a:srgbClr val="0037A5"/>
                </a:solidFill>
              </a:rPr>
              <a:t>7. ПРОЕКТ</a:t>
            </a:r>
          </a:p>
          <a:p>
            <a:pPr lvl="0" algn="ctr"/>
            <a:r>
              <a:rPr lang="ru-RU" sz="2400" b="1" dirty="0" smtClean="0">
                <a:solidFill>
                  <a:srgbClr val="0037A5"/>
                </a:solidFill>
              </a:rPr>
              <a:t> по оптимизации процесса сохранности личных средств и ценных вещей</a:t>
            </a:r>
            <a:endParaRPr lang="ru-RU" sz="2400" b="1" dirty="0">
              <a:solidFill>
                <a:srgbClr val="0037A5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438308" y="3406400"/>
            <a:ext cx="2039112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1438308" y="6785934"/>
            <a:ext cx="2039112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1438308" y="10365124"/>
            <a:ext cx="20231100" cy="1202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317019" y="3461602"/>
            <a:ext cx="886217" cy="339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4000" b="1" dirty="0" smtClean="0"/>
              <a:t>ПРОБЛЕМА</a:t>
            </a:r>
            <a:endParaRPr lang="ru-RU" sz="4000" b="1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357669" y="7243255"/>
            <a:ext cx="886217" cy="29758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4000" b="1" dirty="0" smtClean="0"/>
              <a:t>РЕШЕНИЕ</a:t>
            </a:r>
            <a:endParaRPr lang="ru-RU" sz="4000" b="1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317019" y="10485349"/>
            <a:ext cx="886217" cy="29758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4000" b="1" dirty="0" smtClean="0"/>
              <a:t>РЕЗУЛЬТАТ</a:t>
            </a:r>
            <a:endParaRPr lang="ru-RU" sz="4000" b="1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8504321" y="3831006"/>
            <a:ext cx="4091940" cy="2491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99219">
            <a:off x="9057696" y="3220754"/>
            <a:ext cx="2442112" cy="244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15194681" y="3852097"/>
            <a:ext cx="4091940" cy="2491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31" name="Picture 9" descr="Реалистичная металлическая кастрюля с супом на белом фоне - Вектор |  Премиум векторы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4894" y="3787191"/>
            <a:ext cx="2311219" cy="119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1" descr="Женщина-уборщица чистит плоскую векторную иллюстрацию персонажа мультфильма  | Премиум векторы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3195" b="100000" l="9744" r="89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1844" y="3787190"/>
            <a:ext cx="2150247" cy="215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Большой палец вниз - Бесплатные векторные эмодзи на creazilla.com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4411" y="5097966"/>
            <a:ext cx="1154867" cy="115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8627" y="6989089"/>
            <a:ext cx="6469380" cy="2392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u="sng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АУТСОРСИНГ</a:t>
            </a:r>
            <a:endParaRPr lang="ru-RU" sz="6600" b="1" u="sng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5" name="Picture 4" descr="кошелек деньги законопроекты портмоне - Бизнес и финансы Иконки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4611" y="4441810"/>
            <a:ext cx="1136634" cy="113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504321" y="7348047"/>
            <a:ext cx="2725738" cy="2004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7" descr="Большой палец вниз - Бесплатные векторные эмодзи на creazilla.com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147510" y="11326767"/>
            <a:ext cx="1176190" cy="117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12690027" y="571722"/>
            <a:ext cx="5079566" cy="28898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37A5"/>
                </a:solidFill>
              </a:rPr>
              <a:t> </a:t>
            </a:r>
          </a:p>
          <a:p>
            <a:pPr lvl="0" algn="ctr"/>
            <a:r>
              <a:rPr lang="ru-RU" sz="2400" b="1" dirty="0">
                <a:solidFill>
                  <a:srgbClr val="0037A5"/>
                </a:solidFill>
              </a:rPr>
              <a:t>8</a:t>
            </a:r>
            <a:r>
              <a:rPr lang="ru-RU" sz="2400" b="1" dirty="0" smtClean="0">
                <a:solidFill>
                  <a:srgbClr val="0037A5"/>
                </a:solidFill>
              </a:rPr>
              <a:t>. ПРОЕКТ</a:t>
            </a:r>
          </a:p>
          <a:p>
            <a:pPr lvl="0" algn="ctr"/>
            <a:r>
              <a:rPr lang="ru-RU" sz="2400" b="1" dirty="0" smtClean="0">
                <a:solidFill>
                  <a:srgbClr val="0037A5"/>
                </a:solidFill>
              </a:rPr>
              <a:t>по оптимизации за систематическим наблюдением узкими специалистами </a:t>
            </a:r>
            <a:r>
              <a:rPr lang="ru-RU" sz="2400" b="1" dirty="0" err="1" smtClean="0">
                <a:solidFill>
                  <a:srgbClr val="0037A5"/>
                </a:solidFill>
              </a:rPr>
              <a:t>маломобильных</a:t>
            </a:r>
            <a:r>
              <a:rPr lang="ru-RU" sz="2400" b="1" dirty="0" smtClean="0">
                <a:solidFill>
                  <a:srgbClr val="0037A5"/>
                </a:solidFill>
              </a:rPr>
              <a:t> ПСУ</a:t>
            </a:r>
            <a:endParaRPr lang="ru-RU" sz="2400" b="1" dirty="0">
              <a:solidFill>
                <a:srgbClr val="0037A5"/>
              </a:solidFill>
            </a:endParaRPr>
          </a:p>
          <a:p>
            <a:pPr algn="ctr"/>
            <a:r>
              <a:rPr lang="ru-RU" sz="2400" dirty="0" smtClean="0">
                <a:solidFill>
                  <a:srgbClr val="0037A5"/>
                </a:solidFill>
              </a:rPr>
              <a:t> </a:t>
            </a:r>
            <a:endParaRPr lang="ru-RU" sz="2400" dirty="0">
              <a:solidFill>
                <a:srgbClr val="0037A5"/>
              </a:solidFill>
            </a:endParaRPr>
          </a:p>
        </p:txBody>
      </p:sp>
      <p:pic>
        <p:nvPicPr>
          <p:cNvPr id="47" name="Picture 10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618" b="14257"/>
          <a:stretch/>
        </p:blipFill>
        <p:spPr bwMode="auto">
          <a:xfrm rot="313047">
            <a:off x="13335383" y="4504551"/>
            <a:ext cx="2372652" cy="1735002"/>
          </a:xfrm>
          <a:prstGeom prst="ellipse">
            <a:avLst/>
          </a:prstGeom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011551" y="3831006"/>
            <a:ext cx="4229100" cy="8355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ПОСЕЩЕНИЕ ЛПУ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8" name="Picture 6" descr="Забота о пожилых людях - это икона. Уход за векторным знаком, символом,  иллюстрацией . Стоковый вектор ©iconsgraph 196477310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96" t="17175" r="18371" b="19334"/>
          <a:stretch/>
        </p:blipFill>
        <p:spPr bwMode="auto">
          <a:xfrm rot="243390" flipH="1">
            <a:off x="15921077" y="4406228"/>
            <a:ext cx="2086890" cy="2043651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32888" y="7284290"/>
            <a:ext cx="2607763" cy="2602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Пятиугольник 49"/>
          <p:cNvSpPr/>
          <p:nvPr/>
        </p:nvSpPr>
        <p:spPr>
          <a:xfrm rot="20922957">
            <a:off x="13645548" y="8297836"/>
            <a:ext cx="2474402" cy="1107377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ДОГОВОР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17621309" y="1170480"/>
            <a:ext cx="3908037" cy="2235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 smtClean="0">
                <a:solidFill>
                  <a:srgbClr val="0037A5"/>
                </a:solidFill>
              </a:rPr>
              <a:t>9. ПРОЕКТ</a:t>
            </a:r>
          </a:p>
          <a:p>
            <a:pPr lvl="0" algn="ctr"/>
            <a:r>
              <a:rPr lang="ru-RU" sz="2400" b="1" dirty="0" smtClean="0">
                <a:solidFill>
                  <a:srgbClr val="0037A5"/>
                </a:solidFill>
              </a:rPr>
              <a:t>по оптимизации доступности библиотечного </a:t>
            </a:r>
            <a:r>
              <a:rPr lang="ru-RU" sz="2400" b="1" dirty="0">
                <a:solidFill>
                  <a:srgbClr val="0037A5"/>
                </a:solidFill>
              </a:rPr>
              <a:t>фонда </a:t>
            </a:r>
            <a:r>
              <a:rPr lang="ru-RU" sz="2400" b="1" dirty="0" smtClean="0">
                <a:solidFill>
                  <a:srgbClr val="0037A5"/>
                </a:solidFill>
              </a:rPr>
              <a:t>для МГН</a:t>
            </a:r>
            <a:endParaRPr lang="ru-RU" sz="2400" b="1" dirty="0">
              <a:solidFill>
                <a:srgbClr val="0037A5"/>
              </a:solidFill>
            </a:endParaRPr>
          </a:p>
          <a:p>
            <a:pPr algn="ctr"/>
            <a:r>
              <a:rPr lang="ru-RU" sz="4000" b="1" dirty="0" smtClean="0">
                <a:solidFill>
                  <a:srgbClr val="0037A5"/>
                </a:solidFill>
              </a:rPr>
              <a:t> </a:t>
            </a:r>
            <a:endParaRPr lang="ru-RU" sz="2400" b="1" dirty="0">
              <a:solidFill>
                <a:srgbClr val="0037A5"/>
              </a:solidFill>
            </a:endParaRPr>
          </a:p>
        </p:txBody>
      </p:sp>
      <p:pic>
        <p:nvPicPr>
          <p:cNvPr id="52" name="Picture 4" descr="Книги – Бесплатные иконки: образование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26947">
            <a:off x="19664426" y="4751389"/>
            <a:ext cx="1485903" cy="148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/>
          <p:cNvSpPr/>
          <p:nvPr/>
        </p:nvSpPr>
        <p:spPr>
          <a:xfrm>
            <a:off x="18292827" y="3808146"/>
            <a:ext cx="4229100" cy="8355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ДЛЯ СЛЕПЫХ И ГЛУХИХ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55" name="Picture 6" descr="Библиотека 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37296" y="7788521"/>
            <a:ext cx="2264224" cy="226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Пятиугольник 55"/>
          <p:cNvSpPr/>
          <p:nvPr/>
        </p:nvSpPr>
        <p:spPr>
          <a:xfrm rot="20922957">
            <a:off x="18816545" y="8366946"/>
            <a:ext cx="2474402" cy="1107377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ДОГОВОР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57" name="Picture 7" descr="Большой палец вниз - Бесплатные векторные эмодзи на creazilla.com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199183" y="11136267"/>
            <a:ext cx="1176190" cy="117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Прямоугольник 57"/>
          <p:cNvSpPr/>
          <p:nvPr/>
        </p:nvSpPr>
        <p:spPr>
          <a:xfrm>
            <a:off x="18572420" y="6930284"/>
            <a:ext cx="4229100" cy="8355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ОБЛАСТНАЯ БИЛИОТЕКА ДЛЯ СЛЕПЫХ И ГЛУХИХ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368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9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E2A8DE4-B83F-44F4-A7C3-BE1F4A69B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0"/>
            <a:ext cx="24384000" cy="137160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022472" y="1782414"/>
            <a:ext cx="18231488" cy="1248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4000" dirty="0" smtClean="0">
                <a:solidFill>
                  <a:srgbClr val="0037A5"/>
                </a:solidFill>
                <a:latin typeface="Montserrat ExtraBold" pitchFamily="34" charset="0"/>
                <a:ea typeface="Montserrat ExtraBold" pitchFamily="34" charset="-122"/>
                <a:cs typeface="Montserrat ExtraBold" pitchFamily="34" charset="-120"/>
              </a:rPr>
              <a:t>1. На первом этапе для каждого проекта разработаны карты, содержащие информацию о вовлеченных лицах,  границе проекта; его цели и плановом эффекте; описана сама проблема, возможные ее последствия и значимость для клиента (ПСУ); спланированы ключевые события проекта  </a:t>
            </a:r>
            <a:endParaRPr lang="en-US" sz="4000" u="sng" dirty="0">
              <a:solidFill>
                <a:srgbClr val="0037A5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6740" y="4366260"/>
            <a:ext cx="8786063" cy="4320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022472" y="8430857"/>
            <a:ext cx="5832648" cy="2592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b="1" dirty="0" smtClean="0">
                <a:solidFill>
                  <a:srgbClr val="0070C0"/>
                </a:solidFill>
              </a:rPr>
              <a:t>3.Цели и плановый эффект</a:t>
            </a:r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7995" y="9089947"/>
            <a:ext cx="8583554" cy="393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67484" y="4182700"/>
            <a:ext cx="11553256" cy="2822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2456432" y="7004958"/>
            <a:ext cx="7210362" cy="5074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b="1" dirty="0" smtClean="0">
                <a:solidFill>
                  <a:srgbClr val="0070C0"/>
                </a:solidFill>
              </a:rPr>
              <a:t>4.Ключевые события проекта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 </a:t>
            </a:r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67484" y="7435154"/>
            <a:ext cx="12175495" cy="558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2"/>
          <p:cNvSpPr/>
          <p:nvPr/>
        </p:nvSpPr>
        <p:spPr>
          <a:xfrm>
            <a:off x="1999630" y="511386"/>
            <a:ext cx="18780110" cy="1248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4000" dirty="0" smtClean="0">
                <a:solidFill>
                  <a:srgbClr val="0037A5"/>
                </a:solidFill>
                <a:latin typeface="Montserrat ExtraBold" pitchFamily="34" charset="0"/>
                <a:ea typeface="Montserrat ExtraBold" pitchFamily="34" charset="-122"/>
                <a:cs typeface="Montserrat ExtraBold" pitchFamily="34" charset="-120"/>
              </a:rPr>
              <a:t> </a:t>
            </a:r>
            <a:r>
              <a:rPr lang="ru-RU" sz="4000" b="1" u="sng" dirty="0" smtClean="0">
                <a:solidFill>
                  <a:srgbClr val="0037A5"/>
                </a:solidFill>
                <a:latin typeface="Montserrat ExtraBold" pitchFamily="34" charset="0"/>
                <a:ea typeface="Montserrat ExtraBold" pitchFamily="34" charset="-122"/>
                <a:cs typeface="Montserrat ExtraBold" pitchFamily="34" charset="-120"/>
              </a:rPr>
              <a:t>Алгоритм внедрения проекта с использованием бережливых технологий:</a:t>
            </a:r>
            <a:endParaRPr lang="en-US" sz="4000" b="1" u="sng" dirty="0">
              <a:solidFill>
                <a:srgbClr val="0037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07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9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E2A8DE4-B83F-44F4-A7C3-BE1F4A69B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0"/>
            <a:ext cx="24384000" cy="137160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022472" y="301885"/>
            <a:ext cx="18231488" cy="1248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4000" dirty="0" smtClean="0">
                <a:solidFill>
                  <a:srgbClr val="0037A5"/>
                </a:solidFill>
                <a:latin typeface="Montserrat ExtraBold" pitchFamily="34" charset="0"/>
                <a:ea typeface="Montserrat ExtraBold" pitchFamily="34" charset="-122"/>
                <a:cs typeface="Montserrat ExtraBold" pitchFamily="34" charset="-120"/>
              </a:rPr>
              <a:t> </a:t>
            </a:r>
            <a:r>
              <a:rPr lang="ru-RU" sz="4000" b="1" u="sng" dirty="0" smtClean="0">
                <a:solidFill>
                  <a:srgbClr val="0037A5"/>
                </a:solidFill>
                <a:latin typeface="Montserrat ExtraBold" pitchFamily="34" charset="0"/>
                <a:ea typeface="Montserrat ExtraBold" pitchFamily="34" charset="-122"/>
                <a:cs typeface="Montserrat ExtraBold" pitchFamily="34" charset="-120"/>
              </a:rPr>
              <a:t>2.Далее проведено картирование проблемы, сбор фактических данных</a:t>
            </a:r>
          </a:p>
          <a:p>
            <a:pPr marL="0" indent="0" algn="l">
              <a:buNone/>
            </a:pPr>
            <a:r>
              <a:rPr lang="ru-RU" sz="4000" b="1" u="sng" dirty="0" smtClean="0">
                <a:solidFill>
                  <a:srgbClr val="0037A5"/>
                </a:solidFill>
                <a:latin typeface="Montserrat ExtraBold" pitchFamily="34" charset="0"/>
                <a:ea typeface="Montserrat ExtraBold" pitchFamily="34" charset="-122"/>
                <a:cs typeface="Montserrat ExtraBold" pitchFamily="34" charset="-120"/>
              </a:rPr>
              <a:t>их анализ; выдвинуто решение  </a:t>
            </a:r>
            <a:endParaRPr lang="en-US" sz="4000" b="1" u="sng" dirty="0">
              <a:solidFill>
                <a:srgbClr val="0037A5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9838" y="1574244"/>
            <a:ext cx="11401742" cy="6364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" y="7621940"/>
            <a:ext cx="11816352" cy="596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95400" y="3220164"/>
            <a:ext cx="10391775" cy="6972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Выноска со стрелкой вправо 1"/>
          <p:cNvSpPr/>
          <p:nvPr/>
        </p:nvSpPr>
        <p:spPr>
          <a:xfrm>
            <a:off x="12959352" y="4111637"/>
            <a:ext cx="1538968" cy="7020605"/>
          </a:xfrm>
          <a:prstGeom prst="rightArrow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4650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9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E2A8DE4-B83F-44F4-A7C3-BE1F4A69B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0"/>
            <a:ext cx="24384000" cy="137160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569357" y="502254"/>
            <a:ext cx="19941903" cy="1248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4000" b="1" u="sng" dirty="0" smtClean="0">
                <a:solidFill>
                  <a:srgbClr val="0037A5"/>
                </a:solidFill>
                <a:latin typeface="Montserrat ExtraBold" pitchFamily="34" charset="0"/>
                <a:ea typeface="Montserrat ExtraBold" pitchFamily="34" charset="-122"/>
                <a:cs typeface="Montserrat ExtraBold" pitchFamily="34" charset="-120"/>
              </a:rPr>
              <a:t> 3. На следующем этапе проведено картирование целевого состояния проекта, разработан план мероприятий. По итогам - мониторирование достигнутых результатов и картирование достигнутого состояния. </a:t>
            </a:r>
            <a:endParaRPr lang="en-US" sz="4000" b="1" u="sng" dirty="0">
              <a:solidFill>
                <a:srgbClr val="0037A5"/>
              </a:solidFill>
            </a:endParaRPr>
          </a:p>
        </p:txBody>
      </p:sp>
      <p:sp>
        <p:nvSpPr>
          <p:cNvPr id="2" name="Выноска со стрелкой вправо 1"/>
          <p:cNvSpPr/>
          <p:nvPr/>
        </p:nvSpPr>
        <p:spPr>
          <a:xfrm>
            <a:off x="12583568" y="3791223"/>
            <a:ext cx="1538968" cy="7020605"/>
          </a:xfrm>
          <a:prstGeom prst="rightArrowCallo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9357" y="2807358"/>
            <a:ext cx="10887075" cy="590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7523" y="8982416"/>
            <a:ext cx="9010650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88215" y="2814988"/>
            <a:ext cx="8860405" cy="508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22536" y="8179832"/>
            <a:ext cx="9562347" cy="5263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6026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9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E2A8DE4-B83F-44F4-A7C3-BE1F4A69B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" y="0"/>
            <a:ext cx="24384000" cy="137160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569357" y="502254"/>
            <a:ext cx="19941903" cy="1248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4000" dirty="0" smtClean="0">
                <a:solidFill>
                  <a:srgbClr val="0037A5"/>
                </a:solidFill>
                <a:latin typeface="Montserrat ExtraBold" pitchFamily="34" charset="0"/>
                <a:ea typeface="Montserrat ExtraBold" pitchFamily="34" charset="-122"/>
                <a:cs typeface="Montserrat ExtraBold" pitchFamily="34" charset="-120"/>
              </a:rPr>
              <a:t> </a:t>
            </a:r>
            <a:r>
              <a:rPr lang="ru-RU" sz="3600" b="1" u="sng" dirty="0" smtClean="0">
                <a:solidFill>
                  <a:srgbClr val="0037A5"/>
                </a:solidFill>
                <a:latin typeface="Montserrat ExtraBold" pitchFamily="34" charset="0"/>
                <a:ea typeface="Montserrat ExtraBold" pitchFamily="34" charset="-122"/>
                <a:cs typeface="Montserrat ExtraBold" pitchFamily="34" charset="-120"/>
              </a:rPr>
              <a:t>4.  При изучении результатов проекта принято решение о его  положительном завершении</a:t>
            </a:r>
            <a:r>
              <a:rPr lang="ru-RU" sz="3600" b="1" dirty="0" smtClean="0">
                <a:solidFill>
                  <a:srgbClr val="0037A5"/>
                </a:solidFill>
                <a:latin typeface="Montserrat ExtraBold" pitchFamily="34" charset="0"/>
                <a:ea typeface="Montserrat ExtraBold" pitchFamily="34" charset="-122"/>
                <a:cs typeface="Montserrat ExtraBold" pitchFamily="34" charset="-120"/>
              </a:rPr>
              <a:t>. </a:t>
            </a:r>
            <a:r>
              <a:rPr lang="ru-RU" sz="3600" b="1" dirty="0">
                <a:solidFill>
                  <a:srgbClr val="0037A5"/>
                </a:solidFill>
                <a:latin typeface="Montserrat ExtraBold" pitchFamily="34" charset="0"/>
                <a:ea typeface="Montserrat ExtraBold" pitchFamily="34" charset="-122"/>
                <a:cs typeface="Montserrat ExtraBold" pitchFamily="34" charset="-120"/>
              </a:rPr>
              <a:t>*</a:t>
            </a:r>
            <a:r>
              <a:rPr lang="ru-RU" sz="2800" i="1" dirty="0" smtClean="0">
                <a:solidFill>
                  <a:srgbClr val="0037A5"/>
                </a:solidFill>
                <a:latin typeface="Montserrat ExtraBold" pitchFamily="34" charset="0"/>
                <a:ea typeface="Montserrat ExtraBold" pitchFamily="34" charset="-122"/>
                <a:cs typeface="Montserrat ExtraBold" pitchFamily="34" charset="-120"/>
              </a:rPr>
              <a:t>Приложения к проекту подтверждают высвобождение ресурсов для исполнения основных функций специалистов по отношению к ПСУ.</a:t>
            </a:r>
          </a:p>
          <a:p>
            <a:pPr marL="0" indent="0" algn="l">
              <a:buNone/>
            </a:pPr>
            <a:endParaRPr lang="en-US" sz="4000" u="sng" dirty="0">
              <a:solidFill>
                <a:srgbClr val="0037A5"/>
              </a:solidFill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72746">
            <a:off x="16141305" y="9173267"/>
            <a:ext cx="7369915" cy="3915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60702">
            <a:off x="8046232" y="8758002"/>
            <a:ext cx="8418496" cy="4575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63575" y="1914208"/>
            <a:ext cx="6973888" cy="632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76729" y="7423468"/>
            <a:ext cx="2267744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25309" b="70284" l="17475" r="894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768" t="25467" r="9703" b="29714"/>
          <a:stretch/>
        </p:blipFill>
        <p:spPr bwMode="auto">
          <a:xfrm>
            <a:off x="-192572" y="1914564"/>
            <a:ext cx="20201713" cy="9456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26262" y="7540050"/>
            <a:ext cx="1989830" cy="1176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22640" y="7783234"/>
            <a:ext cx="2083117" cy="1206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795"/>
          <a:stretch/>
        </p:blipFill>
        <p:spPr bwMode="auto">
          <a:xfrm>
            <a:off x="655408" y="2332076"/>
            <a:ext cx="9689075" cy="4753662"/>
          </a:xfrm>
          <a:prstGeom prst="flowChartDocumen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691520">
            <a:off x="9575655" y="4046527"/>
            <a:ext cx="7387430" cy="4048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408" y="9349740"/>
            <a:ext cx="7788464" cy="436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5598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0"/>
            <a:ext cx="24384000" cy="137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9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E2A8DE4-B83F-44F4-A7C3-BE1F4A69B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74" y="0"/>
            <a:ext cx="24384000" cy="13716000"/>
          </a:xfrm>
          <a:prstGeom prst="rect">
            <a:avLst/>
          </a:prstGeom>
        </p:spPr>
      </p:pic>
      <p:sp>
        <p:nvSpPr>
          <p:cNvPr id="3" name="AutoShape 4" descr="Пожилой человек гладко выбритый, …» — картинка создана в Шедеврум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6" descr="Пожилой человек гладко выбритый, …» — картинка создана в Шедеврум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050" name="Picture 2" descr="C:\Users\Социал2020\Desktop\1682809011_papik-pro-p-smail-otlichno-khorosho-plokho-png-3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386" t="24217" r="33228" b="20358"/>
          <a:stretch/>
        </p:blipFill>
        <p:spPr bwMode="auto">
          <a:xfrm>
            <a:off x="9128437" y="9343692"/>
            <a:ext cx="2795629" cy="2787605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Социал2020\Desktop\1682809011_papik-pro-p-smail-otlichno-khorosho-plokho-png-3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9763" b="89974" l="33281" r="1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271" t="23679" b="23142"/>
          <a:stretch/>
        </p:blipFill>
        <p:spPr bwMode="auto">
          <a:xfrm rot="944798">
            <a:off x="11604161" y="9364704"/>
            <a:ext cx="3075197" cy="3196445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Социал2020\Desktop\1682809011_papik-pro-p-smail-otlichno-khorosho-plokho-png-3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22427" b="77309" l="0" r="31379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779" r="69018" b="22792"/>
          <a:stretch/>
        </p:blipFill>
        <p:spPr bwMode="auto">
          <a:xfrm rot="772197">
            <a:off x="14776422" y="10087083"/>
            <a:ext cx="2679754" cy="2723707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 flipV="1">
            <a:off x="460375" y="13007340"/>
            <a:ext cx="22628225" cy="114300"/>
          </a:xfrm>
          <a:prstGeom prst="line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-20374" y="7937"/>
            <a:ext cx="24384001" cy="3398203"/>
          </a:xfrm>
          <a:prstGeom prst="rect">
            <a:avLst/>
          </a:prstGeom>
          <a:gradFill>
            <a:gsLst>
              <a:gs pos="50000">
                <a:schemeClr val="bg1"/>
              </a:gs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endParaRPr lang="ru-RU" sz="3200" b="1" u="sng" dirty="0" smtClean="0">
              <a:solidFill>
                <a:srgbClr val="0037A5"/>
              </a:solidFill>
            </a:endParaRPr>
          </a:p>
          <a:p>
            <a:pPr lvl="1" algn="ctr"/>
            <a:r>
              <a:rPr lang="ru-RU" sz="3600" b="1" u="sng" dirty="0" smtClean="0">
                <a:solidFill>
                  <a:srgbClr val="0037A5"/>
                </a:solidFill>
              </a:rPr>
              <a:t>Задача социального учреждения:  </a:t>
            </a:r>
            <a:r>
              <a:rPr lang="ru-RU" sz="3600" b="1" dirty="0" smtClean="0">
                <a:solidFill>
                  <a:srgbClr val="0037A5"/>
                </a:solidFill>
              </a:rPr>
              <a:t>обеспечить высокое качество </a:t>
            </a:r>
            <a:r>
              <a:rPr lang="ru-RU" sz="3600" b="1" dirty="0">
                <a:solidFill>
                  <a:srgbClr val="0037A5"/>
                </a:solidFill>
              </a:rPr>
              <a:t>социальных </a:t>
            </a:r>
            <a:r>
              <a:rPr lang="ru-RU" sz="3600" b="1" dirty="0" smtClean="0">
                <a:solidFill>
                  <a:srgbClr val="0037A5"/>
                </a:solidFill>
              </a:rPr>
              <a:t>услуг каждому  их получателю.</a:t>
            </a:r>
          </a:p>
          <a:p>
            <a:pPr lvl="1" algn="ctr"/>
            <a:endParaRPr lang="ru-RU" sz="3600" b="1" u="sng" dirty="0" smtClean="0">
              <a:solidFill>
                <a:srgbClr val="0037A5"/>
              </a:solidFill>
            </a:endParaRPr>
          </a:p>
          <a:p>
            <a:pPr lvl="1" algn="ctr"/>
            <a:r>
              <a:rPr lang="ru-RU" sz="3600" b="1" u="sng" dirty="0" smtClean="0">
                <a:solidFill>
                  <a:srgbClr val="0037A5"/>
                </a:solidFill>
              </a:rPr>
              <a:t>Задача </a:t>
            </a:r>
            <a:r>
              <a:rPr lang="ru-RU" sz="3600" b="1" u="sng" dirty="0">
                <a:solidFill>
                  <a:srgbClr val="0037A5"/>
                </a:solidFill>
              </a:rPr>
              <a:t>руководителя:  </a:t>
            </a:r>
            <a:r>
              <a:rPr lang="ru-RU" sz="3600" b="1" u="sng" dirty="0" smtClean="0">
                <a:solidFill>
                  <a:srgbClr val="0037A5"/>
                </a:solidFill>
              </a:rPr>
              <a:t> </a:t>
            </a:r>
            <a:r>
              <a:rPr lang="ru-RU" sz="3600" b="1" dirty="0" smtClean="0">
                <a:solidFill>
                  <a:srgbClr val="0037A5"/>
                </a:solidFill>
              </a:rPr>
              <a:t>применить </a:t>
            </a:r>
            <a:r>
              <a:rPr lang="ru-RU" sz="3600" b="1" dirty="0">
                <a:solidFill>
                  <a:srgbClr val="0037A5"/>
                </a:solidFill>
              </a:rPr>
              <a:t>методы эффективного управления организацией с целью обеспечения </a:t>
            </a:r>
          </a:p>
          <a:p>
            <a:pPr lvl="1" algn="ctr"/>
            <a:r>
              <a:rPr lang="ru-RU" sz="3600" b="1" dirty="0">
                <a:solidFill>
                  <a:srgbClr val="0037A5"/>
                </a:solidFill>
              </a:rPr>
              <a:t>высокого качества социальных услуг каждому  их получателю</a:t>
            </a:r>
            <a:r>
              <a:rPr lang="ru-RU" sz="3600" b="1" dirty="0" smtClean="0">
                <a:solidFill>
                  <a:srgbClr val="0037A5"/>
                </a:solidFill>
              </a:rPr>
              <a:t>.</a:t>
            </a:r>
            <a:endParaRPr lang="ru-RU" sz="3600" b="1" dirty="0">
              <a:solidFill>
                <a:srgbClr val="0037A5"/>
              </a:solidFill>
            </a:endParaRPr>
          </a:p>
          <a:p>
            <a:pPr lvl="1"/>
            <a:endParaRPr lang="ru-RU" sz="3200" b="1" u="sng" dirty="0" smtClean="0">
              <a:solidFill>
                <a:srgbClr val="0037A5"/>
              </a:solidFill>
            </a:endParaRPr>
          </a:p>
          <a:p>
            <a:pPr lvl="1"/>
            <a:endParaRPr lang="ru-RU" sz="3200" b="1" u="sng" dirty="0" smtClean="0">
              <a:solidFill>
                <a:srgbClr val="0037A5"/>
              </a:solidFill>
            </a:endParaRPr>
          </a:p>
        </p:txBody>
      </p:sp>
      <p:pic>
        <p:nvPicPr>
          <p:cNvPr id="12" name="Picture 7" descr="C:\Users\Социал2020\Downloads\5b3390e8b31011eeab517a2f0d1382ba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855" b="93262" l="5469" r="100000">
                        <a14:backgroundMark x1="25000" y1="44336" x2="9277" y2="58398"/>
                        <a14:backgroundMark x1="23633" y1="45996" x2="29004" y2="37012"/>
                        <a14:backgroundMark x1="29004" y1="37012" x2="41699" y2="34668"/>
                        <a14:backgroundMark x1="86621" y1="37012" x2="97949" y2="67090"/>
                        <a14:backgroundMark x1="30078" y1="84668" x2="36621" y2="86328"/>
                        <a14:backgroundMark x1="36621" y1="86328" x2="38672" y2="82813"/>
                        <a14:backgroundMark x1="38672" y1="82813" x2="60352" y2="84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335"/>
          <a:stretch/>
        </p:blipFill>
        <p:spPr bwMode="auto">
          <a:xfrm>
            <a:off x="8438590" y="1863643"/>
            <a:ext cx="9787444" cy="887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21026281">
            <a:off x="1470923" y="4542116"/>
            <a:ext cx="8489373" cy="8113663"/>
          </a:xfrm>
          <a:prstGeom prst="rightArrow">
            <a:avLst>
              <a:gd name="adj1" fmla="val 84627"/>
              <a:gd name="adj2" fmla="val 50000"/>
            </a:avLst>
          </a:prstGeom>
          <a:gradFill flip="none" rotWithShape="1">
            <a:gsLst>
              <a:gs pos="50000">
                <a:schemeClr val="bg1"/>
              </a:gs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u="sng" dirty="0" smtClean="0"/>
          </a:p>
          <a:p>
            <a:pPr algn="ctr"/>
            <a:r>
              <a:rPr lang="ru-RU" sz="3600" b="1" u="sng" dirty="0" smtClean="0">
                <a:solidFill>
                  <a:srgbClr val="0037A5"/>
                </a:solidFill>
              </a:rPr>
              <a:t>Бережливое производство – </a:t>
            </a:r>
          </a:p>
          <a:p>
            <a:pPr algn="ctr"/>
            <a:r>
              <a:rPr lang="ru-RU" sz="3600" dirty="0" smtClean="0">
                <a:solidFill>
                  <a:srgbClr val="0037A5"/>
                </a:solidFill>
              </a:rPr>
              <a:t>особая концепция управления  предполагающая </a:t>
            </a:r>
            <a:r>
              <a:rPr lang="ru-RU" sz="3600" b="1" u="sng" dirty="0" smtClean="0">
                <a:solidFill>
                  <a:srgbClr val="0037A5"/>
                </a:solidFill>
              </a:rPr>
              <a:t>оптимизацию ресурсов</a:t>
            </a:r>
            <a:r>
              <a:rPr lang="ru-RU" sz="3600" b="1" dirty="0" smtClean="0">
                <a:solidFill>
                  <a:srgbClr val="0037A5"/>
                </a:solidFill>
              </a:rPr>
              <a:t> </a:t>
            </a:r>
            <a:r>
              <a:rPr lang="ru-RU" sz="3600" dirty="0" smtClean="0">
                <a:solidFill>
                  <a:srgbClr val="0037A5"/>
                </a:solidFill>
              </a:rPr>
              <a:t>и максимальную </a:t>
            </a:r>
            <a:r>
              <a:rPr lang="ru-RU" sz="3600" b="1" u="sng" dirty="0" smtClean="0">
                <a:solidFill>
                  <a:srgbClr val="0037A5"/>
                </a:solidFill>
              </a:rPr>
              <a:t>ориентацию на получателя социальных услуг</a:t>
            </a:r>
          </a:p>
          <a:p>
            <a:pPr algn="ctr"/>
            <a:r>
              <a:rPr lang="ru-RU" sz="3600" b="1" u="sng" dirty="0" smtClean="0">
                <a:solidFill>
                  <a:srgbClr val="0037A5"/>
                </a:solidFill>
              </a:rPr>
              <a:t> </a:t>
            </a:r>
            <a:endParaRPr lang="ru-RU" sz="3600" b="1" dirty="0" smtClean="0">
              <a:solidFill>
                <a:srgbClr val="0037A5"/>
              </a:solidFill>
            </a:endParaRPr>
          </a:p>
          <a:p>
            <a:pPr algn="ctr"/>
            <a:r>
              <a:rPr lang="ru-RU" sz="3600" b="1" dirty="0" smtClean="0"/>
              <a:t> </a:t>
            </a:r>
            <a:endParaRPr lang="ru-RU" sz="3600" b="1" u="sng" dirty="0"/>
          </a:p>
          <a:p>
            <a:pPr algn="ctr"/>
            <a:endParaRPr lang="ru-RU" sz="3600" b="1" dirty="0"/>
          </a:p>
        </p:txBody>
      </p:sp>
      <p:sp>
        <p:nvSpPr>
          <p:cNvPr id="14" name="Прямоугольник 1"/>
          <p:cNvSpPr/>
          <p:nvPr/>
        </p:nvSpPr>
        <p:spPr>
          <a:xfrm rot="506517">
            <a:off x="17175196" y="4447680"/>
            <a:ext cx="6893759" cy="7216685"/>
          </a:xfrm>
          <a:prstGeom prst="leftArrow">
            <a:avLst/>
          </a:prstGeom>
          <a:gradFill flip="none" rotWithShape="1">
            <a:gsLst>
              <a:gs pos="50000">
                <a:schemeClr val="bg1"/>
              </a:gs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u="sng" dirty="0" smtClean="0"/>
          </a:p>
          <a:p>
            <a:pPr algn="ctr"/>
            <a:endParaRPr lang="ru-RU" sz="3600" b="1" u="sng" dirty="0" smtClean="0">
              <a:solidFill>
                <a:srgbClr val="0037A5"/>
              </a:solidFill>
            </a:endParaRPr>
          </a:p>
          <a:p>
            <a:pPr algn="ctr"/>
            <a:endParaRPr lang="ru-RU" sz="3600" b="1" u="sng" dirty="0">
              <a:solidFill>
                <a:srgbClr val="0037A5"/>
              </a:solidFill>
            </a:endParaRPr>
          </a:p>
          <a:p>
            <a:pPr algn="ctr"/>
            <a:r>
              <a:rPr lang="ru-RU" sz="4000" b="1" u="sng" dirty="0" smtClean="0">
                <a:solidFill>
                  <a:srgbClr val="FF0000"/>
                </a:solidFill>
              </a:rPr>
              <a:t>Бережливое производство -  </a:t>
            </a:r>
            <a:r>
              <a:rPr lang="ru-RU" sz="4000" b="1" dirty="0" smtClean="0">
                <a:solidFill>
                  <a:srgbClr val="FF0000"/>
                </a:solidFill>
              </a:rPr>
              <a:t>руководство  организацией  с минимальными потерями</a:t>
            </a:r>
          </a:p>
          <a:p>
            <a:pPr algn="ctr"/>
            <a:endParaRPr lang="ru-RU" sz="3600" b="1" u="sng" dirty="0" smtClean="0">
              <a:solidFill>
                <a:srgbClr val="0037A5"/>
              </a:solidFill>
            </a:endParaRPr>
          </a:p>
          <a:p>
            <a:pPr algn="ctr"/>
            <a:r>
              <a:rPr lang="ru-RU" sz="3600" b="1" u="sng" dirty="0" smtClean="0">
                <a:solidFill>
                  <a:srgbClr val="0037A5"/>
                </a:solidFill>
              </a:rPr>
              <a:t> </a:t>
            </a:r>
            <a:endParaRPr lang="ru-RU" sz="3600" b="1" dirty="0" smtClean="0">
              <a:solidFill>
                <a:srgbClr val="0037A5"/>
              </a:solidFill>
            </a:endParaRPr>
          </a:p>
          <a:p>
            <a:pPr algn="ctr"/>
            <a:r>
              <a:rPr lang="ru-RU" sz="3600" b="1" dirty="0" smtClean="0"/>
              <a:t> </a:t>
            </a:r>
            <a:endParaRPr lang="ru-RU" sz="3600" b="1" u="sng" dirty="0"/>
          </a:p>
          <a:p>
            <a:pPr algn="ctr"/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53778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9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E2A8DE4-B83F-44F4-A7C3-BE1F4A69B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4" y="114300"/>
            <a:ext cx="24384000" cy="13716000"/>
          </a:xfrm>
          <a:prstGeom prst="rect">
            <a:avLst/>
          </a:prstGeom>
        </p:spPr>
      </p:pic>
      <p:sp>
        <p:nvSpPr>
          <p:cNvPr id="3" name="AutoShape 4" descr="Пожилой человек гладко выбритый, …» — картинка создана в Шедеврум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6" descr="Пожилой человек гладко выбритый, …» — картинка создана в Шедеврум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460375" y="13007340"/>
            <a:ext cx="22628225" cy="114300"/>
          </a:xfrm>
          <a:prstGeom prst="line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Счастливый пожилой человек — Стоковое фото © aletia #17829524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338" y="7642375"/>
            <a:ext cx="8233864" cy="547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7937"/>
            <a:ext cx="24388341" cy="3398203"/>
          </a:xfrm>
          <a:prstGeom prst="rect">
            <a:avLst/>
          </a:prstGeom>
          <a:gradFill>
            <a:gsLst>
              <a:gs pos="50000">
                <a:schemeClr val="bg1"/>
              </a:gs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u="sng" dirty="0">
                <a:solidFill>
                  <a:srgbClr val="0037A5"/>
                </a:solidFill>
              </a:rPr>
              <a:t>Основные принципы </a:t>
            </a:r>
            <a:r>
              <a:rPr lang="ru-RU" sz="4400" b="1" u="sng" dirty="0" smtClean="0">
                <a:solidFill>
                  <a:srgbClr val="0037A5"/>
                </a:solidFill>
              </a:rPr>
              <a:t>бережливого </a:t>
            </a:r>
            <a:r>
              <a:rPr lang="ru-RU" sz="4400" b="1" u="sng" dirty="0">
                <a:solidFill>
                  <a:srgbClr val="0037A5"/>
                </a:solidFill>
              </a:rPr>
              <a:t>производства</a:t>
            </a:r>
            <a:r>
              <a:rPr lang="ru-RU" sz="4400" b="1" u="sng" dirty="0" smtClean="0">
                <a:solidFill>
                  <a:srgbClr val="0037A5"/>
                </a:solidFill>
              </a:rPr>
              <a:t>:</a:t>
            </a:r>
            <a:r>
              <a:rPr lang="ru-RU" sz="4400" dirty="0">
                <a:solidFill>
                  <a:srgbClr val="0037A5"/>
                </a:solidFill>
              </a:rPr>
              <a:t> </a:t>
            </a:r>
            <a:endParaRPr lang="ru-RU" sz="4400" dirty="0" smtClean="0">
              <a:solidFill>
                <a:srgbClr val="0037A5"/>
              </a:solidFill>
            </a:endParaRPr>
          </a:p>
          <a:p>
            <a:pPr algn="ctr"/>
            <a:r>
              <a:rPr lang="ru-RU" sz="4400" dirty="0" smtClean="0">
                <a:solidFill>
                  <a:srgbClr val="0037A5"/>
                </a:solidFill>
              </a:rPr>
              <a:t>создание ценности; </a:t>
            </a:r>
            <a:r>
              <a:rPr lang="ru-RU" sz="4400" dirty="0">
                <a:solidFill>
                  <a:srgbClr val="0037A5"/>
                </a:solidFill>
              </a:rPr>
              <a:t> устранение всех видов потерь.</a:t>
            </a:r>
            <a:endParaRPr lang="ru-RU" sz="4400" b="1" dirty="0">
              <a:solidFill>
                <a:srgbClr val="0037A5"/>
              </a:solidFill>
            </a:endParaRPr>
          </a:p>
        </p:txBody>
      </p:sp>
      <p:sp>
        <p:nvSpPr>
          <p:cNvPr id="12" name="Прямоугольник 1"/>
          <p:cNvSpPr/>
          <p:nvPr/>
        </p:nvSpPr>
        <p:spPr>
          <a:xfrm>
            <a:off x="460375" y="2553383"/>
            <a:ext cx="10672445" cy="2498677"/>
          </a:xfrm>
          <a:custGeom>
            <a:avLst/>
            <a:gdLst>
              <a:gd name="connsiteX0" fmla="*/ 0 w 21413586"/>
              <a:gd name="connsiteY0" fmla="*/ 0 h 1414353"/>
              <a:gd name="connsiteX1" fmla="*/ 21413586 w 21413586"/>
              <a:gd name="connsiteY1" fmla="*/ 0 h 1414353"/>
              <a:gd name="connsiteX2" fmla="*/ 21413586 w 21413586"/>
              <a:gd name="connsiteY2" fmla="*/ 1414353 h 1414353"/>
              <a:gd name="connsiteX3" fmla="*/ 0 w 21413586"/>
              <a:gd name="connsiteY3" fmla="*/ 1414353 h 1414353"/>
              <a:gd name="connsiteX4" fmla="*/ 0 w 21413586"/>
              <a:gd name="connsiteY4" fmla="*/ 0 h 1414353"/>
              <a:gd name="connsiteX0" fmla="*/ 980902 w 22394488"/>
              <a:gd name="connsiteY0" fmla="*/ 0 h 1514105"/>
              <a:gd name="connsiteX1" fmla="*/ 22394488 w 22394488"/>
              <a:gd name="connsiteY1" fmla="*/ 0 h 1514105"/>
              <a:gd name="connsiteX2" fmla="*/ 22394488 w 22394488"/>
              <a:gd name="connsiteY2" fmla="*/ 1414353 h 1514105"/>
              <a:gd name="connsiteX3" fmla="*/ 0 w 22394488"/>
              <a:gd name="connsiteY3" fmla="*/ 1514105 h 1514105"/>
              <a:gd name="connsiteX4" fmla="*/ 980902 w 22394488"/>
              <a:gd name="connsiteY4" fmla="*/ 0 h 1514105"/>
              <a:gd name="connsiteX0" fmla="*/ 980902 w 23475143"/>
              <a:gd name="connsiteY0" fmla="*/ 0 h 1514105"/>
              <a:gd name="connsiteX1" fmla="*/ 23475143 w 23475143"/>
              <a:gd name="connsiteY1" fmla="*/ 0 h 1514105"/>
              <a:gd name="connsiteX2" fmla="*/ 22394488 w 23475143"/>
              <a:gd name="connsiteY2" fmla="*/ 1414353 h 1514105"/>
              <a:gd name="connsiteX3" fmla="*/ 0 w 23475143"/>
              <a:gd name="connsiteY3" fmla="*/ 1514105 h 1514105"/>
              <a:gd name="connsiteX4" fmla="*/ 980902 w 23475143"/>
              <a:gd name="connsiteY4" fmla="*/ 0 h 1514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75143" h="1514105">
                <a:moveTo>
                  <a:pt x="980902" y="0"/>
                </a:moveTo>
                <a:lnTo>
                  <a:pt x="23475143" y="0"/>
                </a:lnTo>
                <a:lnTo>
                  <a:pt x="22394488" y="1414353"/>
                </a:lnTo>
                <a:lnTo>
                  <a:pt x="0" y="1514105"/>
                </a:lnTo>
                <a:lnTo>
                  <a:pt x="980902" y="0"/>
                </a:lnTo>
                <a:close/>
              </a:path>
            </a:pathLst>
          </a:custGeom>
          <a:gradFill>
            <a:gsLst>
              <a:gs pos="50000">
                <a:schemeClr val="bg1"/>
              </a:gs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0037A5"/>
                </a:solidFill>
              </a:rPr>
              <a:t> </a:t>
            </a:r>
            <a:r>
              <a:rPr lang="ru-RU" sz="4400" u="sng" dirty="0" smtClean="0">
                <a:solidFill>
                  <a:srgbClr val="0037A5"/>
                </a:solidFill>
              </a:rPr>
              <a:t>ЦЕННОСТЬ</a:t>
            </a:r>
            <a:r>
              <a:rPr lang="ru-RU" sz="4400" dirty="0" smtClean="0">
                <a:solidFill>
                  <a:srgbClr val="0037A5"/>
                </a:solidFill>
              </a:rPr>
              <a:t>:</a:t>
            </a:r>
            <a:r>
              <a:rPr lang="ru-RU" sz="3600" i="1" dirty="0" smtClean="0">
                <a:solidFill>
                  <a:srgbClr val="0037A5"/>
                </a:solidFill>
              </a:rPr>
              <a:t> </a:t>
            </a:r>
            <a:r>
              <a:rPr lang="ru-RU" sz="3600" i="1" dirty="0">
                <a:solidFill>
                  <a:srgbClr val="0037A5"/>
                </a:solidFill>
              </a:rPr>
              <a:t>те действия, которые </a:t>
            </a:r>
            <a:endParaRPr lang="ru-RU" sz="3600" i="1" dirty="0" smtClean="0">
              <a:solidFill>
                <a:srgbClr val="0037A5"/>
              </a:solidFill>
            </a:endParaRPr>
          </a:p>
          <a:p>
            <a:pPr lvl="1"/>
            <a:r>
              <a:rPr lang="ru-RU" sz="3600" i="1" dirty="0" smtClean="0">
                <a:solidFill>
                  <a:srgbClr val="0037A5"/>
                </a:solidFill>
              </a:rPr>
              <a:t>необходимы клиенту и за </a:t>
            </a:r>
            <a:r>
              <a:rPr lang="ru-RU" sz="3600" i="1" dirty="0">
                <a:solidFill>
                  <a:srgbClr val="0037A5"/>
                </a:solidFill>
              </a:rPr>
              <a:t>которые он готов платить</a:t>
            </a:r>
            <a:r>
              <a:rPr lang="ru-RU" sz="3600" i="1" dirty="0" smtClean="0">
                <a:solidFill>
                  <a:srgbClr val="0037A5"/>
                </a:solidFill>
              </a:rPr>
              <a:t>.</a:t>
            </a:r>
          </a:p>
          <a:p>
            <a:pPr lvl="1"/>
            <a:endParaRPr lang="ru-RU" sz="3600" i="1" dirty="0" smtClean="0">
              <a:solidFill>
                <a:srgbClr val="0037A5"/>
              </a:solidFill>
            </a:endParaRPr>
          </a:p>
        </p:txBody>
      </p:sp>
      <p:pic>
        <p:nvPicPr>
          <p:cNvPr id="2050" name="Picture 2" descr="Система бережливого производства, кайдзен,le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75220" y="5052060"/>
            <a:ext cx="15293339" cy="806958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092940" y="2491740"/>
            <a:ext cx="11932921" cy="2331720"/>
          </a:xfrm>
          <a:custGeom>
            <a:avLst/>
            <a:gdLst>
              <a:gd name="connsiteX0" fmla="*/ 0 w 21413586"/>
              <a:gd name="connsiteY0" fmla="*/ 0 h 1414353"/>
              <a:gd name="connsiteX1" fmla="*/ 21413586 w 21413586"/>
              <a:gd name="connsiteY1" fmla="*/ 0 h 1414353"/>
              <a:gd name="connsiteX2" fmla="*/ 21413586 w 21413586"/>
              <a:gd name="connsiteY2" fmla="*/ 1414353 h 1414353"/>
              <a:gd name="connsiteX3" fmla="*/ 0 w 21413586"/>
              <a:gd name="connsiteY3" fmla="*/ 1414353 h 1414353"/>
              <a:gd name="connsiteX4" fmla="*/ 0 w 21413586"/>
              <a:gd name="connsiteY4" fmla="*/ 0 h 1414353"/>
              <a:gd name="connsiteX0" fmla="*/ 980902 w 22394488"/>
              <a:gd name="connsiteY0" fmla="*/ 0 h 1514105"/>
              <a:gd name="connsiteX1" fmla="*/ 22394488 w 22394488"/>
              <a:gd name="connsiteY1" fmla="*/ 0 h 1514105"/>
              <a:gd name="connsiteX2" fmla="*/ 22394488 w 22394488"/>
              <a:gd name="connsiteY2" fmla="*/ 1414353 h 1514105"/>
              <a:gd name="connsiteX3" fmla="*/ 0 w 22394488"/>
              <a:gd name="connsiteY3" fmla="*/ 1514105 h 1514105"/>
              <a:gd name="connsiteX4" fmla="*/ 980902 w 22394488"/>
              <a:gd name="connsiteY4" fmla="*/ 0 h 1514105"/>
              <a:gd name="connsiteX0" fmla="*/ 980902 w 23475143"/>
              <a:gd name="connsiteY0" fmla="*/ 0 h 1514105"/>
              <a:gd name="connsiteX1" fmla="*/ 23475143 w 23475143"/>
              <a:gd name="connsiteY1" fmla="*/ 0 h 1514105"/>
              <a:gd name="connsiteX2" fmla="*/ 22394488 w 23475143"/>
              <a:gd name="connsiteY2" fmla="*/ 1414353 h 1514105"/>
              <a:gd name="connsiteX3" fmla="*/ 0 w 23475143"/>
              <a:gd name="connsiteY3" fmla="*/ 1514105 h 1514105"/>
              <a:gd name="connsiteX4" fmla="*/ 980902 w 23475143"/>
              <a:gd name="connsiteY4" fmla="*/ 0 h 1514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75143" h="1514105">
                <a:moveTo>
                  <a:pt x="980902" y="0"/>
                </a:moveTo>
                <a:lnTo>
                  <a:pt x="23475143" y="0"/>
                </a:lnTo>
                <a:lnTo>
                  <a:pt x="22394488" y="1414353"/>
                </a:lnTo>
                <a:lnTo>
                  <a:pt x="0" y="1514105"/>
                </a:lnTo>
                <a:lnTo>
                  <a:pt x="980902" y="0"/>
                </a:lnTo>
                <a:close/>
              </a:path>
            </a:pathLst>
          </a:custGeom>
          <a:gradFill>
            <a:gsLst>
              <a:gs pos="50000">
                <a:schemeClr val="bg1"/>
              </a:gs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4400" u="sng" dirty="0" smtClean="0">
                <a:solidFill>
                  <a:srgbClr val="0037A5"/>
                </a:solidFill>
              </a:rPr>
              <a:t>ПОТЕРИ: </a:t>
            </a:r>
            <a:r>
              <a:rPr lang="ru-RU" sz="3600" i="1" dirty="0" smtClean="0">
                <a:solidFill>
                  <a:srgbClr val="0037A5"/>
                </a:solidFill>
              </a:rPr>
              <a:t>это любое действие, которое потребляет ресурсы, но не создает ценности</a:t>
            </a:r>
            <a:endParaRPr lang="ru-RU" sz="3600" b="1" i="1" dirty="0">
              <a:solidFill>
                <a:srgbClr val="0037A5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019520" y="5349240"/>
            <a:ext cx="3177540" cy="2971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59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9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E2A8DE4-B83F-44F4-A7C3-BE1F4A69B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162"/>
            <a:ext cx="24384000" cy="13716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0" y="-118887"/>
            <a:ext cx="24384000" cy="2862087"/>
          </a:xfrm>
          <a:prstGeom prst="rect">
            <a:avLst/>
          </a:prstGeom>
          <a:gradFill>
            <a:gsLst>
              <a:gs pos="50000">
                <a:schemeClr val="bg1"/>
              </a:gs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</a:gradFill>
          <a:ln>
            <a:solidFill>
              <a:schemeClr val="accent5">
                <a:lumMod val="75000"/>
              </a:schemeClr>
            </a:solidFill>
          </a:ln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5400" u="sng" dirty="0" smtClean="0">
                <a:solidFill>
                  <a:srgbClr val="0037A5"/>
                </a:solidFill>
                <a:latin typeface="Montserrat ExtraBold" pitchFamily="34" charset="0"/>
                <a:ea typeface="Montserrat ExtraBold" pitchFamily="34" charset="-122"/>
                <a:cs typeface="Montserrat ExtraBold" pitchFamily="34" charset="-120"/>
              </a:rPr>
              <a:t> 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0037A5"/>
                </a:solidFill>
                <a:latin typeface="Montserrat ExtraBold" pitchFamily="34" charset="0"/>
                <a:ea typeface="Montserrat ExtraBold" pitchFamily="34" charset="-122"/>
                <a:cs typeface="Montserrat ExtraBold" pitchFamily="34" charset="-120"/>
              </a:rPr>
              <a:t>Инструменты и методы  бережливого производства </a:t>
            </a:r>
            <a:endParaRPr lang="en-US" sz="4000" b="1" dirty="0">
              <a:solidFill>
                <a:srgbClr val="0037A5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05471" y="4882326"/>
            <a:ext cx="3067560" cy="3067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87181" y="5253328"/>
            <a:ext cx="2325555" cy="2325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691" b="12560"/>
          <a:stretch/>
        </p:blipFill>
        <p:spPr bwMode="auto">
          <a:xfrm>
            <a:off x="12392088" y="9616418"/>
            <a:ext cx="5675862" cy="3139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350" t="42972"/>
          <a:stretch/>
        </p:blipFill>
        <p:spPr bwMode="auto">
          <a:xfrm>
            <a:off x="726772" y="7949886"/>
            <a:ext cx="4485308" cy="522540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80660" y="3143892"/>
            <a:ext cx="10972800" cy="9611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4000" b="1" u="sng" dirty="0" smtClean="0">
                <a:solidFill>
                  <a:srgbClr val="0037A5"/>
                </a:solidFill>
              </a:rPr>
              <a:t>1.Картирование потока создания ценности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3600" b="1" dirty="0" smtClean="0">
                <a:solidFill>
                  <a:srgbClr val="0037A5"/>
                </a:solidFill>
              </a:rPr>
              <a:t>2.Вытягивающее поточное производство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3600" b="1" dirty="0" smtClean="0">
                <a:solidFill>
                  <a:srgbClr val="0037A5"/>
                </a:solidFill>
              </a:rPr>
              <a:t>3.Кайдзен- непрерывное совершенствование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3600" b="1" dirty="0" smtClean="0">
                <a:solidFill>
                  <a:srgbClr val="0037A5"/>
                </a:solidFill>
              </a:rPr>
              <a:t>4.Канбан – эффективная информационная доска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3600" b="1" dirty="0" smtClean="0">
                <a:solidFill>
                  <a:srgbClr val="0037A5"/>
                </a:solidFill>
              </a:rPr>
              <a:t>5.Система 5 С (технология создания эффективного рабочего места)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3600" b="1" dirty="0" smtClean="0">
                <a:solidFill>
                  <a:srgbClr val="0037A5"/>
                </a:solidFill>
              </a:rPr>
              <a:t>6.Система </a:t>
            </a:r>
            <a:r>
              <a:rPr lang="en-US" sz="3600" b="1" dirty="0" smtClean="0">
                <a:solidFill>
                  <a:srgbClr val="0037A5"/>
                </a:solidFill>
              </a:rPr>
              <a:t>SMED- </a:t>
            </a:r>
            <a:r>
              <a:rPr lang="ru-RU" sz="3600" b="1" dirty="0" smtClean="0">
                <a:solidFill>
                  <a:srgbClr val="0037A5"/>
                </a:solidFill>
              </a:rPr>
              <a:t> быстрая переналадка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3600" b="1" dirty="0" smtClean="0">
                <a:solidFill>
                  <a:srgbClr val="0037A5"/>
                </a:solidFill>
              </a:rPr>
              <a:t>7.Система ТМР- всеобщий уход за оборудованием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3600" b="1" dirty="0" smtClean="0">
                <a:solidFill>
                  <a:srgbClr val="0037A5"/>
                </a:solidFill>
              </a:rPr>
              <a:t>8.Система </a:t>
            </a:r>
            <a:r>
              <a:rPr lang="en-US" sz="3600" b="1" dirty="0" smtClean="0">
                <a:solidFill>
                  <a:srgbClr val="0037A5"/>
                </a:solidFill>
              </a:rPr>
              <a:t>JIT</a:t>
            </a:r>
            <a:r>
              <a:rPr lang="ru-RU" sz="3600" b="1" dirty="0" smtClean="0">
                <a:solidFill>
                  <a:srgbClr val="0037A5"/>
                </a:solidFill>
              </a:rPr>
              <a:t> – точное время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3600" b="1" dirty="0" smtClean="0">
                <a:solidFill>
                  <a:srgbClr val="0037A5"/>
                </a:solidFill>
              </a:rPr>
              <a:t>9.Визуализация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3600" b="1" dirty="0" smtClean="0">
                <a:solidFill>
                  <a:srgbClr val="0037A5"/>
                </a:solidFill>
              </a:rPr>
              <a:t>10. </a:t>
            </a:r>
            <a:r>
              <a:rPr lang="en-US" sz="3600" b="1" dirty="0" smtClean="0">
                <a:solidFill>
                  <a:srgbClr val="0037A5"/>
                </a:solidFill>
              </a:rPr>
              <a:t>U</a:t>
            </a:r>
            <a:r>
              <a:rPr lang="ru-RU" sz="3600" b="1" dirty="0" smtClean="0">
                <a:solidFill>
                  <a:srgbClr val="0037A5"/>
                </a:solidFill>
              </a:rPr>
              <a:t>образные ячейки</a:t>
            </a:r>
            <a:endParaRPr lang="ru-RU" sz="3600" b="1" dirty="0">
              <a:solidFill>
                <a:srgbClr val="0037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671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9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E2A8DE4-B83F-44F4-A7C3-BE1F4A69B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7" y="0"/>
            <a:ext cx="24384000" cy="13716000"/>
          </a:xfrm>
          <a:prstGeom prst="rect">
            <a:avLst/>
          </a:prstGeom>
          <a:ln>
            <a:noFill/>
          </a:ln>
        </p:spPr>
      </p:pic>
      <p:sp>
        <p:nvSpPr>
          <p:cNvPr id="4" name="Text 1"/>
          <p:cNvSpPr/>
          <p:nvPr/>
        </p:nvSpPr>
        <p:spPr>
          <a:xfrm>
            <a:off x="882736" y="119980"/>
            <a:ext cx="20657912" cy="1819635"/>
          </a:xfrm>
          <a:prstGeom prst="downArrow">
            <a:avLst>
              <a:gd name="adj1" fmla="val 90679"/>
              <a:gd name="adj2" fmla="val 50000"/>
            </a:avLst>
          </a:prstGeom>
          <a:gradFill>
            <a:gsLst>
              <a:gs pos="50000">
                <a:schemeClr val="bg1"/>
              </a:gs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</a:gradFill>
          <a:ln>
            <a:solidFill>
              <a:schemeClr val="accent5">
                <a:lumMod val="75000"/>
              </a:schemeClr>
            </a:solidFill>
          </a:ln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5400" u="sng" dirty="0" smtClean="0">
                <a:solidFill>
                  <a:srgbClr val="0037A5"/>
                </a:solidFill>
                <a:latin typeface="Montserrat ExtraBold" pitchFamily="34" charset="0"/>
                <a:ea typeface="Montserrat ExtraBold" pitchFamily="34" charset="-122"/>
                <a:cs typeface="Montserrat ExtraBold" pitchFamily="34" charset="-120"/>
              </a:rPr>
              <a:t> </a:t>
            </a:r>
          </a:p>
          <a:p>
            <a:pPr marL="0" lvl="1" algn="ctr"/>
            <a:r>
              <a:rPr lang="ru-RU" sz="4400" b="1" dirty="0" smtClean="0">
                <a:solidFill>
                  <a:schemeClr val="bg1"/>
                </a:solidFill>
                <a:latin typeface="Montserrat ExtraBold" pitchFamily="34" charset="0"/>
                <a:ea typeface="Montserrat ExtraBold" pitchFamily="34" charset="-122"/>
                <a:cs typeface="Montserrat ExtraBold" pitchFamily="34" charset="-120"/>
              </a:rPr>
              <a:t> </a:t>
            </a:r>
            <a:r>
              <a:rPr lang="ru-RU" sz="4400" b="1" dirty="0" smtClean="0">
                <a:solidFill>
                  <a:srgbClr val="0037A5"/>
                </a:solidFill>
              </a:rPr>
              <a:t>КАРТИРОВАНИЕ ПОТОКА СОЗДАНИЯ ЦЕННОСТИ</a:t>
            </a:r>
          </a:p>
          <a:p>
            <a:pPr marL="0" indent="0" algn="ctr">
              <a:buNone/>
            </a:pPr>
            <a:endParaRPr lang="en-US" sz="2800" b="1" dirty="0">
              <a:solidFill>
                <a:srgbClr val="0037A5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82736" y="1939615"/>
            <a:ext cx="23211703" cy="113068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4000" b="1" dirty="0" smtClean="0">
                <a:solidFill>
                  <a:srgbClr val="0037A5"/>
                </a:solidFill>
              </a:rPr>
              <a:t>Картирование - </a:t>
            </a:r>
            <a:r>
              <a:rPr lang="ru-RU" sz="4000" b="1" dirty="0">
                <a:solidFill>
                  <a:srgbClr val="0037A5"/>
                </a:solidFill>
              </a:rPr>
              <a:t> </a:t>
            </a:r>
            <a:r>
              <a:rPr lang="ru-RU" sz="4000" b="1" dirty="0" smtClean="0">
                <a:solidFill>
                  <a:srgbClr val="0037A5"/>
                </a:solidFill>
              </a:rPr>
              <a:t>инструмент, позволяющий  увидеть весь процесс как цепочку взаимосвязанных между собою операций (потоков). Проводится в условиях «КАК ЕСТЬ», «КАК ДОЛЖНО БЫТЬ», «КАК БУДЕТ».</a:t>
            </a:r>
          </a:p>
          <a:p>
            <a:pPr lvl="1"/>
            <a:endParaRPr lang="ru-RU" sz="4000" b="1" dirty="0" smtClean="0">
              <a:solidFill>
                <a:srgbClr val="0037A5"/>
              </a:solidFill>
            </a:endParaRPr>
          </a:p>
          <a:p>
            <a:pPr lvl="1"/>
            <a:r>
              <a:rPr lang="ru-RU" sz="4000" b="1" dirty="0" smtClean="0">
                <a:solidFill>
                  <a:srgbClr val="0037A5"/>
                </a:solidFill>
              </a:rPr>
              <a:t>Проведение картирования потоков  и построение карт потоков позволяет:</a:t>
            </a:r>
          </a:p>
          <a:p>
            <a:pPr lvl="1"/>
            <a:r>
              <a:rPr lang="ru-RU" sz="4000" b="1" dirty="0">
                <a:solidFill>
                  <a:srgbClr val="0037A5"/>
                </a:solidFill>
              </a:rPr>
              <a:t>-</a:t>
            </a:r>
            <a:r>
              <a:rPr lang="ru-RU" sz="4000" b="1" dirty="0" smtClean="0">
                <a:solidFill>
                  <a:srgbClr val="0037A5"/>
                </a:solidFill>
              </a:rPr>
              <a:t>увидеть не просто ПОТЕРИ, а их источники;</a:t>
            </a:r>
          </a:p>
          <a:p>
            <a:pPr lvl="1"/>
            <a:r>
              <a:rPr lang="ru-RU" sz="4000" b="1" dirty="0" smtClean="0">
                <a:solidFill>
                  <a:srgbClr val="0037A5"/>
                </a:solidFill>
              </a:rPr>
              <a:t>-определить время создания  ценности и устранения потерь;</a:t>
            </a:r>
          </a:p>
          <a:p>
            <a:pPr lvl="1"/>
            <a:r>
              <a:rPr lang="ru-RU" sz="4000" b="1" dirty="0" smtClean="0">
                <a:solidFill>
                  <a:srgbClr val="0037A5"/>
                </a:solidFill>
              </a:rPr>
              <a:t>-карта потока - все действия по процессу  конкретной  деятельности;</a:t>
            </a:r>
          </a:p>
          <a:p>
            <a:pPr lvl="1"/>
            <a:r>
              <a:rPr lang="ru-RU" sz="4000" b="1" dirty="0" smtClean="0">
                <a:solidFill>
                  <a:srgbClr val="0037A5"/>
                </a:solidFill>
              </a:rPr>
              <a:t>-карта потока ДЕЛАЕТ РЕШЕНИЯ ясными и понятными;</a:t>
            </a:r>
          </a:p>
          <a:p>
            <a:pPr lvl="1"/>
            <a:r>
              <a:rPr lang="ru-RU" sz="4000" b="1" dirty="0" smtClean="0">
                <a:solidFill>
                  <a:srgbClr val="0037A5"/>
                </a:solidFill>
              </a:rPr>
              <a:t>-карта потока увязывает все концепции бережливого производства;</a:t>
            </a:r>
          </a:p>
          <a:p>
            <a:pPr lvl="1"/>
            <a:r>
              <a:rPr lang="ru-RU" sz="4000" b="1" dirty="0" smtClean="0">
                <a:solidFill>
                  <a:srgbClr val="0037A5"/>
                </a:solidFill>
              </a:rPr>
              <a:t>-карта потока - основа для составления плана внедрения (улучшения);</a:t>
            </a:r>
          </a:p>
          <a:p>
            <a:pPr lvl="1"/>
            <a:r>
              <a:rPr lang="ru-RU" sz="4000" b="1" dirty="0" smtClean="0">
                <a:solidFill>
                  <a:srgbClr val="0037A5"/>
                </a:solidFill>
              </a:rPr>
              <a:t>-картирование - описание взаимодействия  между ресурсными (материальными, информационными и др. потоками);</a:t>
            </a:r>
          </a:p>
          <a:p>
            <a:pPr lvl="1"/>
            <a:r>
              <a:rPr lang="ru-RU" sz="4000" b="1" dirty="0" smtClean="0">
                <a:solidFill>
                  <a:srgbClr val="0037A5"/>
                </a:solidFill>
              </a:rPr>
              <a:t>-картирование - один из самых эффективных инструментов и схем бережливого производства.</a:t>
            </a:r>
          </a:p>
        </p:txBody>
      </p:sp>
    </p:spTree>
    <p:extLst>
      <p:ext uri="{BB962C8B-B14F-4D97-AF65-F5344CB8AC3E}">
        <p14:creationId xmlns:p14="http://schemas.microsoft.com/office/powerpoint/2010/main" xmlns="" val="384309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359" y="0"/>
            <a:ext cx="21948458" cy="2835276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Карта текущего состояния процесса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06206770"/>
              </p:ext>
            </p:extLst>
          </p:nvPr>
        </p:nvGraphicFramePr>
        <p:xfrm>
          <a:off x="724671" y="3164629"/>
          <a:ext cx="2076306" cy="2869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6306"/>
              </a:tblGrid>
              <a:tr h="816956"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вход</a:t>
                      </a:r>
                      <a:endParaRPr lang="ru-RU" sz="2200" dirty="0"/>
                    </a:p>
                  </a:txBody>
                  <a:tcPr marL="182904" marR="182904" marT="91440" marB="91440">
                    <a:solidFill>
                      <a:srgbClr val="0070C0"/>
                    </a:solidFill>
                  </a:tcPr>
                </a:tc>
              </a:tr>
              <a:tr h="518160"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ПСУ</a:t>
                      </a:r>
                      <a:endParaRPr lang="ru-RU" sz="2200" dirty="0"/>
                    </a:p>
                  </a:txBody>
                  <a:tcPr marL="182904" marR="182904" marT="91440" marB="91440"/>
                </a:tc>
              </a:tr>
              <a:tr h="1534438">
                <a:tc>
                  <a:txBody>
                    <a:bodyPr/>
                    <a:lstStyle/>
                    <a:p>
                      <a:r>
                        <a:rPr lang="ru-RU" sz="2100" b="1" dirty="0" smtClean="0">
                          <a:solidFill>
                            <a:srgbClr val="FF0000"/>
                          </a:solidFill>
                        </a:rPr>
                        <a:t>ХОЧУ </a:t>
                      </a:r>
                      <a:r>
                        <a:rPr lang="ru-RU" sz="2100" b="1" baseline="0" dirty="0" smtClean="0">
                          <a:solidFill>
                            <a:srgbClr val="FF0000"/>
                          </a:solidFill>
                        </a:rPr>
                        <a:t> КУПИТЬ….</a:t>
                      </a:r>
                      <a:endParaRPr lang="ru-RU" sz="2100" b="1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ru-RU" sz="2100" dirty="0"/>
                    </a:p>
                  </a:txBody>
                  <a:tcPr marL="182904" marR="182904" marT="91440" marB="91440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03242026"/>
              </p:ext>
            </p:extLst>
          </p:nvPr>
        </p:nvGraphicFramePr>
        <p:xfrm>
          <a:off x="3072494" y="3251176"/>
          <a:ext cx="2057972" cy="36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4829"/>
                <a:gridCol w="1083143"/>
              </a:tblGrid>
              <a:tr h="741680"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1</a:t>
                      </a:r>
                      <a:endParaRPr lang="ru-RU" sz="2200" dirty="0"/>
                    </a:p>
                  </a:txBody>
                  <a:tcPr marL="182904" marR="182904" marT="91440" marB="9144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10</a:t>
                      </a:r>
                      <a:endParaRPr lang="ru-RU" sz="2200" dirty="0"/>
                    </a:p>
                  </a:txBody>
                  <a:tcPr marL="182904" marR="182904" marT="91440" marB="91440">
                    <a:solidFill>
                      <a:srgbClr val="0070C0"/>
                    </a:solidFill>
                  </a:tcPr>
                </a:tc>
              </a:tr>
              <a:tr h="741680">
                <a:tc gridSpan="2">
                  <a:txBody>
                    <a:bodyPr/>
                    <a:lstStyle/>
                    <a:p>
                      <a:r>
                        <a:rPr lang="ru-RU" sz="2200" dirty="0" smtClean="0"/>
                        <a:t>ПСУ</a:t>
                      </a:r>
                      <a:endParaRPr lang="ru-RU" sz="2200" dirty="0"/>
                    </a:p>
                  </a:txBody>
                  <a:tcPr marL="182904" marR="182904" marT="91440" marB="9144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63040">
                <a:tc gridSpan="2">
                  <a:txBody>
                    <a:bodyPr/>
                    <a:lstStyle/>
                    <a:p>
                      <a:r>
                        <a:rPr lang="ru-RU" sz="2100" dirty="0" smtClean="0"/>
                        <a:t>Иду к специалисту передать заявку</a:t>
                      </a:r>
                      <a:endParaRPr lang="ru-RU" sz="2100" dirty="0"/>
                    </a:p>
                  </a:txBody>
                  <a:tcPr marL="182904" marR="182904" marT="91440" marB="9144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41680">
                <a:tc gridSpan="2">
                  <a:txBody>
                    <a:bodyPr/>
                    <a:lstStyle/>
                    <a:p>
                      <a:endParaRPr lang="ru-RU" sz="3600" dirty="0"/>
                    </a:p>
                  </a:txBody>
                  <a:tcPr marL="182904" marR="182904" marT="91440" marB="91440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54298983"/>
              </p:ext>
            </p:extLst>
          </p:nvPr>
        </p:nvGraphicFramePr>
        <p:xfrm>
          <a:off x="5478547" y="3291791"/>
          <a:ext cx="1872451" cy="3730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5357"/>
                <a:gridCol w="1217094"/>
              </a:tblGrid>
              <a:tr h="518160"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2</a:t>
                      </a:r>
                      <a:endParaRPr lang="ru-RU" sz="2200" dirty="0"/>
                    </a:p>
                  </a:txBody>
                  <a:tcPr marL="182904" marR="182904" marT="91440" marB="9144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5</a:t>
                      </a:r>
                      <a:endParaRPr lang="ru-RU" sz="2200" dirty="0"/>
                    </a:p>
                  </a:txBody>
                  <a:tcPr marL="182904" marR="182904" marT="91440" marB="91440">
                    <a:solidFill>
                      <a:srgbClr val="0070C0"/>
                    </a:solidFill>
                  </a:tcPr>
                </a:tc>
              </a:tr>
              <a:tr h="698002">
                <a:tc gridSpan="2">
                  <a:txBody>
                    <a:bodyPr/>
                    <a:lstStyle/>
                    <a:p>
                      <a:r>
                        <a:rPr lang="ru-RU" sz="2200" dirty="0" smtClean="0"/>
                        <a:t>Специалист</a:t>
                      </a:r>
                      <a:endParaRPr lang="ru-RU" sz="2200" dirty="0"/>
                    </a:p>
                  </a:txBody>
                  <a:tcPr marL="182904" marR="182904" marT="91440" marB="91440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695552">
                <a:tc gridSpan="2">
                  <a:txBody>
                    <a:bodyPr/>
                    <a:lstStyle/>
                    <a:p>
                      <a:pPr algn="ctr"/>
                      <a:r>
                        <a:rPr lang="ru-RU" sz="21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Сделать заявку на транспорт, определить маршрут</a:t>
                      </a:r>
                      <a:endParaRPr lang="ru-RU" sz="22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182904" marR="182904" marT="91440" marB="9144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31520">
                <a:tc gridSpan="2">
                  <a:txBody>
                    <a:bodyPr/>
                    <a:lstStyle/>
                    <a:p>
                      <a:endParaRPr lang="ru-RU" sz="3600" dirty="0"/>
                    </a:p>
                  </a:txBody>
                  <a:tcPr marL="182904" marR="182904" marT="91440" marB="9144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12244822"/>
              </p:ext>
            </p:extLst>
          </p:nvPr>
        </p:nvGraphicFramePr>
        <p:xfrm>
          <a:off x="7835625" y="3251179"/>
          <a:ext cx="2127779" cy="4291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931"/>
                <a:gridCol w="1455848"/>
              </a:tblGrid>
              <a:tr h="648830">
                <a:tc>
                  <a:txBody>
                    <a:bodyPr/>
                    <a:lstStyle/>
                    <a:p>
                      <a:r>
                        <a:rPr lang="ru-RU" sz="2100" dirty="0" smtClean="0"/>
                        <a:t>3</a:t>
                      </a:r>
                      <a:endParaRPr lang="ru-RU" sz="2100" dirty="0"/>
                    </a:p>
                  </a:txBody>
                  <a:tcPr marL="182904" marR="182904" marT="91440" marB="9144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100" dirty="0" smtClean="0"/>
                        <a:t>1440</a:t>
                      </a:r>
                      <a:endParaRPr lang="ru-RU" sz="2100" dirty="0"/>
                    </a:p>
                  </a:txBody>
                  <a:tcPr marL="182904" marR="182904" marT="91440" marB="91440">
                    <a:solidFill>
                      <a:srgbClr val="0070C0"/>
                    </a:solidFill>
                  </a:tcPr>
                </a:tc>
              </a:tr>
              <a:tr h="885804">
                <a:tc gridSpan="2">
                  <a:txBody>
                    <a:bodyPr/>
                    <a:lstStyle/>
                    <a:p>
                      <a:r>
                        <a:rPr lang="ru-RU" sz="2200" dirty="0" smtClean="0"/>
                        <a:t>Специалист,</a:t>
                      </a:r>
                    </a:p>
                    <a:p>
                      <a:r>
                        <a:rPr lang="ru-RU" sz="2200" baseline="0" dirty="0" smtClean="0"/>
                        <a:t>водитель</a:t>
                      </a:r>
                      <a:endParaRPr lang="ru-RU" sz="2200" dirty="0"/>
                    </a:p>
                  </a:txBody>
                  <a:tcPr marL="182904" marR="182904" marT="91440" marB="9144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03120">
                <a:tc gridSpan="2">
                  <a:txBody>
                    <a:bodyPr/>
                    <a:lstStyle/>
                    <a:p>
                      <a:r>
                        <a:rPr lang="ru-RU" sz="2100" dirty="0" smtClean="0"/>
                        <a:t>Определить дату, проинформировать ПСУ</a:t>
                      </a:r>
                      <a:endParaRPr lang="ru-RU" sz="2200" dirty="0"/>
                    </a:p>
                  </a:txBody>
                  <a:tcPr marL="182904" marR="182904" marT="91440" marB="9144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53540">
                <a:tc gridSpan="2">
                  <a:txBody>
                    <a:bodyPr/>
                    <a:lstStyle/>
                    <a:p>
                      <a:endParaRPr lang="ru-RU" sz="2200" dirty="0"/>
                    </a:p>
                  </a:txBody>
                  <a:tcPr marL="182904" marR="182904" marT="91440" marB="9144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3473540" y="8010128"/>
            <a:ext cx="10617830" cy="5501496"/>
          </a:xfrm>
          <a:prstGeom prst="rect">
            <a:avLst/>
          </a:prstGeom>
          <a:solidFill>
            <a:srgbClr val="0070C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ru-RU" sz="2800" dirty="0" smtClean="0"/>
              <a:t>Время протекания процесса- 1695 минут/услуга</a:t>
            </a:r>
          </a:p>
          <a:p>
            <a:pPr algn="ctr"/>
            <a:r>
              <a:rPr lang="ru-RU" sz="2800" b="1" u="sng" dirty="0" smtClean="0"/>
              <a:t>ПРОБЛЕМЫ:</a:t>
            </a:r>
          </a:p>
          <a:p>
            <a:r>
              <a:rPr lang="ru-RU" sz="2000" b="1" dirty="0" smtClean="0"/>
              <a:t>1.Желание  ПСУ  купить в торговой сети необходимую для него вещь</a:t>
            </a:r>
          </a:p>
          <a:p>
            <a:endParaRPr lang="ru-RU" sz="2000" b="1" dirty="0" smtClean="0"/>
          </a:p>
          <a:p>
            <a:r>
              <a:rPr lang="ru-RU" sz="2000" b="1" dirty="0" smtClean="0"/>
              <a:t>2.Необходимость посетить торговые точки города</a:t>
            </a:r>
          </a:p>
          <a:p>
            <a:endParaRPr lang="ru-RU" sz="2000" b="1" dirty="0" smtClean="0"/>
          </a:p>
          <a:p>
            <a:r>
              <a:rPr lang="ru-RU" sz="2000" b="1" dirty="0" smtClean="0"/>
              <a:t>3.Отсутствие в ближайшем окружении торговых точек</a:t>
            </a:r>
          </a:p>
          <a:p>
            <a:endParaRPr lang="ru-RU" sz="2000" b="1" dirty="0" smtClean="0"/>
          </a:p>
          <a:p>
            <a:r>
              <a:rPr lang="ru-RU" sz="2000" b="1" dirty="0" smtClean="0"/>
              <a:t>4.Невозможость  индивидуального посещения торговой точки ввиду здоровья, возраста</a:t>
            </a:r>
          </a:p>
          <a:p>
            <a:endParaRPr lang="ru-RU" sz="2000" b="1" dirty="0" smtClean="0"/>
          </a:p>
          <a:p>
            <a:r>
              <a:rPr lang="ru-RU" sz="2000" b="1" dirty="0"/>
              <a:t>5</a:t>
            </a:r>
            <a:r>
              <a:rPr lang="ru-RU" sz="2000" b="1" dirty="0" smtClean="0"/>
              <a:t>.Небходимость привлечения специалистов и транспорта для перевозки и сопровождения</a:t>
            </a:r>
          </a:p>
          <a:p>
            <a:endParaRPr lang="ru-RU" sz="2000" b="1" dirty="0" smtClean="0"/>
          </a:p>
          <a:p>
            <a:r>
              <a:rPr lang="ru-RU" sz="2000" b="1" dirty="0" smtClean="0"/>
              <a:t>5. Дополнительные затраты по времени,  ГСМ,  отвлечение сотрудников от  основных обязанностей</a:t>
            </a:r>
          </a:p>
          <a:p>
            <a:endParaRPr lang="ru-RU" sz="2000" b="1" dirty="0" smtClean="0"/>
          </a:p>
          <a:p>
            <a:r>
              <a:rPr lang="ru-RU" sz="2000" b="1" dirty="0" smtClean="0"/>
              <a:t>6.Неудовлетворенность  ПСУ</a:t>
            </a:r>
            <a:endParaRPr lang="ru-RU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754" t="23149" r="14514" b="25192"/>
          <a:stretch/>
        </p:blipFill>
        <p:spPr bwMode="auto">
          <a:xfrm rot="10800000">
            <a:off x="1854011" y="5164141"/>
            <a:ext cx="1017090" cy="91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61592666"/>
              </p:ext>
            </p:extLst>
          </p:nvPr>
        </p:nvGraphicFramePr>
        <p:xfrm>
          <a:off x="10179826" y="3292637"/>
          <a:ext cx="1869728" cy="44232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4864"/>
                <a:gridCol w="934864"/>
              </a:tblGrid>
              <a:tr h="559120">
                <a:tc>
                  <a:txBody>
                    <a:bodyPr/>
                    <a:lstStyle/>
                    <a:p>
                      <a:r>
                        <a:rPr lang="ru-RU" sz="2100" dirty="0" smtClean="0"/>
                        <a:t>4</a:t>
                      </a:r>
                      <a:endParaRPr lang="ru-RU" sz="2100" dirty="0"/>
                    </a:p>
                  </a:txBody>
                  <a:tcPr marL="182904" marR="182904" marT="91440" marB="9144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100" dirty="0" smtClean="0"/>
                        <a:t>60</a:t>
                      </a:r>
                      <a:endParaRPr lang="ru-RU" sz="2100" dirty="0"/>
                    </a:p>
                  </a:txBody>
                  <a:tcPr marL="182904" marR="182904" marT="91440" marB="91440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914922">
                <a:tc gridSpan="2">
                  <a:txBody>
                    <a:bodyPr/>
                    <a:lstStyle/>
                    <a:p>
                      <a:r>
                        <a:rPr lang="ru-RU" sz="2100" dirty="0" smtClean="0"/>
                        <a:t>Специалист, ПСУ</a:t>
                      </a:r>
                    </a:p>
                  </a:txBody>
                  <a:tcPr marL="182904" marR="182904" marT="91440" marB="91440"/>
                </a:tc>
                <a:tc hMerge="1">
                  <a:txBody>
                    <a:bodyPr/>
                    <a:lstStyle/>
                    <a:p>
                      <a:endParaRPr lang="ru-RU" sz="1050" dirty="0" smtClean="0"/>
                    </a:p>
                  </a:txBody>
                  <a:tcPr/>
                </a:tc>
              </a:tr>
              <a:tr h="1812904">
                <a:tc gridSpan="2">
                  <a:txBody>
                    <a:bodyPr/>
                    <a:lstStyle/>
                    <a:p>
                      <a:pPr algn="ctr"/>
                      <a:r>
                        <a:rPr lang="ru-RU" sz="21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Выезд по маршруту торговых точек</a:t>
                      </a:r>
                    </a:p>
                    <a:p>
                      <a:endParaRPr lang="ru-RU" sz="3200" dirty="0"/>
                    </a:p>
                  </a:txBody>
                  <a:tcPr marL="182904" marR="182904" marT="91440" marB="91440"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</a:tr>
              <a:tr h="998500">
                <a:tc gridSpan="2">
                  <a:txBody>
                    <a:bodyPr/>
                    <a:lstStyle/>
                    <a:p>
                      <a:endParaRPr lang="ru-RU" sz="3200" dirty="0"/>
                    </a:p>
                  </a:txBody>
                  <a:tcPr marL="182904" marR="182904" marT="91440" marB="91440"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9514703"/>
            <a:ext cx="14835579" cy="4246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t"/>
          <a:lstStyle/>
          <a:p>
            <a:r>
              <a:rPr lang="ru-RU" b="1" u="sng" dirty="0" smtClean="0">
                <a:solidFill>
                  <a:srgbClr val="0070C0"/>
                </a:solidFill>
              </a:rPr>
              <a:t>ЛЕГЕНДА:</a:t>
            </a:r>
            <a:endParaRPr lang="ru-RU" b="1" u="sng" dirty="0">
              <a:solidFill>
                <a:srgbClr val="0070C0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17788320"/>
              </p:ext>
            </p:extLst>
          </p:nvPr>
        </p:nvGraphicFramePr>
        <p:xfrm>
          <a:off x="798864" y="10255480"/>
          <a:ext cx="2273630" cy="28469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3630"/>
              </a:tblGrid>
              <a:tr h="1383957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Этап/ время /состояние</a:t>
                      </a:r>
                      <a:endParaRPr lang="ru-RU" sz="2000" dirty="0"/>
                    </a:p>
                  </a:txBody>
                  <a:tcPr marL="182904" marR="182904" marT="91440" marB="91440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Исполнитель</a:t>
                      </a:r>
                      <a:endParaRPr lang="ru-RU" sz="2000" b="1" dirty="0"/>
                    </a:p>
                  </a:txBody>
                  <a:tcPr marL="182904" marR="182904" marT="91440" marB="91440"/>
                </a:tc>
              </a:tr>
              <a:tr h="487680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Процесс </a:t>
                      </a:r>
                      <a:endParaRPr lang="ru-RU" sz="2000" b="1" dirty="0"/>
                    </a:p>
                  </a:txBody>
                  <a:tcPr marL="182904" marR="182904" marT="91440" marB="91440"/>
                </a:tc>
              </a:tr>
              <a:tr h="487680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время</a:t>
                      </a:r>
                      <a:endParaRPr lang="ru-RU" sz="2000" b="1" dirty="0"/>
                    </a:p>
                  </a:txBody>
                  <a:tcPr marL="182904" marR="182904" marT="91440" marB="91440"/>
                </a:tc>
              </a:tr>
            </a:tbl>
          </a:graphicData>
        </a:graphic>
      </p:graphicFrame>
      <p:sp>
        <p:nvSpPr>
          <p:cNvPr id="10" name="Пятно 1 9"/>
          <p:cNvSpPr/>
          <p:nvPr/>
        </p:nvSpPr>
        <p:spPr>
          <a:xfrm>
            <a:off x="2026940" y="2224518"/>
            <a:ext cx="1296313" cy="1289720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ru-RU" sz="1000" dirty="0" smtClean="0"/>
              <a:t>проблема</a:t>
            </a:r>
            <a:endParaRPr lang="ru-RU" sz="10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666812" y="10448782"/>
            <a:ext cx="1684186" cy="165618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Срок не регламентирован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610114" y="12366612"/>
            <a:ext cx="1872452" cy="972108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Срок  по регламенту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7510442" y="12361205"/>
            <a:ext cx="1946485" cy="108367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ru-RU" sz="2000" dirty="0" smtClean="0"/>
              <a:t>решение</a:t>
            </a:r>
            <a:endParaRPr lang="ru-RU" sz="2000" dirty="0"/>
          </a:p>
        </p:txBody>
      </p:sp>
      <p:sp>
        <p:nvSpPr>
          <p:cNvPr id="17" name="Выноска со стрелкой влево 16"/>
          <p:cNvSpPr/>
          <p:nvPr/>
        </p:nvSpPr>
        <p:spPr>
          <a:xfrm>
            <a:off x="9963403" y="11442357"/>
            <a:ext cx="3309227" cy="2002526"/>
          </a:xfrm>
          <a:prstGeom prst="leftArrowCallout">
            <a:avLst>
              <a:gd name="adj1" fmla="val 25000"/>
              <a:gd name="adj2" fmla="val 25000"/>
              <a:gd name="adj3" fmla="val 43153"/>
              <a:gd name="adj4" fmla="val 6497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Возврат к предыдущему состоянию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6" name="Пятно 1 25"/>
          <p:cNvSpPr/>
          <p:nvPr/>
        </p:nvSpPr>
        <p:spPr>
          <a:xfrm>
            <a:off x="3323253" y="11022227"/>
            <a:ext cx="2047410" cy="2489398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ru-RU" sz="2400" dirty="0" smtClean="0"/>
              <a:t>проблема</a:t>
            </a:r>
            <a:endParaRPr lang="ru-RU" sz="2400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221749" y="6307088"/>
            <a:ext cx="864209" cy="576064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327270" y="6307088"/>
            <a:ext cx="864209" cy="576064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8926234" y="6929794"/>
            <a:ext cx="864209" cy="576064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ru-RU"/>
          </a:p>
        </p:txBody>
      </p:sp>
      <p:graphicFrame>
        <p:nvGraphicFramePr>
          <p:cNvPr id="29" name="Таблица 2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35718510"/>
              </p:ext>
            </p:extLst>
          </p:nvPr>
        </p:nvGraphicFramePr>
        <p:xfrm>
          <a:off x="12473568" y="3251176"/>
          <a:ext cx="1557054" cy="4326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8527"/>
                <a:gridCol w="778527"/>
              </a:tblGrid>
              <a:tr h="534580">
                <a:tc>
                  <a:txBody>
                    <a:bodyPr/>
                    <a:lstStyle/>
                    <a:p>
                      <a:r>
                        <a:rPr lang="ru-RU" sz="2100" dirty="0" smtClean="0"/>
                        <a:t>5</a:t>
                      </a:r>
                      <a:endParaRPr lang="ru-RU" sz="2100" dirty="0"/>
                    </a:p>
                  </a:txBody>
                  <a:tcPr marL="182904" marR="182904" marT="91440" marB="9144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100" dirty="0" smtClean="0"/>
                        <a:t>60</a:t>
                      </a:r>
                      <a:endParaRPr lang="ru-RU" sz="2100" dirty="0"/>
                    </a:p>
                  </a:txBody>
                  <a:tcPr marL="182904" marR="182904" marT="91440" marB="91440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874768">
                <a:tc gridSpan="2">
                  <a:txBody>
                    <a:bodyPr/>
                    <a:lstStyle/>
                    <a:p>
                      <a:r>
                        <a:rPr lang="ru-RU" sz="2100" dirty="0" smtClean="0"/>
                        <a:t>Специалист, ПСУ</a:t>
                      </a:r>
                    </a:p>
                  </a:txBody>
                  <a:tcPr marL="182904" marR="182904" marT="91440" marB="91440"/>
                </a:tc>
                <a:tc hMerge="1">
                  <a:txBody>
                    <a:bodyPr/>
                    <a:lstStyle/>
                    <a:p>
                      <a:endParaRPr lang="ru-RU" sz="1050" dirty="0" smtClean="0"/>
                    </a:p>
                  </a:txBody>
                  <a:tcPr/>
                </a:tc>
              </a:tr>
              <a:tr h="1895328">
                <a:tc gridSpan="2">
                  <a:txBody>
                    <a:bodyPr/>
                    <a:lstStyle/>
                    <a:p>
                      <a:pPr algn="ctr"/>
                      <a:r>
                        <a:rPr lang="ru-RU" sz="21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Приобретение товаров в торговой точке</a:t>
                      </a:r>
                      <a:endParaRPr lang="ru-RU" sz="32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182904" marR="182904" marT="91440" marB="91440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022228">
                <a:tc gridSpan="2">
                  <a:txBody>
                    <a:bodyPr/>
                    <a:lstStyle/>
                    <a:p>
                      <a:endParaRPr lang="ru-RU" sz="3200" dirty="0"/>
                    </a:p>
                  </a:txBody>
                  <a:tcPr marL="182904" marR="182904" marT="91440" marB="91440"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2" name="Таблица 3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90536104"/>
              </p:ext>
            </p:extLst>
          </p:nvPr>
        </p:nvGraphicFramePr>
        <p:xfrm>
          <a:off x="14479455" y="3251177"/>
          <a:ext cx="2093944" cy="43269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6972"/>
                <a:gridCol w="1046972"/>
              </a:tblGrid>
              <a:tr h="553574">
                <a:tc>
                  <a:txBody>
                    <a:bodyPr/>
                    <a:lstStyle/>
                    <a:p>
                      <a:r>
                        <a:rPr lang="ru-RU" sz="2100" dirty="0" smtClean="0"/>
                        <a:t>6</a:t>
                      </a:r>
                      <a:endParaRPr lang="ru-RU" sz="2100" dirty="0"/>
                    </a:p>
                  </a:txBody>
                  <a:tcPr marL="182904" marR="182904" marT="91440" marB="9144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100" dirty="0" smtClean="0"/>
                        <a:t>30</a:t>
                      </a:r>
                      <a:endParaRPr lang="ru-RU" sz="2100" dirty="0"/>
                    </a:p>
                  </a:txBody>
                  <a:tcPr marL="182904" marR="182904" marT="91440" marB="91440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905848">
                <a:tc gridSpan="2">
                  <a:txBody>
                    <a:bodyPr/>
                    <a:lstStyle/>
                    <a:p>
                      <a:r>
                        <a:rPr lang="ru-RU" sz="2100" dirty="0" smtClean="0"/>
                        <a:t>Специалист, ПСУ</a:t>
                      </a:r>
                    </a:p>
                  </a:txBody>
                  <a:tcPr marL="182904" marR="182904" marT="91440" marB="91440"/>
                </a:tc>
                <a:tc hMerge="1">
                  <a:txBody>
                    <a:bodyPr/>
                    <a:lstStyle/>
                    <a:p>
                      <a:endParaRPr lang="ru-RU" sz="1050" dirty="0" smtClean="0"/>
                    </a:p>
                  </a:txBody>
                  <a:tcPr/>
                </a:tc>
              </a:tr>
              <a:tr h="1794926">
                <a:tc gridSpan="2">
                  <a:txBody>
                    <a:bodyPr/>
                    <a:lstStyle/>
                    <a:p>
                      <a:pPr algn="ctr"/>
                      <a:r>
                        <a:rPr lang="ru-RU" sz="21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Возвращение в учреждение</a:t>
                      </a:r>
                    </a:p>
                    <a:p>
                      <a:endParaRPr lang="ru-RU" sz="32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182904" marR="182904" marT="91440" marB="91440"/>
                </a:tc>
                <a:tc hMerge="1">
                  <a:txBody>
                    <a:bodyPr/>
                    <a:lstStyle/>
                    <a:p>
                      <a:endParaRPr lang="ru-RU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072554">
                <a:tc gridSpan="2">
                  <a:txBody>
                    <a:bodyPr/>
                    <a:lstStyle/>
                    <a:p>
                      <a:endParaRPr lang="ru-RU" sz="3200" dirty="0"/>
                    </a:p>
                  </a:txBody>
                  <a:tcPr marL="182904" marR="182904" marT="91440" marB="91440"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3" name="Таблица 3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26319952"/>
              </p:ext>
            </p:extLst>
          </p:nvPr>
        </p:nvGraphicFramePr>
        <p:xfrm>
          <a:off x="16946734" y="3258821"/>
          <a:ext cx="1872452" cy="4319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226"/>
                <a:gridCol w="936226"/>
              </a:tblGrid>
              <a:tr h="552596">
                <a:tc>
                  <a:txBody>
                    <a:bodyPr/>
                    <a:lstStyle/>
                    <a:p>
                      <a:r>
                        <a:rPr lang="ru-RU" sz="2100" dirty="0" smtClean="0"/>
                        <a:t>7</a:t>
                      </a:r>
                      <a:endParaRPr lang="ru-RU" sz="2100" dirty="0"/>
                    </a:p>
                  </a:txBody>
                  <a:tcPr marL="182904" marR="182904" marT="91440" marB="9144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100" dirty="0" smtClean="0"/>
                        <a:t>30</a:t>
                      </a:r>
                      <a:endParaRPr lang="ru-RU" sz="2100" dirty="0"/>
                    </a:p>
                  </a:txBody>
                  <a:tcPr marL="182904" marR="182904" marT="91440" marB="91440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904248">
                <a:tc gridSpan="2">
                  <a:txBody>
                    <a:bodyPr/>
                    <a:lstStyle/>
                    <a:p>
                      <a:r>
                        <a:rPr lang="ru-RU" sz="2100" dirty="0" smtClean="0"/>
                        <a:t>Специалист,</a:t>
                      </a:r>
                      <a:r>
                        <a:rPr lang="ru-RU" sz="2100" baseline="0" dirty="0" smtClean="0"/>
                        <a:t> водитель</a:t>
                      </a:r>
                      <a:endParaRPr lang="ru-RU" sz="2100" dirty="0" smtClean="0"/>
                    </a:p>
                  </a:txBody>
                  <a:tcPr marL="182904" marR="182904" marT="91440" marB="91440"/>
                </a:tc>
                <a:tc hMerge="1">
                  <a:txBody>
                    <a:bodyPr/>
                    <a:lstStyle/>
                    <a:p>
                      <a:endParaRPr lang="ru-RU" sz="1050" dirty="0" smtClean="0"/>
                    </a:p>
                  </a:txBody>
                  <a:tcPr/>
                </a:tc>
              </a:tr>
              <a:tr h="1791754">
                <a:tc gridSpan="2">
                  <a:txBody>
                    <a:bodyPr/>
                    <a:lstStyle/>
                    <a:p>
                      <a:r>
                        <a:rPr lang="ru-RU" sz="2100" dirty="0" smtClean="0"/>
                        <a:t>Заполнение журналов, отчет по ГСМ</a:t>
                      </a:r>
                      <a:endParaRPr lang="ru-RU" sz="2100" dirty="0"/>
                    </a:p>
                  </a:txBody>
                  <a:tcPr marL="182904" marR="182904" marT="91440" marB="91440"/>
                </a:tc>
                <a:tc hMerge="1">
                  <a:txBody>
                    <a:bodyPr/>
                    <a:lstStyle/>
                    <a:p>
                      <a:endParaRPr lang="ru-RU" sz="1050" dirty="0"/>
                    </a:p>
                  </a:txBody>
                  <a:tcPr/>
                </a:tc>
              </a:tr>
              <a:tr h="1070660">
                <a:tc gridSpan="2">
                  <a:txBody>
                    <a:bodyPr/>
                    <a:lstStyle/>
                    <a:p>
                      <a:endParaRPr lang="ru-RU" sz="3200" dirty="0"/>
                    </a:p>
                  </a:txBody>
                  <a:tcPr marL="182904" marR="182904" marT="91440" marB="91440"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80704886"/>
              </p:ext>
            </p:extLst>
          </p:nvPr>
        </p:nvGraphicFramePr>
        <p:xfrm>
          <a:off x="19251290" y="3266339"/>
          <a:ext cx="1557055" cy="43117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7055"/>
              </a:tblGrid>
              <a:tr h="55497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ВЫХОД</a:t>
                      </a:r>
                      <a:endParaRPr lang="ru-RU" sz="1400" dirty="0"/>
                    </a:p>
                  </a:txBody>
                  <a:tcPr marL="182904" marR="182904" marT="91440" marB="91440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908146">
                <a:tc>
                  <a:txBody>
                    <a:bodyPr/>
                    <a:lstStyle/>
                    <a:p>
                      <a:r>
                        <a:rPr lang="ru-RU" sz="2100" dirty="0" smtClean="0"/>
                        <a:t>Специалист, ПСУ</a:t>
                      </a:r>
                    </a:p>
                  </a:txBody>
                  <a:tcPr marL="182904" marR="182904" marT="91440" marB="91440"/>
                </a:tc>
              </a:tr>
              <a:tr h="1799474">
                <a:tc>
                  <a:txBody>
                    <a:bodyPr/>
                    <a:lstStyle/>
                    <a:p>
                      <a:pPr algn="ctr"/>
                      <a:endParaRPr lang="ru-RU" sz="2100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ru-RU" sz="2100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ru-RU" sz="2100" b="1" dirty="0" smtClean="0">
                          <a:solidFill>
                            <a:srgbClr val="FF0000"/>
                          </a:solidFill>
                        </a:rPr>
                        <a:t>КУПИЛ!!!</a:t>
                      </a:r>
                    </a:p>
                    <a:p>
                      <a:endParaRPr lang="ru-RU" sz="3200" dirty="0"/>
                    </a:p>
                  </a:txBody>
                  <a:tcPr marL="182904" marR="182904" marT="91440" marB="91440"/>
                </a:tc>
              </a:tr>
              <a:tr h="1049144">
                <a:tc>
                  <a:txBody>
                    <a:bodyPr/>
                    <a:lstStyle/>
                    <a:p>
                      <a:endParaRPr lang="ru-RU" sz="3200" dirty="0"/>
                    </a:p>
                  </a:txBody>
                  <a:tcPr marL="182904" marR="182904" marT="91440" marB="91440"/>
                </a:tc>
              </a:tr>
            </a:tbl>
          </a:graphicData>
        </a:graphic>
      </p:graphicFrame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55" y="5219986"/>
            <a:ext cx="101295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927" y="5720318"/>
            <a:ext cx="1012956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510" y="5720318"/>
            <a:ext cx="1012956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624" y="5849888"/>
            <a:ext cx="1012956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347" y="5849888"/>
            <a:ext cx="1012956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6921" y="5849888"/>
            <a:ext cx="101295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7082" y="5849888"/>
            <a:ext cx="1012956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370" y="6858000"/>
            <a:ext cx="914519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7796" y="6858000"/>
            <a:ext cx="914519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6387" y="6858000"/>
            <a:ext cx="914519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0943" y="6886488"/>
            <a:ext cx="914519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080" y="2224518"/>
            <a:ext cx="1352726" cy="133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5952" y="2230063"/>
            <a:ext cx="1352726" cy="133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7083" y="2230063"/>
            <a:ext cx="1352726" cy="133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 1"/>
          <p:cNvSpPr/>
          <p:nvPr/>
        </p:nvSpPr>
        <p:spPr>
          <a:xfrm>
            <a:off x="882736" y="119980"/>
            <a:ext cx="20657912" cy="1486398"/>
          </a:xfrm>
          <a:prstGeom prst="downArrow">
            <a:avLst>
              <a:gd name="adj1" fmla="val 90679"/>
              <a:gd name="adj2" fmla="val 50000"/>
            </a:avLst>
          </a:prstGeom>
          <a:gradFill>
            <a:gsLst>
              <a:gs pos="50000">
                <a:schemeClr val="bg1"/>
              </a:gs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</a:gradFill>
          <a:ln>
            <a:solidFill>
              <a:schemeClr val="accent5">
                <a:lumMod val="75000"/>
              </a:schemeClr>
            </a:solidFill>
          </a:ln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5400" u="sng" dirty="0" smtClean="0">
                <a:solidFill>
                  <a:srgbClr val="0037A5"/>
                </a:solidFill>
                <a:latin typeface="Montserrat ExtraBold" pitchFamily="34" charset="0"/>
                <a:ea typeface="Montserrat ExtraBold" pitchFamily="34" charset="-122"/>
                <a:cs typeface="Montserrat ExtraBold" pitchFamily="34" charset="-120"/>
              </a:rPr>
              <a:t> </a:t>
            </a:r>
          </a:p>
          <a:p>
            <a:pPr marL="0" lvl="1" algn="ctr"/>
            <a:r>
              <a:rPr lang="ru-RU" sz="4400" b="1" dirty="0" smtClean="0">
                <a:solidFill>
                  <a:schemeClr val="bg1"/>
                </a:solidFill>
                <a:latin typeface="Montserrat ExtraBold" pitchFamily="34" charset="0"/>
                <a:ea typeface="Montserrat ExtraBold" pitchFamily="34" charset="-122"/>
                <a:cs typeface="Montserrat ExtraBold" pitchFamily="34" charset="-120"/>
              </a:rPr>
              <a:t> </a:t>
            </a:r>
            <a:r>
              <a:rPr lang="ru-RU" sz="4400" b="1" dirty="0" smtClean="0">
                <a:solidFill>
                  <a:srgbClr val="0037A5"/>
                </a:solidFill>
              </a:rPr>
              <a:t>КАРТИРОВАНИЕ ПОТОКА СОЗДАНИЯ ЦЕННОСТИ</a:t>
            </a:r>
          </a:p>
          <a:p>
            <a:pPr marL="0" indent="0" algn="ctr">
              <a:buNone/>
            </a:pPr>
            <a:endParaRPr lang="en-US" sz="2800" b="1" dirty="0">
              <a:solidFill>
                <a:srgbClr val="0037A5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1052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Карта целевого состояния процесса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52216477"/>
              </p:ext>
            </p:extLst>
          </p:nvPr>
        </p:nvGraphicFramePr>
        <p:xfrm>
          <a:off x="724671" y="3164628"/>
          <a:ext cx="2076306" cy="5133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6306"/>
              </a:tblGrid>
              <a:tr h="848958"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вход</a:t>
                      </a:r>
                      <a:endParaRPr lang="ru-RU" sz="2200" dirty="0"/>
                    </a:p>
                  </a:txBody>
                  <a:tcPr marL="182904" marR="182904" marT="91440" marB="91440">
                    <a:solidFill>
                      <a:srgbClr val="0070C0"/>
                    </a:solidFill>
                  </a:tcPr>
                </a:tc>
              </a:tr>
              <a:tr h="751880"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/>
                        <a:t>ПСУ</a:t>
                      </a:r>
                      <a:endParaRPr lang="ru-RU" sz="2200" dirty="0"/>
                    </a:p>
                  </a:txBody>
                  <a:tcPr marL="182904" marR="182904" marT="91440" marB="91440"/>
                </a:tc>
              </a:tr>
              <a:tr h="3532694">
                <a:tc>
                  <a:txBody>
                    <a:bodyPr/>
                    <a:lstStyle/>
                    <a:p>
                      <a:r>
                        <a:rPr lang="ru-RU" sz="2100" b="1" dirty="0" smtClean="0">
                          <a:solidFill>
                            <a:srgbClr val="FF0000"/>
                          </a:solidFill>
                        </a:rPr>
                        <a:t>ХОЧУ </a:t>
                      </a:r>
                      <a:r>
                        <a:rPr lang="ru-RU" sz="2100" b="1" baseline="0" dirty="0" smtClean="0">
                          <a:solidFill>
                            <a:srgbClr val="FF0000"/>
                          </a:solidFill>
                        </a:rPr>
                        <a:t> КУПИТЬ….</a:t>
                      </a:r>
                      <a:endParaRPr lang="ru-RU" sz="2100" b="1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ru-RU" sz="2100" dirty="0" smtClean="0"/>
                    </a:p>
                    <a:p>
                      <a:endParaRPr lang="ru-RU" sz="2100" dirty="0" smtClean="0"/>
                    </a:p>
                    <a:p>
                      <a:endParaRPr lang="ru-RU" sz="2100" dirty="0" smtClean="0"/>
                    </a:p>
                    <a:p>
                      <a:endParaRPr lang="ru-RU" sz="2100" dirty="0" smtClean="0"/>
                    </a:p>
                    <a:p>
                      <a:endParaRPr lang="ru-RU" sz="2100" dirty="0" smtClean="0"/>
                    </a:p>
                    <a:p>
                      <a:endParaRPr lang="ru-RU" sz="2100" dirty="0" smtClean="0"/>
                    </a:p>
                    <a:p>
                      <a:endParaRPr lang="ru-RU" sz="2100" dirty="0" smtClean="0"/>
                    </a:p>
                    <a:p>
                      <a:endParaRPr lang="ru-RU" sz="2100" dirty="0"/>
                    </a:p>
                  </a:txBody>
                  <a:tcPr marL="182904" marR="182904" marT="91440" marB="91440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71190485"/>
              </p:ext>
            </p:extLst>
          </p:nvPr>
        </p:nvGraphicFramePr>
        <p:xfrm>
          <a:off x="3072494" y="3251176"/>
          <a:ext cx="2057972" cy="496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4829"/>
                <a:gridCol w="1083143"/>
              </a:tblGrid>
              <a:tr h="741680"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1</a:t>
                      </a:r>
                      <a:endParaRPr lang="ru-RU" sz="2200" dirty="0"/>
                    </a:p>
                  </a:txBody>
                  <a:tcPr marL="182904" marR="182904" marT="91440" marB="9144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10</a:t>
                      </a:r>
                      <a:endParaRPr lang="ru-RU" sz="2200" dirty="0"/>
                    </a:p>
                  </a:txBody>
                  <a:tcPr marL="182904" marR="182904" marT="91440" marB="91440">
                    <a:solidFill>
                      <a:srgbClr val="0070C0"/>
                    </a:solidFill>
                  </a:tcPr>
                </a:tc>
              </a:tr>
              <a:tr h="741680">
                <a:tc gridSpan="2">
                  <a:txBody>
                    <a:bodyPr/>
                    <a:lstStyle/>
                    <a:p>
                      <a:pPr algn="ctr"/>
                      <a:r>
                        <a:rPr lang="ru-RU" sz="2200" dirty="0" smtClean="0"/>
                        <a:t>ПСУ</a:t>
                      </a:r>
                      <a:endParaRPr lang="ru-RU" sz="2200" dirty="0"/>
                    </a:p>
                  </a:txBody>
                  <a:tcPr marL="182904" marR="182904" marT="91440" marB="9144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43200">
                <a:tc gridSpan="2"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solidFill>
                            <a:srgbClr val="FF0000"/>
                          </a:solidFill>
                        </a:rPr>
                        <a:t>ЖДУ АВТОЛАВКУ </a:t>
                      </a:r>
                    </a:p>
                    <a:p>
                      <a:pPr algn="ctr"/>
                      <a:r>
                        <a:rPr lang="ru-RU" sz="2100" baseline="0" dirty="0" smtClean="0">
                          <a:solidFill>
                            <a:schemeClr val="tx1"/>
                          </a:solidFill>
                        </a:rPr>
                        <a:t>к уточненному времени ,делаю заказ или приобретаю</a:t>
                      </a:r>
                      <a:endParaRPr lang="ru-RU" sz="2100" dirty="0">
                        <a:solidFill>
                          <a:schemeClr val="tx1"/>
                        </a:solidFill>
                      </a:endParaRPr>
                    </a:p>
                  </a:txBody>
                  <a:tcPr marL="182904" marR="182904" marT="91440" marB="9144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41680">
                <a:tc gridSpan="2">
                  <a:txBody>
                    <a:bodyPr/>
                    <a:lstStyle/>
                    <a:p>
                      <a:endParaRPr lang="ru-RU" sz="3600" dirty="0"/>
                    </a:p>
                  </a:txBody>
                  <a:tcPr marL="182904" marR="182904" marT="91440" marB="91440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27696960"/>
              </p:ext>
            </p:extLst>
          </p:nvPr>
        </p:nvGraphicFramePr>
        <p:xfrm>
          <a:off x="5478547" y="3291791"/>
          <a:ext cx="2569918" cy="4873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9471"/>
                <a:gridCol w="1670447"/>
              </a:tblGrid>
              <a:tr h="685890"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2</a:t>
                      </a:r>
                      <a:endParaRPr lang="ru-RU" sz="2200" dirty="0"/>
                    </a:p>
                  </a:txBody>
                  <a:tcPr marL="182904" marR="182904" marT="91440" marB="9144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5</a:t>
                      </a:r>
                      <a:endParaRPr lang="ru-RU" sz="2200" dirty="0"/>
                    </a:p>
                  </a:txBody>
                  <a:tcPr marL="182904" marR="182904" marT="91440" marB="91440">
                    <a:solidFill>
                      <a:srgbClr val="0070C0"/>
                    </a:solidFill>
                  </a:tcPr>
                </a:tc>
              </a:tr>
              <a:tr h="887810">
                <a:tc gridSpan="2">
                  <a:txBody>
                    <a:bodyPr/>
                    <a:lstStyle/>
                    <a:p>
                      <a:r>
                        <a:rPr lang="ru-RU" sz="2200" dirty="0" smtClean="0"/>
                        <a:t>Специалист</a:t>
                      </a:r>
                      <a:endParaRPr lang="ru-RU" sz="2200" dirty="0"/>
                    </a:p>
                  </a:txBody>
                  <a:tcPr marL="182904" marR="182904" marT="91440" marB="91440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568574">
                <a:tc gridSpan="2">
                  <a:txBody>
                    <a:bodyPr/>
                    <a:lstStyle/>
                    <a:p>
                      <a:pPr algn="ctr"/>
                      <a:r>
                        <a:rPr lang="ru-RU" sz="21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Сопровождает</a:t>
                      </a:r>
                      <a:r>
                        <a:rPr lang="ru-RU" sz="2100" b="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ru-RU" sz="2100" b="0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маломобильного</a:t>
                      </a:r>
                      <a:r>
                        <a:rPr lang="ru-RU" sz="2100" b="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ПСУ  за покупками</a:t>
                      </a:r>
                    </a:p>
                    <a:p>
                      <a:pPr algn="ctr"/>
                      <a:endParaRPr lang="ru-RU" sz="2100" b="0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algn="ctr"/>
                      <a:endParaRPr lang="ru-RU" sz="2100" b="0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algn="ctr"/>
                      <a:endParaRPr lang="ru-RU" sz="2100" b="0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algn="ctr"/>
                      <a:endParaRPr lang="ru-RU" sz="22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182904" marR="182904" marT="91440" marB="9144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31520">
                <a:tc gridSpan="2">
                  <a:txBody>
                    <a:bodyPr/>
                    <a:lstStyle/>
                    <a:p>
                      <a:endParaRPr lang="ru-RU" sz="3600" dirty="0"/>
                    </a:p>
                  </a:txBody>
                  <a:tcPr marL="182904" marR="182904" marT="91440" marB="9144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3201831" y="3565546"/>
            <a:ext cx="10617830" cy="5501496"/>
          </a:xfrm>
          <a:prstGeom prst="rect">
            <a:avLst/>
          </a:prstGeom>
          <a:solidFill>
            <a:srgbClr val="0070C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ru-RU" sz="2400" dirty="0" smtClean="0"/>
              <a:t>Время протекания процесса - 15 минут/услуга</a:t>
            </a:r>
          </a:p>
          <a:p>
            <a:pPr algn="ctr"/>
            <a:r>
              <a:rPr lang="ru-RU" sz="2400" b="1" u="sng" dirty="0" smtClean="0"/>
              <a:t>ПРЕДЛАГАЕМЫЕ РЕШЕНИЯ:</a:t>
            </a:r>
          </a:p>
          <a:p>
            <a:pPr algn="ctr"/>
            <a:endParaRPr lang="ru-RU" sz="2400" b="1" u="sng" dirty="0" smtClean="0"/>
          </a:p>
          <a:p>
            <a:r>
              <a:rPr lang="ru-RU" sz="2400" b="1" dirty="0" smtClean="0"/>
              <a:t>1.Соглашение  с торговой точкой на осуществление выездной торговли 1 раз в неделю на территории Пансионата.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2</a:t>
            </a:r>
            <a:r>
              <a:rPr lang="ru-RU" sz="2400" b="1" dirty="0"/>
              <a:t>. Приобретение товаров ПСУ по своему желанию.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3.Исключение необходимости выезда  и  привлечения специалистов,  транспорта для перевозки и сопровождения. </a:t>
            </a:r>
            <a:r>
              <a:rPr lang="ru-RU" sz="2400" b="1" dirty="0"/>
              <a:t> </a:t>
            </a:r>
            <a:r>
              <a:rPr lang="ru-RU" sz="2400" b="1" dirty="0" smtClean="0"/>
              <a:t>В том числе исключение затрат  по времени,  ГСМ, кадровым затратам.</a:t>
            </a:r>
          </a:p>
          <a:p>
            <a:r>
              <a:rPr lang="ru-RU" sz="2000" b="1" dirty="0" smtClean="0"/>
              <a:t> </a:t>
            </a:r>
            <a:endParaRPr lang="ru-RU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754" t="23149" r="14514" b="25192"/>
          <a:stretch/>
        </p:blipFill>
        <p:spPr bwMode="auto">
          <a:xfrm rot="10800000">
            <a:off x="1854011" y="6634719"/>
            <a:ext cx="1017090" cy="91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9067042"/>
            <a:ext cx="14835579" cy="37327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t"/>
          <a:lstStyle/>
          <a:p>
            <a:r>
              <a:rPr lang="ru-RU" b="1" u="sng" dirty="0" smtClean="0">
                <a:solidFill>
                  <a:srgbClr val="0070C0"/>
                </a:solidFill>
              </a:rPr>
              <a:t>ЛЕГЕНДА:</a:t>
            </a:r>
            <a:endParaRPr lang="ru-RU" b="1" u="sng" dirty="0">
              <a:solidFill>
                <a:srgbClr val="0070C0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35096947"/>
              </p:ext>
            </p:extLst>
          </p:nvPr>
        </p:nvGraphicFramePr>
        <p:xfrm>
          <a:off x="701730" y="9849446"/>
          <a:ext cx="2169371" cy="3489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9371"/>
              </a:tblGrid>
              <a:tr h="1225961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Этап/ время /состояние</a:t>
                      </a:r>
                      <a:endParaRPr lang="ru-RU" sz="2000" dirty="0"/>
                    </a:p>
                  </a:txBody>
                  <a:tcPr marL="182904" marR="182904" marT="91440" marB="91440"/>
                </a:tc>
              </a:tr>
              <a:tr h="754438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Исполнитель</a:t>
                      </a:r>
                      <a:endParaRPr lang="ru-RU" sz="2000" b="1" dirty="0"/>
                    </a:p>
                  </a:txBody>
                  <a:tcPr marL="182904" marR="182904" marT="91440" marB="91440"/>
                </a:tc>
              </a:tr>
              <a:tr h="754438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Процесс </a:t>
                      </a:r>
                      <a:endParaRPr lang="ru-RU" sz="2000" b="1" dirty="0"/>
                    </a:p>
                  </a:txBody>
                  <a:tcPr marL="182904" marR="182904" marT="91440" marB="91440"/>
                </a:tc>
              </a:tr>
              <a:tr h="754438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время</a:t>
                      </a:r>
                      <a:endParaRPr lang="ru-RU" sz="2000" b="1" dirty="0"/>
                    </a:p>
                  </a:txBody>
                  <a:tcPr marL="182904" marR="182904" marT="91440" marB="91440"/>
                </a:tc>
              </a:tr>
            </a:tbl>
          </a:graphicData>
        </a:graphic>
      </p:graphicFrame>
      <p:sp>
        <p:nvSpPr>
          <p:cNvPr id="12" name="Скругленный прямоугольник 11"/>
          <p:cNvSpPr/>
          <p:nvPr/>
        </p:nvSpPr>
        <p:spPr>
          <a:xfrm>
            <a:off x="5666812" y="11024846"/>
            <a:ext cx="1875176" cy="10801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ru-RU" sz="1600" dirty="0" smtClean="0">
                <a:solidFill>
                  <a:srgbClr val="0070C0"/>
                </a:solidFill>
              </a:rPr>
              <a:t>Срок не регламентирован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610114" y="12366612"/>
            <a:ext cx="1872452" cy="972108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Срок  по регламенту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959643" y="2296063"/>
            <a:ext cx="1946485" cy="108367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ru-RU" sz="2000" dirty="0" smtClean="0"/>
              <a:t>решение</a:t>
            </a:r>
            <a:endParaRPr lang="ru-RU" sz="2000" dirty="0"/>
          </a:p>
        </p:txBody>
      </p:sp>
      <p:sp>
        <p:nvSpPr>
          <p:cNvPr id="17" name="Выноска со стрелкой влево 16"/>
          <p:cNvSpPr/>
          <p:nvPr/>
        </p:nvSpPr>
        <p:spPr>
          <a:xfrm>
            <a:off x="10465171" y="10511154"/>
            <a:ext cx="2592624" cy="1406659"/>
          </a:xfrm>
          <a:prstGeom prst="leftArrowCallout">
            <a:avLst>
              <a:gd name="adj1" fmla="val 25000"/>
              <a:gd name="adj2" fmla="val 25000"/>
              <a:gd name="adj3" fmla="val 43153"/>
              <a:gd name="adj4" fmla="val 6497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ru-RU" sz="1600" dirty="0" smtClean="0"/>
              <a:t>Возврат к предыдущему состоянию</a:t>
            </a:r>
            <a:endParaRPr lang="ru-RU" sz="1600" dirty="0"/>
          </a:p>
        </p:txBody>
      </p:sp>
      <p:sp>
        <p:nvSpPr>
          <p:cNvPr id="26" name="Пятно 1 25"/>
          <p:cNvSpPr/>
          <p:nvPr/>
        </p:nvSpPr>
        <p:spPr>
          <a:xfrm>
            <a:off x="3323252" y="11678979"/>
            <a:ext cx="2047411" cy="1832646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ru-RU" sz="1400" dirty="0" smtClean="0"/>
              <a:t>проблема</a:t>
            </a:r>
            <a:endParaRPr lang="ru-RU" sz="1400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186379" y="7508788"/>
            <a:ext cx="864209" cy="576064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952277" y="7508788"/>
            <a:ext cx="864209" cy="576064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ru-RU"/>
          </a:p>
        </p:txBody>
      </p:sp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0828209"/>
              </p:ext>
            </p:extLst>
          </p:nvPr>
        </p:nvGraphicFramePr>
        <p:xfrm>
          <a:off x="8328155" y="3309375"/>
          <a:ext cx="2137016" cy="4917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7016"/>
              </a:tblGrid>
              <a:tr h="510638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ВЫХОД</a:t>
                      </a:r>
                      <a:endParaRPr lang="ru-RU" sz="1600" dirty="0"/>
                    </a:p>
                  </a:txBody>
                  <a:tcPr marL="182904" marR="182904" marT="91440" marB="91440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835592"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/>
                        <a:t>  ПСУ</a:t>
                      </a:r>
                    </a:p>
                  </a:txBody>
                  <a:tcPr marL="182904" marR="182904" marT="91440" marB="91440"/>
                </a:tc>
              </a:tr>
              <a:tr h="2606040">
                <a:tc>
                  <a:txBody>
                    <a:bodyPr/>
                    <a:lstStyle/>
                    <a:p>
                      <a:pPr algn="ctr"/>
                      <a:endParaRPr lang="ru-RU" sz="2100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ru-RU" sz="2100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ru-RU" sz="2100" b="1" dirty="0" smtClean="0">
                          <a:solidFill>
                            <a:srgbClr val="FF0000"/>
                          </a:solidFill>
                        </a:rPr>
                        <a:t>КУПИЛ!!!</a:t>
                      </a:r>
                    </a:p>
                    <a:p>
                      <a:endParaRPr lang="ru-RU" sz="3200" dirty="0" smtClean="0"/>
                    </a:p>
                    <a:p>
                      <a:endParaRPr lang="ru-RU" sz="3200" dirty="0" smtClean="0"/>
                    </a:p>
                    <a:p>
                      <a:endParaRPr lang="ru-RU" sz="3200" dirty="0"/>
                    </a:p>
                  </a:txBody>
                  <a:tcPr marL="182904" marR="182904" marT="91440" marB="91440"/>
                </a:tc>
              </a:tr>
              <a:tr h="965324">
                <a:tc>
                  <a:txBody>
                    <a:bodyPr/>
                    <a:lstStyle/>
                    <a:p>
                      <a:endParaRPr lang="ru-RU" sz="3200" dirty="0"/>
                    </a:p>
                  </a:txBody>
                  <a:tcPr marL="182904" marR="182904" marT="91440" marB="91440"/>
                </a:tc>
              </a:tr>
            </a:tbl>
          </a:graphicData>
        </a:graphic>
      </p:graphicFrame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84" y="6594388"/>
            <a:ext cx="101295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032" y="6594388"/>
            <a:ext cx="1012956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465" y="10984192"/>
            <a:ext cx="1987809" cy="1120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1"/>
          <p:cNvSpPr/>
          <p:nvPr/>
        </p:nvSpPr>
        <p:spPr>
          <a:xfrm>
            <a:off x="882736" y="119980"/>
            <a:ext cx="20657912" cy="1819635"/>
          </a:xfrm>
          <a:prstGeom prst="downArrow">
            <a:avLst>
              <a:gd name="adj1" fmla="val 90679"/>
              <a:gd name="adj2" fmla="val 50000"/>
            </a:avLst>
          </a:prstGeom>
          <a:gradFill>
            <a:gsLst>
              <a:gs pos="50000">
                <a:schemeClr val="bg1"/>
              </a:gs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</a:gradFill>
          <a:ln>
            <a:solidFill>
              <a:schemeClr val="accent5">
                <a:lumMod val="75000"/>
              </a:schemeClr>
            </a:solidFill>
          </a:ln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5400" u="sng" dirty="0" smtClean="0">
                <a:solidFill>
                  <a:srgbClr val="0037A5"/>
                </a:solidFill>
                <a:latin typeface="Montserrat ExtraBold" pitchFamily="34" charset="0"/>
                <a:ea typeface="Montserrat ExtraBold" pitchFamily="34" charset="-122"/>
                <a:cs typeface="Montserrat ExtraBold" pitchFamily="34" charset="-120"/>
              </a:rPr>
              <a:t> </a:t>
            </a:r>
          </a:p>
          <a:p>
            <a:pPr marL="0" lvl="1" algn="ctr"/>
            <a:r>
              <a:rPr lang="ru-RU" sz="4400" b="1" dirty="0" smtClean="0">
                <a:solidFill>
                  <a:schemeClr val="bg1"/>
                </a:solidFill>
                <a:latin typeface="Montserrat ExtraBold" pitchFamily="34" charset="0"/>
                <a:ea typeface="Montserrat ExtraBold" pitchFamily="34" charset="-122"/>
                <a:cs typeface="Montserrat ExtraBold" pitchFamily="34" charset="-120"/>
              </a:rPr>
              <a:t> </a:t>
            </a:r>
            <a:r>
              <a:rPr lang="ru-RU" sz="4400" b="1" dirty="0" smtClean="0">
                <a:solidFill>
                  <a:srgbClr val="0037A5"/>
                </a:solidFill>
              </a:rPr>
              <a:t>КАРТИРОВАНИЕ ПОТОКА СОЗДАНИЯ ЦЕННОСТИ</a:t>
            </a:r>
          </a:p>
          <a:p>
            <a:pPr marL="0" indent="0" algn="ctr">
              <a:buNone/>
            </a:pPr>
            <a:endParaRPr lang="en-US" sz="2800" b="1" dirty="0">
              <a:solidFill>
                <a:srgbClr val="0037A5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8195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Карта достигнутого состояния процесса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1445957"/>
              </p:ext>
            </p:extLst>
          </p:nvPr>
        </p:nvGraphicFramePr>
        <p:xfrm>
          <a:off x="724671" y="3164628"/>
          <a:ext cx="2076306" cy="5133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6306"/>
              </a:tblGrid>
              <a:tr h="848958"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вход</a:t>
                      </a:r>
                      <a:endParaRPr lang="ru-RU" sz="2200" dirty="0"/>
                    </a:p>
                  </a:txBody>
                  <a:tcPr marL="182904" marR="182904" marT="91440" marB="91440">
                    <a:solidFill>
                      <a:srgbClr val="0070C0"/>
                    </a:solidFill>
                  </a:tcPr>
                </a:tc>
              </a:tr>
              <a:tr h="751880"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/>
                        <a:t>ПСУ</a:t>
                      </a:r>
                      <a:endParaRPr lang="ru-RU" sz="2200" dirty="0"/>
                    </a:p>
                  </a:txBody>
                  <a:tcPr marL="182904" marR="182904" marT="91440" marB="91440"/>
                </a:tc>
              </a:tr>
              <a:tr h="3532694">
                <a:tc>
                  <a:txBody>
                    <a:bodyPr/>
                    <a:lstStyle/>
                    <a:p>
                      <a:r>
                        <a:rPr lang="ru-RU" sz="2100" b="1" dirty="0" smtClean="0">
                          <a:solidFill>
                            <a:srgbClr val="FF0000"/>
                          </a:solidFill>
                        </a:rPr>
                        <a:t>ХОЧУ </a:t>
                      </a:r>
                      <a:r>
                        <a:rPr lang="ru-RU" sz="2100" b="1" baseline="0" dirty="0" smtClean="0">
                          <a:solidFill>
                            <a:srgbClr val="FF0000"/>
                          </a:solidFill>
                        </a:rPr>
                        <a:t> КУПИТЬ….</a:t>
                      </a:r>
                      <a:endParaRPr lang="ru-RU" sz="2100" b="1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ru-RU" sz="2100" dirty="0" smtClean="0"/>
                    </a:p>
                    <a:p>
                      <a:endParaRPr lang="ru-RU" sz="2100" dirty="0" smtClean="0"/>
                    </a:p>
                    <a:p>
                      <a:endParaRPr lang="ru-RU" sz="2100" dirty="0" smtClean="0"/>
                    </a:p>
                    <a:p>
                      <a:endParaRPr lang="ru-RU" sz="2100" dirty="0" smtClean="0"/>
                    </a:p>
                    <a:p>
                      <a:endParaRPr lang="ru-RU" sz="2100" dirty="0" smtClean="0"/>
                    </a:p>
                    <a:p>
                      <a:endParaRPr lang="ru-RU" sz="2100" dirty="0" smtClean="0"/>
                    </a:p>
                    <a:p>
                      <a:endParaRPr lang="ru-RU" sz="2100" dirty="0" smtClean="0"/>
                    </a:p>
                    <a:p>
                      <a:endParaRPr lang="ru-RU" sz="2100" dirty="0"/>
                    </a:p>
                  </a:txBody>
                  <a:tcPr marL="182904" marR="182904" marT="91440" marB="91440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39258991"/>
              </p:ext>
            </p:extLst>
          </p:nvPr>
        </p:nvGraphicFramePr>
        <p:xfrm>
          <a:off x="3072494" y="3251176"/>
          <a:ext cx="2057972" cy="496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4829"/>
                <a:gridCol w="1083143"/>
              </a:tblGrid>
              <a:tr h="741680"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1</a:t>
                      </a:r>
                      <a:endParaRPr lang="ru-RU" sz="2200" dirty="0"/>
                    </a:p>
                  </a:txBody>
                  <a:tcPr marL="182904" marR="182904" marT="91440" marB="9144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10</a:t>
                      </a:r>
                      <a:endParaRPr lang="ru-RU" sz="2200" dirty="0"/>
                    </a:p>
                  </a:txBody>
                  <a:tcPr marL="182904" marR="182904" marT="91440" marB="91440">
                    <a:solidFill>
                      <a:srgbClr val="0070C0"/>
                    </a:solidFill>
                  </a:tcPr>
                </a:tc>
              </a:tr>
              <a:tr h="741680">
                <a:tc gridSpan="2">
                  <a:txBody>
                    <a:bodyPr/>
                    <a:lstStyle/>
                    <a:p>
                      <a:pPr algn="ctr"/>
                      <a:r>
                        <a:rPr lang="ru-RU" sz="2200" dirty="0" smtClean="0"/>
                        <a:t>ПСУ</a:t>
                      </a:r>
                      <a:endParaRPr lang="ru-RU" sz="2200" dirty="0"/>
                    </a:p>
                  </a:txBody>
                  <a:tcPr marL="182904" marR="182904" marT="91440" marB="9144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43200">
                <a:tc gridSpan="2"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solidFill>
                            <a:srgbClr val="FF0000"/>
                          </a:solidFill>
                        </a:rPr>
                        <a:t>ЖДУ АВТОЛАВКУ </a:t>
                      </a:r>
                      <a:r>
                        <a:rPr lang="ru-RU" sz="21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ru-RU" sz="2100" baseline="0" dirty="0" smtClean="0"/>
                        <a:t>(прихода сотрудника магазина), делаю заказ или приобретаю</a:t>
                      </a:r>
                      <a:endParaRPr lang="ru-RU" sz="2100" dirty="0"/>
                    </a:p>
                  </a:txBody>
                  <a:tcPr marL="182904" marR="182904" marT="91440" marB="9144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41680">
                <a:tc gridSpan="2">
                  <a:txBody>
                    <a:bodyPr/>
                    <a:lstStyle/>
                    <a:p>
                      <a:endParaRPr lang="ru-RU" sz="3600" dirty="0"/>
                    </a:p>
                  </a:txBody>
                  <a:tcPr marL="182904" marR="182904" marT="91440" marB="91440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89805022"/>
              </p:ext>
            </p:extLst>
          </p:nvPr>
        </p:nvGraphicFramePr>
        <p:xfrm>
          <a:off x="5478547" y="3291791"/>
          <a:ext cx="2569918" cy="4873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9471"/>
                <a:gridCol w="1670447"/>
              </a:tblGrid>
              <a:tr h="685890"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2</a:t>
                      </a:r>
                      <a:endParaRPr lang="ru-RU" sz="2200" dirty="0"/>
                    </a:p>
                  </a:txBody>
                  <a:tcPr marL="182904" marR="182904" marT="91440" marB="9144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5</a:t>
                      </a:r>
                      <a:endParaRPr lang="ru-RU" sz="2200" dirty="0"/>
                    </a:p>
                  </a:txBody>
                  <a:tcPr marL="182904" marR="182904" marT="91440" marB="91440">
                    <a:solidFill>
                      <a:srgbClr val="0070C0"/>
                    </a:solidFill>
                  </a:tcPr>
                </a:tc>
              </a:tr>
              <a:tr h="887810">
                <a:tc gridSpan="2">
                  <a:txBody>
                    <a:bodyPr/>
                    <a:lstStyle/>
                    <a:p>
                      <a:r>
                        <a:rPr lang="ru-RU" sz="2200" dirty="0" smtClean="0"/>
                        <a:t>Специалист</a:t>
                      </a:r>
                      <a:endParaRPr lang="ru-RU" sz="2200" dirty="0"/>
                    </a:p>
                  </a:txBody>
                  <a:tcPr marL="182904" marR="182904" marT="91440" marB="91440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568574">
                <a:tc gridSpan="2">
                  <a:txBody>
                    <a:bodyPr/>
                    <a:lstStyle/>
                    <a:p>
                      <a:pPr algn="ctr"/>
                      <a:r>
                        <a:rPr lang="ru-RU" sz="21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Сопровождает</a:t>
                      </a:r>
                      <a:r>
                        <a:rPr lang="ru-RU" sz="2100" b="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ru-RU" sz="2100" b="0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маломобильного</a:t>
                      </a:r>
                      <a:r>
                        <a:rPr lang="ru-RU" sz="2100" b="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за покупкой</a:t>
                      </a:r>
                    </a:p>
                    <a:p>
                      <a:pPr algn="ctr"/>
                      <a:endParaRPr lang="ru-RU" sz="2100" b="0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algn="ctr"/>
                      <a:endParaRPr lang="ru-RU" sz="2100" b="0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algn="ctr"/>
                      <a:endParaRPr lang="ru-RU" sz="2100" b="0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algn="ctr"/>
                      <a:endParaRPr lang="ru-RU" sz="22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182904" marR="182904" marT="91440" marB="9144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31520">
                <a:tc gridSpan="2">
                  <a:txBody>
                    <a:bodyPr/>
                    <a:lstStyle/>
                    <a:p>
                      <a:endParaRPr lang="ru-RU" sz="3600" dirty="0"/>
                    </a:p>
                  </a:txBody>
                  <a:tcPr marL="182904" marR="182904" marT="91440" marB="9144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3201831" y="3565546"/>
            <a:ext cx="10617830" cy="5501496"/>
          </a:xfrm>
          <a:prstGeom prst="rect">
            <a:avLst/>
          </a:prstGeom>
          <a:solidFill>
            <a:srgbClr val="0070C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ru-RU" sz="2400" dirty="0" smtClean="0"/>
              <a:t>Время протекания процесса - 15 минут/услуга</a:t>
            </a:r>
          </a:p>
          <a:p>
            <a:pPr algn="ctr"/>
            <a:r>
              <a:rPr lang="ru-RU" sz="2400" b="1" u="sng" dirty="0" smtClean="0"/>
              <a:t> РЕШЕНИЯ:</a:t>
            </a:r>
          </a:p>
          <a:p>
            <a:pPr algn="ctr"/>
            <a:endParaRPr lang="ru-RU" sz="2400" b="1" u="sng" dirty="0" smtClean="0"/>
          </a:p>
          <a:p>
            <a:r>
              <a:rPr lang="ru-RU" sz="2400" b="1" dirty="0" smtClean="0"/>
              <a:t>1.Соглашение  с СУПЕР МАРКЕТОМ на осуществление выездной торговли</a:t>
            </a:r>
          </a:p>
          <a:p>
            <a:r>
              <a:rPr lang="ru-RU" sz="2400" b="1" dirty="0" smtClean="0"/>
              <a:t> 1 раз в неделю на территории Пансионата.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2</a:t>
            </a:r>
            <a:r>
              <a:rPr lang="ru-RU" sz="2400" b="1" dirty="0"/>
              <a:t>. Приобретение товаров ПСУ по своему желанию.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3.Исключение необходимости выезда  и  привлечения специалистов,  транспорта для перевозки и сопровождения. </a:t>
            </a:r>
            <a:r>
              <a:rPr lang="ru-RU" sz="2400" b="1" dirty="0"/>
              <a:t> </a:t>
            </a:r>
            <a:r>
              <a:rPr lang="ru-RU" sz="2400" b="1" dirty="0" smtClean="0"/>
              <a:t>В </a:t>
            </a:r>
            <a:r>
              <a:rPr lang="ru-RU" sz="2400" b="1" dirty="0" err="1" smtClean="0"/>
              <a:t>т.ч</a:t>
            </a:r>
            <a:r>
              <a:rPr lang="ru-RU" sz="2400" b="1" dirty="0" smtClean="0"/>
              <a:t>. исключение затрат  по времени,  ГСМ, кадровым затратам.</a:t>
            </a:r>
          </a:p>
          <a:p>
            <a:endParaRPr lang="ru-RU" sz="2400" b="1" dirty="0" smtClean="0"/>
          </a:p>
          <a:p>
            <a:r>
              <a:rPr lang="ru-RU" sz="2400" b="1" dirty="0"/>
              <a:t> 4. Создана обстановки близкая к «домашней»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754" t="23149" r="14514" b="25192"/>
          <a:stretch/>
        </p:blipFill>
        <p:spPr bwMode="auto">
          <a:xfrm rot="10800000">
            <a:off x="1854011" y="6634719"/>
            <a:ext cx="1017090" cy="91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9067042"/>
            <a:ext cx="14835579" cy="4694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t"/>
          <a:lstStyle/>
          <a:p>
            <a:r>
              <a:rPr lang="ru-RU" b="1" u="sng" dirty="0" smtClean="0">
                <a:solidFill>
                  <a:srgbClr val="0070C0"/>
                </a:solidFill>
              </a:rPr>
              <a:t>ЛЕГЕНДА:</a:t>
            </a:r>
            <a:endParaRPr lang="ru-RU" b="1" u="sng" dirty="0">
              <a:solidFill>
                <a:srgbClr val="0070C0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9400104"/>
              </p:ext>
            </p:extLst>
          </p:nvPr>
        </p:nvGraphicFramePr>
        <p:xfrm>
          <a:off x="701730" y="9885406"/>
          <a:ext cx="2273630" cy="3584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3630"/>
              </a:tblGrid>
              <a:tr h="1259454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Этап/ время /состояние</a:t>
                      </a:r>
                      <a:endParaRPr lang="ru-RU" sz="2000" dirty="0"/>
                    </a:p>
                  </a:txBody>
                  <a:tcPr marL="182904" marR="182904" marT="91440" marB="91440"/>
                </a:tc>
              </a:tr>
              <a:tr h="775048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Исполнитель</a:t>
                      </a:r>
                      <a:endParaRPr lang="ru-RU" sz="2000" b="1" dirty="0"/>
                    </a:p>
                  </a:txBody>
                  <a:tcPr marL="182904" marR="182904" marT="91440" marB="91440"/>
                </a:tc>
              </a:tr>
              <a:tr h="775048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Процесс </a:t>
                      </a:r>
                      <a:endParaRPr lang="ru-RU" sz="2000" b="1" dirty="0"/>
                    </a:p>
                  </a:txBody>
                  <a:tcPr marL="182904" marR="182904" marT="91440" marB="91440"/>
                </a:tc>
              </a:tr>
              <a:tr h="775048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время</a:t>
                      </a:r>
                      <a:endParaRPr lang="ru-RU" sz="2000" b="1" dirty="0"/>
                    </a:p>
                  </a:txBody>
                  <a:tcPr marL="182904" marR="182904" marT="91440" marB="91440"/>
                </a:tc>
              </a:tr>
            </a:tbl>
          </a:graphicData>
        </a:graphic>
      </p:graphicFrame>
      <p:sp>
        <p:nvSpPr>
          <p:cNvPr id="12" name="Скругленный прямоугольник 11"/>
          <p:cNvSpPr/>
          <p:nvPr/>
        </p:nvSpPr>
        <p:spPr>
          <a:xfrm>
            <a:off x="5666812" y="11024846"/>
            <a:ext cx="1875176" cy="10801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Срок не </a:t>
            </a:r>
            <a:r>
              <a:rPr lang="ru-RU" sz="1400" dirty="0" smtClean="0">
                <a:solidFill>
                  <a:srgbClr val="0070C0"/>
                </a:solidFill>
              </a:rPr>
              <a:t>регламентирован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610114" y="12366612"/>
            <a:ext cx="1872452" cy="972108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Срок  по регламенту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959643" y="2296063"/>
            <a:ext cx="1946485" cy="108367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ru-RU" sz="2000" dirty="0" smtClean="0"/>
              <a:t>решение</a:t>
            </a:r>
            <a:endParaRPr lang="ru-RU" sz="2000" dirty="0"/>
          </a:p>
        </p:txBody>
      </p:sp>
      <p:sp>
        <p:nvSpPr>
          <p:cNvPr id="17" name="Выноска со стрелкой влево 16"/>
          <p:cNvSpPr/>
          <p:nvPr/>
        </p:nvSpPr>
        <p:spPr>
          <a:xfrm>
            <a:off x="10182680" y="12457891"/>
            <a:ext cx="2592624" cy="1053734"/>
          </a:xfrm>
          <a:prstGeom prst="leftArrowCallout">
            <a:avLst>
              <a:gd name="adj1" fmla="val 25000"/>
              <a:gd name="adj2" fmla="val 25000"/>
              <a:gd name="adj3" fmla="val 43153"/>
              <a:gd name="adj4" fmla="val 6497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ru-RU" sz="1600" dirty="0" smtClean="0"/>
              <a:t>Возврат к предыдущему состоянию</a:t>
            </a:r>
            <a:endParaRPr lang="ru-RU" sz="1600" dirty="0"/>
          </a:p>
        </p:txBody>
      </p:sp>
      <p:sp>
        <p:nvSpPr>
          <p:cNvPr id="26" name="Пятно 1 25"/>
          <p:cNvSpPr/>
          <p:nvPr/>
        </p:nvSpPr>
        <p:spPr>
          <a:xfrm>
            <a:off x="3323252" y="11678979"/>
            <a:ext cx="2047411" cy="1832646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ru-RU" sz="1400" dirty="0" smtClean="0"/>
              <a:t>проблема</a:t>
            </a:r>
            <a:endParaRPr lang="ru-RU" sz="1400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186379" y="7508788"/>
            <a:ext cx="864209" cy="576064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952277" y="7508788"/>
            <a:ext cx="864209" cy="576064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ru-RU"/>
          </a:p>
        </p:txBody>
      </p:sp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66316139"/>
              </p:ext>
            </p:extLst>
          </p:nvPr>
        </p:nvGraphicFramePr>
        <p:xfrm>
          <a:off x="8328155" y="3309375"/>
          <a:ext cx="2137016" cy="4917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7016"/>
              </a:tblGrid>
              <a:tr h="510638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ВЫХОД</a:t>
                      </a:r>
                      <a:endParaRPr lang="ru-RU" sz="1600" dirty="0"/>
                    </a:p>
                  </a:txBody>
                  <a:tcPr marL="182904" marR="182904" marT="91440" marB="91440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835592"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/>
                        <a:t>  ПСУ</a:t>
                      </a:r>
                    </a:p>
                  </a:txBody>
                  <a:tcPr marL="182904" marR="182904" marT="91440" marB="91440"/>
                </a:tc>
              </a:tr>
              <a:tr h="2606040">
                <a:tc>
                  <a:txBody>
                    <a:bodyPr/>
                    <a:lstStyle/>
                    <a:p>
                      <a:pPr algn="ctr"/>
                      <a:endParaRPr lang="ru-RU" sz="2100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ru-RU" sz="2100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ru-RU" sz="2100" b="1" dirty="0" smtClean="0">
                          <a:solidFill>
                            <a:srgbClr val="FF0000"/>
                          </a:solidFill>
                        </a:rPr>
                        <a:t>КУПИЛ!!!</a:t>
                      </a:r>
                    </a:p>
                    <a:p>
                      <a:endParaRPr lang="ru-RU" sz="3200" dirty="0" smtClean="0"/>
                    </a:p>
                    <a:p>
                      <a:endParaRPr lang="ru-RU" sz="3200" dirty="0" smtClean="0"/>
                    </a:p>
                    <a:p>
                      <a:endParaRPr lang="ru-RU" sz="3200" dirty="0"/>
                    </a:p>
                  </a:txBody>
                  <a:tcPr marL="182904" marR="182904" marT="91440" marB="91440"/>
                </a:tc>
              </a:tr>
              <a:tr h="965324">
                <a:tc>
                  <a:txBody>
                    <a:bodyPr/>
                    <a:lstStyle/>
                    <a:p>
                      <a:endParaRPr lang="ru-RU" sz="3200" dirty="0"/>
                    </a:p>
                  </a:txBody>
                  <a:tcPr marL="182904" marR="182904" marT="91440" marB="91440"/>
                </a:tc>
              </a:tr>
            </a:tbl>
          </a:graphicData>
        </a:graphic>
      </p:graphicFrame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84" y="6594388"/>
            <a:ext cx="101295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032" y="6594388"/>
            <a:ext cx="1012956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546" y="12217947"/>
            <a:ext cx="1987809" cy="1120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1"/>
          <p:cNvSpPr/>
          <p:nvPr/>
        </p:nvSpPr>
        <p:spPr>
          <a:xfrm>
            <a:off x="882736" y="119980"/>
            <a:ext cx="20657912" cy="1819635"/>
          </a:xfrm>
          <a:prstGeom prst="downArrow">
            <a:avLst>
              <a:gd name="adj1" fmla="val 90679"/>
              <a:gd name="adj2" fmla="val 50000"/>
            </a:avLst>
          </a:prstGeom>
          <a:gradFill>
            <a:gsLst>
              <a:gs pos="50000">
                <a:schemeClr val="bg1"/>
              </a:gs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</a:gradFill>
          <a:ln>
            <a:solidFill>
              <a:schemeClr val="accent5">
                <a:lumMod val="75000"/>
              </a:schemeClr>
            </a:solidFill>
          </a:ln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5400" u="sng" dirty="0" smtClean="0">
                <a:solidFill>
                  <a:srgbClr val="0037A5"/>
                </a:solidFill>
                <a:latin typeface="Montserrat ExtraBold" pitchFamily="34" charset="0"/>
                <a:ea typeface="Montserrat ExtraBold" pitchFamily="34" charset="-122"/>
                <a:cs typeface="Montserrat ExtraBold" pitchFamily="34" charset="-120"/>
              </a:rPr>
              <a:t> </a:t>
            </a:r>
          </a:p>
          <a:p>
            <a:pPr marL="0" lvl="1" algn="ctr"/>
            <a:r>
              <a:rPr lang="ru-RU" sz="4400" b="1" dirty="0" smtClean="0">
                <a:solidFill>
                  <a:schemeClr val="bg1"/>
                </a:solidFill>
                <a:latin typeface="Montserrat ExtraBold" pitchFamily="34" charset="0"/>
                <a:ea typeface="Montserrat ExtraBold" pitchFamily="34" charset="-122"/>
                <a:cs typeface="Montserrat ExtraBold" pitchFamily="34" charset="-120"/>
              </a:rPr>
              <a:t> </a:t>
            </a:r>
            <a:r>
              <a:rPr lang="ru-RU" sz="4400" b="1" dirty="0" smtClean="0">
                <a:solidFill>
                  <a:srgbClr val="0037A5"/>
                </a:solidFill>
              </a:rPr>
              <a:t>КАРТИРОВАНИЕ ПОТОКА СОЗДАНИЯ ЦЕННОСТИ</a:t>
            </a:r>
          </a:p>
          <a:p>
            <a:pPr marL="0" indent="0" algn="ctr">
              <a:buNone/>
            </a:pPr>
            <a:endParaRPr lang="en-US" sz="2800" b="1" dirty="0">
              <a:solidFill>
                <a:srgbClr val="0037A5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4946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9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E2A8DE4-B83F-44F4-A7C3-BE1F4A69B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1" y="-9798"/>
            <a:ext cx="24384000" cy="13716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33072" y="1"/>
            <a:ext cx="20657912" cy="3138616"/>
          </a:xfrm>
          <a:prstGeom prst="downArrow">
            <a:avLst>
              <a:gd name="adj1" fmla="val 90679"/>
              <a:gd name="adj2" fmla="val 50000"/>
            </a:avLst>
          </a:prstGeom>
          <a:gradFill>
            <a:gsLst>
              <a:gs pos="50000">
                <a:schemeClr val="bg1"/>
              </a:gs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</a:gradFill>
          <a:ln>
            <a:solidFill>
              <a:schemeClr val="accent5">
                <a:lumMod val="75000"/>
              </a:schemeClr>
            </a:solidFill>
          </a:ln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5400" dirty="0" smtClean="0">
                <a:solidFill>
                  <a:schemeClr val="bg1"/>
                </a:solidFill>
                <a:latin typeface="Montserrat ExtraBold" pitchFamily="34" charset="0"/>
                <a:ea typeface="Montserrat ExtraBold" pitchFamily="34" charset="-122"/>
                <a:cs typeface="Montserrat ExtraBold" pitchFamily="34" charset="-120"/>
              </a:rPr>
              <a:t> </a:t>
            </a:r>
            <a:r>
              <a:rPr lang="ru-RU" sz="4400" dirty="0" smtClean="0">
                <a:solidFill>
                  <a:srgbClr val="0037A5"/>
                </a:solidFill>
                <a:latin typeface="Montserrat ExtraBold" pitchFamily="34" charset="0"/>
                <a:ea typeface="Montserrat ExtraBold" pitchFamily="34" charset="-122"/>
                <a:cs typeface="Montserrat ExtraBold" pitchFamily="34" charset="-120"/>
              </a:rPr>
              <a:t>ОБЩИЕ ТРЕБОВАНИЯ  ОПТИМИЗАЦИИ ПРОЦЕССА:</a:t>
            </a:r>
            <a:endParaRPr lang="en-US" sz="2800" b="1" dirty="0">
              <a:solidFill>
                <a:srgbClr val="0037A5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2125808223"/>
              </p:ext>
            </p:extLst>
          </p:nvPr>
        </p:nvGraphicFramePr>
        <p:xfrm>
          <a:off x="679160" y="3450814"/>
          <a:ext cx="22860000" cy="3913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960447" y="6299562"/>
            <a:ext cx="7429173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3200" b="1" dirty="0">
              <a:solidFill>
                <a:srgbClr val="0037A5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8867827" y="8019535"/>
            <a:ext cx="5243588" cy="491798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9811265" y="9189720"/>
            <a:ext cx="3583459" cy="1288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Клиент удовлетворен услугой, 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превзошли ожидания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3929449" y="7364627"/>
            <a:ext cx="4938378" cy="21747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16200000" flipH="1">
            <a:off x="8260183" y="7494064"/>
            <a:ext cx="1136822" cy="8779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rot="5400000">
            <a:off x="13382367" y="7376984"/>
            <a:ext cx="1136822" cy="11121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10800000" flipV="1">
            <a:off x="14111416" y="7364626"/>
            <a:ext cx="5387547" cy="25702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0794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Другая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39A6"/>
      </a:accent1>
      <a:accent2>
        <a:srgbClr val="FF9966"/>
      </a:accent2>
      <a:accent3>
        <a:srgbClr val="A5A5A5"/>
      </a:accent3>
      <a:accent4>
        <a:srgbClr val="99CCFF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2695</TotalTime>
  <Words>1269</Words>
  <Application>Microsoft Office PowerPoint</Application>
  <PresentationFormat>Произвольный</PresentationFormat>
  <Paragraphs>369</Paragraphs>
  <Slides>19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Office Theme</vt:lpstr>
      <vt:lpstr>Слайд 1</vt:lpstr>
      <vt:lpstr>Слайд 2</vt:lpstr>
      <vt:lpstr>Слайд 3</vt:lpstr>
      <vt:lpstr>Слайд 4</vt:lpstr>
      <vt:lpstr>Слайд 5</vt:lpstr>
      <vt:lpstr>  Карта текущего состояния процесса</vt:lpstr>
      <vt:lpstr>  Карта целевого состояния процесса</vt:lpstr>
      <vt:lpstr>  Карта достигнутого состояния процесса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PptxGenJS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ПДн 11</cp:lastModifiedBy>
  <cp:revision>249</cp:revision>
  <dcterms:created xsi:type="dcterms:W3CDTF">2024-01-10T12:05:17Z</dcterms:created>
  <dcterms:modified xsi:type="dcterms:W3CDTF">2024-11-14T05:29:34Z</dcterms:modified>
</cp:coreProperties>
</file>