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633" r:id="rId2"/>
    <p:sldId id="668" r:id="rId3"/>
    <p:sldId id="669" r:id="rId4"/>
    <p:sldId id="634" r:id="rId5"/>
    <p:sldId id="671" r:id="rId6"/>
    <p:sldId id="674" r:id="rId7"/>
    <p:sldId id="675" r:id="rId8"/>
    <p:sldId id="676" r:id="rId9"/>
    <p:sldId id="678" r:id="rId10"/>
    <p:sldId id="682" r:id="rId11"/>
    <p:sldId id="679" r:id="rId12"/>
    <p:sldId id="683" r:id="rId13"/>
    <p:sldId id="680" r:id="rId14"/>
    <p:sldId id="677" r:id="rId15"/>
    <p:sldId id="681" r:id="rId16"/>
  </p:sldIdLst>
  <p:sldSz cx="12192000" cy="6858000"/>
  <p:notesSz cx="6807200" cy="99393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3A4E193-1756-461A-9AEF-E71E6B5C5154}">
          <p14:sldIdLst>
            <p14:sldId id="633"/>
            <p14:sldId id="668"/>
            <p14:sldId id="669"/>
            <p14:sldId id="634"/>
            <p14:sldId id="671"/>
            <p14:sldId id="674"/>
            <p14:sldId id="675"/>
            <p14:sldId id="676"/>
            <p14:sldId id="678"/>
            <p14:sldId id="682"/>
            <p14:sldId id="679"/>
            <p14:sldId id="683"/>
            <p14:sldId id="680"/>
            <p14:sldId id="677"/>
            <p14:sldId id="681"/>
          </p14:sldIdLst>
        </p14:section>
        <p14:section name="Раздел без заголовка" id="{75D1CF17-A6F5-43B7-B6BA-113D5FD7D7BC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91D1"/>
    <a:srgbClr val="0037A5"/>
    <a:srgbClr val="3684CC"/>
    <a:srgbClr val="767378"/>
    <a:srgbClr val="92A5D8"/>
    <a:srgbClr val="B2BCC2"/>
    <a:srgbClr val="E0EED6"/>
    <a:srgbClr val="FFC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4" autoAdjust="0"/>
    <p:restoredTop sz="94660"/>
  </p:normalViewPr>
  <p:slideViewPr>
    <p:cSldViewPr snapToGrid="0">
      <p:cViewPr>
        <p:scale>
          <a:sx n="119" d="100"/>
          <a:sy n="119" d="100"/>
        </p:scale>
        <p:origin x="-180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420" cy="497597"/>
          </a:xfrm>
          <a:prstGeom prst="rect">
            <a:avLst/>
          </a:prstGeom>
        </p:spPr>
        <p:txBody>
          <a:bodyPr vert="horz" lIns="90551" tIns="45276" rIns="90551" bIns="4527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211" y="0"/>
            <a:ext cx="2949420" cy="497597"/>
          </a:xfrm>
          <a:prstGeom prst="rect">
            <a:avLst/>
          </a:prstGeom>
        </p:spPr>
        <p:txBody>
          <a:bodyPr vert="horz" lIns="90551" tIns="45276" rIns="90551" bIns="45276" rtlCol="0"/>
          <a:lstStyle>
            <a:lvl1pPr algn="r">
              <a:defRPr sz="1200"/>
            </a:lvl1pPr>
          </a:lstStyle>
          <a:p>
            <a:fld id="{76A58ED7-9955-4699-89CD-6444C26B5067}" type="datetimeFigureOut">
              <a:rPr lang="ru-RU" smtClean="0"/>
              <a:pPr/>
              <a:t>18.03.2026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551" tIns="45276" rIns="90551" bIns="4527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7" y="4783857"/>
            <a:ext cx="5445447" cy="3913064"/>
          </a:xfrm>
          <a:prstGeom prst="rect">
            <a:avLst/>
          </a:prstGeom>
        </p:spPr>
        <p:txBody>
          <a:bodyPr vert="horz" lIns="90551" tIns="45276" rIns="90551" bIns="45276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1741"/>
            <a:ext cx="2949420" cy="497597"/>
          </a:xfrm>
          <a:prstGeom prst="rect">
            <a:avLst/>
          </a:prstGeom>
        </p:spPr>
        <p:txBody>
          <a:bodyPr vert="horz" lIns="90551" tIns="45276" rIns="90551" bIns="4527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211" y="9441741"/>
            <a:ext cx="2949420" cy="497597"/>
          </a:xfrm>
          <a:prstGeom prst="rect">
            <a:avLst/>
          </a:prstGeom>
        </p:spPr>
        <p:txBody>
          <a:bodyPr vert="horz" lIns="90551" tIns="45276" rIns="90551" bIns="45276" rtlCol="0" anchor="b"/>
          <a:lstStyle>
            <a:lvl1pPr algn="r">
              <a:defRPr sz="1200"/>
            </a:lvl1pPr>
          </a:lstStyle>
          <a:p>
            <a:fld id="{B4A5F2B4-90CF-4A45-8060-B60909BAEF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620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F8D0E63-0F6A-47B0-8BD1-6E95B004C872}" type="slidenum">
              <a:rPr lang="ru-RU" smtClean="0"/>
              <a:pPr rtl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989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F8D0E63-0F6A-47B0-8BD1-6E95B004C872}" type="slidenum">
              <a:rPr lang="ru-RU" smtClean="0"/>
              <a:pPr rtl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069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F8D0E63-0F6A-47B0-8BD1-6E95B004C872}" type="slidenum">
              <a:rPr lang="ru-RU" smtClean="0"/>
              <a:pPr rtl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705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F8D0E63-0F6A-47B0-8BD1-6E95B004C872}" type="slidenum">
              <a:rPr lang="ru-RU" smtClean="0"/>
              <a:pPr rtl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652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F8D0E63-0F6A-47B0-8BD1-6E95B004C872}" type="slidenum">
              <a:rPr lang="ru-RU" smtClean="0"/>
              <a:pPr rtl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93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E2538E-907C-40B5-AA58-BE00C8AD46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86059E6-AE85-4A69-8BA1-FA5CCBFE6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F8E8824-929F-4AF7-AD40-F2DD57BEF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ABB0-6D1A-4F9E-B695-9CDF82008E8F}" type="datetime1">
              <a:rPr lang="ru-RU" smtClean="0"/>
              <a:pPr/>
              <a:t>18.03.2026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112C3A2-ED6B-496B-90DE-D97066B3D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C62EB8B-1240-45CE-84CA-1F9DCED28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5B146-6AEA-49E1-912F-0DEE2752AF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84133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363C33D-0C13-40BA-8A79-E1C7678AC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6045AC2-2DC9-4698-9D75-6C2B51441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870DDC9-CD64-4958-8E35-931F27607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8E8C0-9378-4316-B6A8-46B8B20DA26B}" type="datetime1">
              <a:rPr lang="ru-RU" smtClean="0"/>
              <a:pPr/>
              <a:t>18.03.2026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22514D3-C247-4EFB-ADFD-52CB694E6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8524F82-E145-4911-B051-43EDB6CA6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5B146-6AEA-49E1-912F-0DEE2752AF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786555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0496C4B-2BC0-4DE5-8DB5-E664DE64A8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2703586-E7C5-41C0-B0E0-A7A8F99207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34E95E-9590-40A5-A6DD-08B2A51D4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1E252-E9E8-45D2-9E83-27DBECB5FD0B}" type="datetime1">
              <a:rPr lang="ru-RU" smtClean="0"/>
              <a:pPr/>
              <a:t>18.03.2026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A0D0D24-7F32-44EE-B93F-DC703B6A2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1C70839-562E-45E7-BB89-37429F808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5B146-6AEA-49E1-912F-0DEE2752AF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69689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3D9CC5-346F-4C15-9030-C9308DD38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59F237A-C446-42F3-8B84-79F288D3B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8CF513D-387C-4BDD-82A5-8AF1610D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2DCB9-89A6-45C0-A920-C47A2F402BEE}" type="datetime1">
              <a:rPr lang="ru-RU" smtClean="0"/>
              <a:pPr/>
              <a:t>18.03.2026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912F539-CBBD-4D3E-806E-6ACDDD345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413CA4A-973B-4EA2-BBBF-F3D3CCDC0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5B146-6AEA-49E1-912F-0DEE2752AF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22138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AC55C1-A702-4866-962F-76742CC2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C30352F-F5F6-4177-9DBE-65ED8A336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6C5A17B-B170-499B-B2A5-52BA95F9F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17903-CA85-4442-AEA9-6DB91D941A20}" type="datetime1">
              <a:rPr lang="ru-RU" smtClean="0"/>
              <a:pPr/>
              <a:t>18.03.2026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853C124-943A-476B-A03A-BFDA733B4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8EABD1F-5C04-46FB-B379-9362F8A4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5B146-6AEA-49E1-912F-0DEE2752AF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000975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A548565-26B1-4D18-858E-64D3D5757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88674FC-59EA-42C0-8138-55B9B7C2B4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0A32334-99D5-4646-A99F-7A2C23E6FA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FDF78A3-C803-47E9-ABA6-982A80457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437D0-DE38-438B-A8AA-24ACAE5ED881}" type="datetime1">
              <a:rPr lang="ru-RU" smtClean="0"/>
              <a:pPr/>
              <a:t>18.03.2026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BA3744A-15FC-416F-B484-AB447C911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BA726C1-4554-4F21-9F91-6187D104D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5B146-6AEA-49E1-912F-0DEE2752AF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98370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6C58EE-40CD-4978-A7A4-B66A380E0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A3005BD-463B-46DA-A1D7-165AA3DAF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E224C7F-2DD8-429A-A84D-D8D59189F6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0EAC705-F6BD-4758-B258-1A1906F631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1DD59F5D-D8FC-4878-99F3-94B77BFE87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C4DA40A1-0E8F-4893-881B-7C21883EB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F856C-60C0-4ECD-BBBC-926F78F1D893}" type="datetime1">
              <a:rPr lang="ru-RU" smtClean="0"/>
              <a:pPr/>
              <a:t>18.03.2026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1D661EA3-0C93-4ABF-BAA7-1EE28B509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6B66A6C5-EB04-41F7-B7CD-B9E492864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5B146-6AEA-49E1-912F-0DEE2752AF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78744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8DEC59-31A1-40E5-9BC3-1567CFC9F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69FE631-DF4F-4671-898A-7E32EE9F2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5512-E6B9-4EC0-872E-1709061DF4E4}" type="datetime1">
              <a:rPr lang="ru-RU" smtClean="0"/>
              <a:pPr/>
              <a:t>18.03.2026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7C2228D-D639-4913-9282-7F35DF79A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F55B7C76-AA0B-4E1B-A58E-5D5448FB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5B146-6AEA-49E1-912F-0DEE2752AF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07994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CCE8208C-165D-472B-976D-24B89FE67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3E0EB-01C2-400F-AB53-494CE6CA7EE1}" type="datetime1">
              <a:rPr lang="ru-RU" smtClean="0"/>
              <a:pPr/>
              <a:t>18.03.2026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E738045-10FF-4D2B-92BA-2CCE20055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E5AB1F7-23BE-4068-AB3C-A498E91CC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5B146-6AEA-49E1-912F-0DEE2752AF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88118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69A4B0-405C-4153-A21A-978355098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B3F2D95-C4BF-4961-98A1-BE261191A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2611E24-F4C1-442E-BC29-9B2C76CAAD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D6F7694-AC7A-43ED-AD87-84CF9B5F8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79474-8121-4DBE-84A1-9390D067C1CB}" type="datetime1">
              <a:rPr lang="ru-RU" smtClean="0"/>
              <a:pPr/>
              <a:t>18.03.2026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C84F1D7-3375-4F64-BB30-FD81D4A02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1B9423A-6F00-4BA3-ACFD-867BA80CE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5B146-6AEA-49E1-912F-0DEE2752AF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43579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D815B5-CA7A-4562-AB5E-D05F8377D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6208D2F2-6E2A-4F91-B4EA-8CB4147A81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4CF04EB-874D-420B-AD3D-C5087E194D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2F842F3-D52F-4020-9579-D5FF0BC12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AAF4B-4C08-4CF9-B702-6661DBD6CC53}" type="datetime1">
              <a:rPr lang="ru-RU" smtClean="0"/>
              <a:pPr/>
              <a:t>18.03.2026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3B47719-C63D-4A3B-9B23-38CB9321E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155DDCA-095A-4A45-8821-10E6D5DE6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5B146-6AEA-49E1-912F-0DEE2752AF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90063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F43678-43B9-4011-B75D-AD0CD5206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B35ACF6-E4AE-4F5B-9881-7A18E36EF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356C3FB-B28C-491F-8533-AED153107B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535C1A-6C73-470C-A31C-6EFA771A0E5A}" type="datetime1">
              <a:rPr lang="ru-RU" smtClean="0"/>
              <a:pPr/>
              <a:t>18.03.2026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785CA7C-1A34-48B7-95F7-D6D5AC76D3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9975B90-9E84-45AA-BA07-C30FA9598A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5B146-6AEA-49E1-912F-0DEE2752AF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303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microsoft.com/office/2007/relationships/hdphoto" Target="../media/hdphoto2.wdp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10" Type="http://schemas.openxmlformats.org/officeDocument/2006/relationships/image" Target="../media/image25.png"/><Relationship Id="rId4" Type="http://schemas.openxmlformats.org/officeDocument/2006/relationships/image" Target="../media/image10.jpe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9.jpeg"/><Relationship Id="rId3" Type="http://schemas.openxmlformats.org/officeDocument/2006/relationships/image" Target="../media/image5.png"/><Relationship Id="rId7" Type="http://schemas.microsoft.com/office/2007/relationships/hdphoto" Target="../media/hdphoto10.wdp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6.png"/><Relationship Id="rId11" Type="http://schemas.openxmlformats.org/officeDocument/2006/relationships/image" Target="../media/image27.png"/><Relationship Id="rId5" Type="http://schemas.openxmlformats.org/officeDocument/2006/relationships/image" Target="../media/image10.jpeg"/><Relationship Id="rId10" Type="http://schemas.openxmlformats.org/officeDocument/2006/relationships/image" Target="../media/image9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microsoft.com/office/2007/relationships/hdphoto" Target="../media/hdphoto2.wdp"/><Relationship Id="rId7" Type="http://schemas.openxmlformats.org/officeDocument/2006/relationships/image" Target="../media/image9.png"/><Relationship Id="rId12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33.jpeg"/><Relationship Id="rId5" Type="http://schemas.openxmlformats.org/officeDocument/2006/relationships/image" Target="../media/image8.png"/><Relationship Id="rId10" Type="http://schemas.openxmlformats.org/officeDocument/2006/relationships/image" Target="../media/image32.jpeg"/><Relationship Id="rId4" Type="http://schemas.openxmlformats.org/officeDocument/2006/relationships/image" Target="../media/image10.jpe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3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11" Type="http://schemas.openxmlformats.org/officeDocument/2006/relationships/image" Target="../media/image39.jpeg"/><Relationship Id="rId5" Type="http://schemas.openxmlformats.org/officeDocument/2006/relationships/image" Target="../media/image37.png"/><Relationship Id="rId10" Type="http://schemas.openxmlformats.org/officeDocument/2006/relationships/image" Target="../media/image9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9.png"/><Relationship Id="rId5" Type="http://schemas.openxmlformats.org/officeDocument/2006/relationships/image" Target="../media/image41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jpe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microsoft.com/office/2007/relationships/hdphoto" Target="../media/hdphoto6.wdp"/><Relationship Id="rId12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5" Type="http://schemas.microsoft.com/office/2007/relationships/hdphoto" Target="../media/hdphoto5.wdp"/><Relationship Id="rId10" Type="http://schemas.openxmlformats.org/officeDocument/2006/relationships/image" Target="../media/image8.png"/><Relationship Id="rId4" Type="http://schemas.openxmlformats.org/officeDocument/2006/relationships/image" Target="../media/image13.pn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microsoft.com/office/2007/relationships/hdphoto" Target="../media/hdphoto7.wdp"/><Relationship Id="rId4" Type="http://schemas.openxmlformats.org/officeDocument/2006/relationships/image" Target="../media/image18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jpe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12" Type="http://schemas.openxmlformats.org/officeDocument/2006/relationships/image" Target="../media/image2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openxmlformats.org/officeDocument/2006/relationships/image" Target="../media/image9.png"/><Relationship Id="rId5" Type="http://schemas.openxmlformats.org/officeDocument/2006/relationships/image" Target="../media/image19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EF93CAF-3F0D-466B-B419-D68FD7F7A5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27961" y="0"/>
            <a:ext cx="12164038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041962D-670B-F02E-B8A7-D01CE6F0608E}"/>
              </a:ext>
            </a:extLst>
          </p:cNvPr>
          <p:cNvSpPr txBox="1"/>
          <p:nvPr/>
        </p:nvSpPr>
        <p:spPr>
          <a:xfrm>
            <a:off x="232166" y="1094593"/>
            <a:ext cx="1172766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Heading" panose="02000505000000020004" pitchFamily="2" charset="0"/>
                <a:cs typeface="Arial" panose="020B0604020202020204" pitchFamily="34" charset="0"/>
              </a:rPr>
              <a:t>СОЦИАЛЬНЫЙ ПРОЕКТ</a:t>
            </a:r>
          </a:p>
          <a:p>
            <a:pPr algn="ctr"/>
            <a:endParaRPr lang="ru-RU" sz="1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Heading" panose="02000505000000020004" pitchFamily="2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Heading" panose="02000505000000020004" pitchFamily="2" charset="0"/>
                <a:cs typeface="Arial" panose="020B0604020202020204" pitchFamily="34" charset="0"/>
              </a:rPr>
              <a:t>«ОКАЗАНИЕ ПОМОЩИ БЕРЕМЕННЫМ ЖЕНЩИНАМ, НАХОДЯЩИМСЯ В ТРУДНОЙ ЖИЗНЕННОЙ СИТУАЦИИ</a:t>
            </a:r>
          </a:p>
          <a:p>
            <a:pPr algn="ctr"/>
            <a:r>
              <a:rPr lang="ru-RU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Heading" panose="02000505000000020004" pitchFamily="2" charset="0"/>
                <a:cs typeface="Arial" panose="020B0604020202020204" pitchFamily="34" charset="0"/>
              </a:rPr>
              <a:t>«СОХРАНИМ ЖИЗНЬ </a:t>
            </a: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Heading" panose="02000505000000020004" pitchFamily="2" charset="0"/>
                <a:cs typeface="Arial" panose="020B0604020202020204" pitchFamily="34" charset="0"/>
              </a:rPr>
              <a:t>ВМЕСТЕ»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Heading" panose="02000505000000020004" pitchFamily="2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72" y="3021050"/>
            <a:ext cx="5698828" cy="36258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623" y="4110457"/>
            <a:ext cx="1317942" cy="13179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041962D-670B-F02E-B8A7-D01CE6F0608E}"/>
              </a:ext>
            </a:extLst>
          </p:cNvPr>
          <p:cNvSpPr txBox="1"/>
          <p:nvPr/>
        </p:nvSpPr>
        <p:spPr>
          <a:xfrm>
            <a:off x="5452076" y="6374948"/>
            <a:ext cx="14558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2026 год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0" b="93111" l="5667" r="93111">
                        <a14:foregroundMark x1="49000" y1="37667" x2="53111" y2="53556"/>
                        <a14:foregroundMark x1="44778" y1="42889" x2="49222" y2="54556"/>
                        <a14:foregroundMark x1="53444" y1="42222" x2="55667" y2="55556"/>
                        <a14:foregroundMark x1="51778" y1="54333" x2="43778" y2="74778"/>
                        <a14:foregroundMark x1="54667" y1="82889" x2="39111" y2="83667"/>
                        <a14:foregroundMark x1="43778" y1="79000" x2="30444" y2="70556"/>
                        <a14:foregroundMark x1="27111" y1="70889" x2="20556" y2="74222"/>
                        <a14:foregroundMark x1="30111" y1="86778" x2="44333" y2="86111"/>
                        <a14:foregroundMark x1="28000" y1="86778" x2="31000" y2="86778"/>
                        <a14:foregroundMark x1="51778" y1="22111" x2="51111" y2="18889"/>
                        <a14:foregroundMark x1="50889" y1="17667" x2="50889" y2="15000"/>
                        <a14:foregroundMark x1="50778" y1="16222" x2="50778" y2="1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051" y="141936"/>
            <a:ext cx="1277257" cy="127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69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D800BE3-16F1-D677-6776-608F04E73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80200400-94A0-AD83-F4AD-5C1C02E839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t="27145"/>
          <a:stretch/>
        </p:blipFill>
        <p:spPr>
          <a:xfrm>
            <a:off x="2982611" y="92616"/>
            <a:ext cx="9197991" cy="6701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xmlns="" id="{726B17EE-CF35-3161-542F-3B2984299B8A}"/>
              </a:ext>
            </a:extLst>
          </p:cNvPr>
          <p:cNvCxnSpPr>
            <a:cxnSpLocks/>
          </p:cNvCxnSpPr>
          <p:nvPr/>
        </p:nvCxnSpPr>
        <p:spPr>
          <a:xfrm flipV="1">
            <a:off x="4162848" y="2041763"/>
            <a:ext cx="7799" cy="727498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B288D385-8172-4CDC-97F1-A8EEE568A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4714" r="40133" b="88887"/>
          <a:stretch/>
        </p:blipFill>
        <p:spPr>
          <a:xfrm rot="5400000">
            <a:off x="8258227" y="2108944"/>
            <a:ext cx="2000427" cy="825046"/>
          </a:xfrm>
          <a:prstGeom prst="rect">
            <a:avLst/>
          </a:prstGeom>
        </p:spPr>
      </p:pic>
      <p:sp>
        <p:nvSpPr>
          <p:cNvPr id="16" name="Text 1">
            <a:extLst>
              <a:ext uri="{FF2B5EF4-FFF2-40B4-BE49-F238E27FC236}">
                <a16:creationId xmlns:a16="http://schemas.microsoft.com/office/drawing/2014/main" xmlns="" id="{528F049C-B945-7877-9024-2D51C6B6A6FB}"/>
              </a:ext>
            </a:extLst>
          </p:cNvPr>
          <p:cNvSpPr/>
          <p:nvPr/>
        </p:nvSpPr>
        <p:spPr>
          <a:xfrm>
            <a:off x="592845" y="5668990"/>
            <a:ext cx="412996" cy="5618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endParaRPr lang="en-US" sz="3749" dirty="0">
              <a:solidFill>
                <a:srgbClr val="C00000"/>
              </a:solidFill>
              <a:latin typeface="Montserrat Black" panose="00000A00000000000000" pitchFamily="2" charset="-5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041962D-670B-F02E-B8A7-D01CE6F0608E}"/>
              </a:ext>
            </a:extLst>
          </p:cNvPr>
          <p:cNvSpPr txBox="1"/>
          <p:nvPr/>
        </p:nvSpPr>
        <p:spPr>
          <a:xfrm>
            <a:off x="446676" y="222921"/>
            <a:ext cx="85566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СОЦИАЛЬНЫЕ СЕРВИСЫ И РЕСУРСЫ, ЗАДЕЙСТВОВАННЫЕ В ПРОЕКТЕ</a:t>
            </a:r>
          </a:p>
        </p:txBody>
      </p:sp>
      <p:sp>
        <p:nvSpPr>
          <p:cNvPr id="20" name="Блок-схема: узел 19"/>
          <p:cNvSpPr/>
          <p:nvPr/>
        </p:nvSpPr>
        <p:spPr>
          <a:xfrm>
            <a:off x="200663" y="378120"/>
            <a:ext cx="127322" cy="132606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B288D385-8172-4CDC-97F1-A8EEE568A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4714" r="41358" b="88887"/>
          <a:stretch/>
        </p:blipFill>
        <p:spPr>
          <a:xfrm>
            <a:off x="127214" y="1824421"/>
            <a:ext cx="1549989" cy="695473"/>
          </a:xfrm>
          <a:prstGeom prst="rect">
            <a:avLst/>
          </a:prstGeom>
        </p:spPr>
      </p:pic>
      <p:sp>
        <p:nvSpPr>
          <p:cNvPr id="23" name="Прямоугольник 19">
            <a:extLst>
              <a:ext uri="{FF2B5EF4-FFF2-40B4-BE49-F238E27FC236}">
                <a16:creationId xmlns:a16="http://schemas.microsoft.com/office/drawing/2014/main" xmlns="" id="{EA50858D-9643-BCCB-D9C9-CEADAEF52495}"/>
              </a:ext>
            </a:extLst>
          </p:cNvPr>
          <p:cNvSpPr/>
          <p:nvPr/>
        </p:nvSpPr>
        <p:spPr>
          <a:xfrm>
            <a:off x="3809015" y="1144988"/>
            <a:ext cx="5017481" cy="896775"/>
          </a:xfrm>
          <a:prstGeom prst="roundRect">
            <a:avLst>
              <a:gd name="adj" fmla="val 5620"/>
            </a:avLst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xmlns="" id="{726B17EE-CF35-3161-542F-3B2984299B8A}"/>
              </a:ext>
            </a:extLst>
          </p:cNvPr>
          <p:cNvCxnSpPr>
            <a:cxnSpLocks/>
          </p:cNvCxnSpPr>
          <p:nvPr/>
        </p:nvCxnSpPr>
        <p:spPr>
          <a:xfrm flipV="1">
            <a:off x="4170647" y="4014246"/>
            <a:ext cx="7799" cy="727498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xmlns="" id="{726B17EE-CF35-3161-542F-3B2984299B8A}"/>
              </a:ext>
            </a:extLst>
          </p:cNvPr>
          <p:cNvCxnSpPr>
            <a:cxnSpLocks/>
          </p:cNvCxnSpPr>
          <p:nvPr/>
        </p:nvCxnSpPr>
        <p:spPr>
          <a:xfrm flipV="1">
            <a:off x="8559748" y="2055827"/>
            <a:ext cx="7799" cy="727498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xmlns="" id="{726B17EE-CF35-3161-542F-3B2984299B8A}"/>
              </a:ext>
            </a:extLst>
          </p:cNvPr>
          <p:cNvCxnSpPr>
            <a:cxnSpLocks/>
          </p:cNvCxnSpPr>
          <p:nvPr/>
        </p:nvCxnSpPr>
        <p:spPr>
          <a:xfrm flipV="1">
            <a:off x="8567547" y="6130502"/>
            <a:ext cx="7799" cy="727498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8408A58A-0E47-F701-F991-92B1C71D177A}"/>
              </a:ext>
            </a:extLst>
          </p:cNvPr>
          <p:cNvSpPr/>
          <p:nvPr/>
        </p:nvSpPr>
        <p:spPr>
          <a:xfrm>
            <a:off x="4286761" y="1005728"/>
            <a:ext cx="4280786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endParaRPr lang="ru-RU" sz="1700" i="1" dirty="0">
              <a:latin typeface="Sitka Heading" panose="02000505000000020004" pitchFamily="2" charset="0"/>
            </a:endParaRPr>
          </a:p>
          <a:p>
            <a:r>
              <a:rPr lang="ru-RU" sz="1700" b="1" dirty="0">
                <a:solidFill>
                  <a:srgbClr val="C00000"/>
                </a:solidFill>
                <a:latin typeface="Sitka Heading" panose="02000505000000020004" pitchFamily="2" charset="0"/>
              </a:rPr>
              <a:t>Владимирская Епархия, Сестричество</a:t>
            </a:r>
          </a:p>
          <a:p>
            <a:r>
              <a:rPr lang="ru-RU" sz="1700" i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г. Владимир, ул. Большая Московская, д. 68</a:t>
            </a:r>
            <a:endParaRPr lang="ru-RU" sz="1700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  <a:p>
            <a:endParaRPr lang="ru-RU" sz="1000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</p:txBody>
      </p:sp>
      <p:grpSp>
        <p:nvGrpSpPr>
          <p:cNvPr id="30" name="Группа 14">
            <a:extLst>
              <a:ext uri="{FF2B5EF4-FFF2-40B4-BE49-F238E27FC236}">
                <a16:creationId xmlns:a16="http://schemas.microsoft.com/office/drawing/2014/main" xmlns="" id="{9A6DDB96-1BC0-8D7A-E548-39FB0242F6C2}"/>
              </a:ext>
            </a:extLst>
          </p:cNvPr>
          <p:cNvGrpSpPr/>
          <p:nvPr/>
        </p:nvGrpSpPr>
        <p:grpSpPr>
          <a:xfrm>
            <a:off x="327985" y="2298904"/>
            <a:ext cx="4858526" cy="1978448"/>
            <a:chOff x="2388398" y="621522"/>
            <a:chExt cx="2328505" cy="1553112"/>
          </a:xfrm>
        </p:grpSpPr>
        <p:sp>
          <p:nvSpPr>
            <p:cNvPr id="32" name="Прямоугольник 19">
              <a:extLst>
                <a:ext uri="{FF2B5EF4-FFF2-40B4-BE49-F238E27FC236}">
                  <a16:creationId xmlns:a16="http://schemas.microsoft.com/office/drawing/2014/main" xmlns="" id="{EA50858D-9643-BCCB-D9C9-CEADAEF52495}"/>
                </a:ext>
              </a:extLst>
            </p:cNvPr>
            <p:cNvSpPr/>
            <p:nvPr/>
          </p:nvSpPr>
          <p:spPr>
            <a:xfrm>
              <a:off x="2388398" y="621522"/>
              <a:ext cx="2328505" cy="1553112"/>
            </a:xfrm>
            <a:prstGeom prst="roundRect">
              <a:avLst>
                <a:gd name="adj" fmla="val 5620"/>
              </a:avLst>
            </a:prstGeom>
            <a:solidFill>
              <a:srgbClr val="D6E1F1"/>
            </a:solid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D97AE150-9E8D-0AF4-71AB-619D8C575A8B}"/>
                </a:ext>
              </a:extLst>
            </p:cNvPr>
            <p:cNvSpPr txBox="1"/>
            <p:nvPr/>
          </p:nvSpPr>
          <p:spPr>
            <a:xfrm>
              <a:off x="2760958" y="621522"/>
              <a:ext cx="1955944" cy="1553112"/>
            </a:xfrm>
            <a:prstGeom prst="round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39111" rIns="39111" bIns="39111" numCol="1" spcCol="1270" anchor="t" anchorCtr="0">
              <a:noAutofit/>
            </a:bodyPr>
            <a:lstStyle/>
            <a:p>
              <a:pPr algn="r" defTabSz="233316">
                <a:spcBef>
                  <a:spcPct val="0"/>
                </a:spcBef>
                <a:spcAft>
                  <a:spcPct val="35000"/>
                </a:spcAft>
              </a:pPr>
              <a:endParaRPr lang="ru-RU" sz="800" b="1" spc="-15" dirty="0">
                <a:solidFill>
                  <a:schemeClr val="accent2"/>
                </a:solidFill>
                <a:latin typeface="Montserrat" panose="00000500000000000000" pitchFamily="2" charset="-52"/>
              </a:endParaRPr>
            </a:p>
          </p:txBody>
        </p:sp>
      </p:grpSp>
      <p:grpSp>
        <p:nvGrpSpPr>
          <p:cNvPr id="35" name="Группа 14">
            <a:extLst>
              <a:ext uri="{FF2B5EF4-FFF2-40B4-BE49-F238E27FC236}">
                <a16:creationId xmlns:a16="http://schemas.microsoft.com/office/drawing/2014/main" xmlns="" id="{9A6DDB96-1BC0-8D7A-E548-39FB0242F6C2}"/>
              </a:ext>
            </a:extLst>
          </p:cNvPr>
          <p:cNvGrpSpPr/>
          <p:nvPr/>
        </p:nvGrpSpPr>
        <p:grpSpPr>
          <a:xfrm>
            <a:off x="5971594" y="2298902"/>
            <a:ext cx="5748646" cy="4210573"/>
            <a:chOff x="2388398" y="621522"/>
            <a:chExt cx="2328505" cy="1553112"/>
          </a:xfrm>
        </p:grpSpPr>
        <p:sp>
          <p:nvSpPr>
            <p:cNvPr id="37" name="Прямоугольник 19">
              <a:extLst>
                <a:ext uri="{FF2B5EF4-FFF2-40B4-BE49-F238E27FC236}">
                  <a16:creationId xmlns:a16="http://schemas.microsoft.com/office/drawing/2014/main" xmlns="" id="{EA50858D-9643-BCCB-D9C9-CEADAEF52495}"/>
                </a:ext>
              </a:extLst>
            </p:cNvPr>
            <p:cNvSpPr/>
            <p:nvPr/>
          </p:nvSpPr>
          <p:spPr>
            <a:xfrm>
              <a:off x="2388398" y="621522"/>
              <a:ext cx="2328505" cy="1553112"/>
            </a:xfrm>
            <a:prstGeom prst="roundRect">
              <a:avLst>
                <a:gd name="adj" fmla="val 5620"/>
              </a:avLst>
            </a:prstGeom>
            <a:solidFill>
              <a:srgbClr val="D6E1F1"/>
            </a:solid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D97AE150-9E8D-0AF4-71AB-619D8C575A8B}"/>
                </a:ext>
              </a:extLst>
            </p:cNvPr>
            <p:cNvSpPr txBox="1"/>
            <p:nvPr/>
          </p:nvSpPr>
          <p:spPr>
            <a:xfrm>
              <a:off x="2760958" y="621522"/>
              <a:ext cx="1955944" cy="1553112"/>
            </a:xfrm>
            <a:prstGeom prst="round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39111" rIns="39111" bIns="39111" numCol="1" spcCol="1270" anchor="t" anchorCtr="0">
              <a:noAutofit/>
            </a:bodyPr>
            <a:lstStyle/>
            <a:p>
              <a:pPr algn="r" defTabSz="233316">
                <a:spcBef>
                  <a:spcPct val="0"/>
                </a:spcBef>
                <a:spcAft>
                  <a:spcPct val="35000"/>
                </a:spcAft>
              </a:pPr>
              <a:endParaRPr lang="ru-RU" sz="800" b="1" spc="-15" dirty="0">
                <a:solidFill>
                  <a:schemeClr val="accent2"/>
                </a:solidFill>
                <a:latin typeface="Montserrat" panose="00000500000000000000" pitchFamily="2" charset="-52"/>
              </a:endParaRPr>
            </a:p>
          </p:txBody>
        </p:sp>
      </p:grp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8408A58A-0E47-F701-F991-92B1C71D177A}"/>
              </a:ext>
            </a:extLst>
          </p:cNvPr>
          <p:cNvSpPr/>
          <p:nvPr/>
        </p:nvSpPr>
        <p:spPr>
          <a:xfrm>
            <a:off x="446676" y="2144941"/>
            <a:ext cx="49044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endParaRPr lang="ru-RU" sz="2000" i="1" dirty="0">
              <a:latin typeface="Sitka Heading" panose="02000505000000020004" pitchFamily="2" charset="0"/>
            </a:endParaRPr>
          </a:p>
          <a:p>
            <a:r>
              <a:rPr lang="ru-RU" b="1" dirty="0">
                <a:solidFill>
                  <a:srgbClr val="C00000"/>
                </a:solidFill>
                <a:latin typeface="Sitka Heading" panose="02000505000000020004" pitchFamily="2" charset="0"/>
              </a:rPr>
              <a:t>Дом для будущих мам в селе </a:t>
            </a:r>
            <a:r>
              <a:rPr lang="ru-RU" b="1" dirty="0" err="1">
                <a:solidFill>
                  <a:srgbClr val="C00000"/>
                </a:solidFill>
                <a:latin typeface="Sitka Heading" panose="02000505000000020004" pitchFamily="2" charset="0"/>
              </a:rPr>
              <a:t>Богослово</a:t>
            </a:r>
            <a:r>
              <a:rPr lang="ru-RU" b="1" dirty="0">
                <a:solidFill>
                  <a:srgbClr val="C00000"/>
                </a:solidFill>
                <a:latin typeface="Sitka Heading" panose="02000505000000020004" pitchFamily="2" charset="0"/>
              </a:rPr>
              <a:t> </a:t>
            </a:r>
          </a:p>
          <a:p>
            <a:endParaRPr lang="ru-RU" b="1" i="1" dirty="0">
              <a:solidFill>
                <a:srgbClr val="C00000"/>
              </a:solidFill>
              <a:latin typeface="Sitka Heading" panose="02000505000000020004" pitchFamily="2" charset="0"/>
            </a:endParaRPr>
          </a:p>
          <a:p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Суздальский район, Владимирская область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Контакты для связи: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игумения Свято-Боголюбского женского монастыря, монахиня Лукиана (Фролова) +79157713022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8408A58A-0E47-F701-F991-92B1C71D177A}"/>
              </a:ext>
            </a:extLst>
          </p:cNvPr>
          <p:cNvSpPr/>
          <p:nvPr/>
        </p:nvSpPr>
        <p:spPr>
          <a:xfrm>
            <a:off x="6066041" y="2220704"/>
            <a:ext cx="5622446" cy="4139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endParaRPr lang="ru-RU" i="1" dirty="0">
              <a:latin typeface="Sitka Heading" panose="02000505000000020004" pitchFamily="2" charset="0"/>
            </a:endParaRPr>
          </a:p>
          <a:p>
            <a:r>
              <a:rPr lang="ru-RU" sz="1600" b="1" dirty="0">
                <a:solidFill>
                  <a:srgbClr val="C00000"/>
                </a:solidFill>
                <a:latin typeface="Sitka Heading" panose="02000505000000020004" pitchFamily="2" charset="0"/>
              </a:rPr>
              <a:t>Региональное отделение АНО «Спаси жизнь» 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  <a:p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(оказание помощи многодетным, малоимущим и неполным семьям, беременным женщинам, попавшим в кризисную ситуацию и оставшимся без поддержки: </a:t>
            </a: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психологическая, юридическая, вещевая и продуктовая помощь, предоставление временного жилья и вещей                           для новорожденных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)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  <a:p>
            <a:endParaRPr lang="ru-RU" sz="500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  <a:p>
            <a:r>
              <a:rPr lang="ru-RU" sz="17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г. Владимир, ул. Токарева, д. 3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(на территории ГБУЗ ВО «Городская больница №2»: поворот с ул. Токарева, под шлагбаум, после взрослой поликлиники поворот налево, далее прямо                       до башни из красного кирпича).</a:t>
            </a:r>
          </a:p>
          <a:p>
            <a:endParaRPr lang="ru-RU" sz="900" b="1" i="1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Время работы: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 вторник-суббота, с 10.00 до 15.00</a:t>
            </a:r>
          </a:p>
          <a:p>
            <a:endParaRPr lang="ru-RU" sz="900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Телефон: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 8-903-175-30-70</a:t>
            </a:r>
          </a:p>
          <a:p>
            <a:endParaRPr lang="ru-RU" sz="900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Почта: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vladimir@sos-life.ru</a:t>
            </a: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0" b="93111" l="5667" r="93111">
                        <a14:foregroundMark x1="49000" y1="37667" x2="53111" y2="53556"/>
                        <a14:foregroundMark x1="44778" y1="42889" x2="49222" y2="54556"/>
                        <a14:foregroundMark x1="53444" y1="42222" x2="55667" y2="55556"/>
                        <a14:foregroundMark x1="51778" y1="54333" x2="43778" y2="74778"/>
                        <a14:foregroundMark x1="54667" y1="82889" x2="39111" y2="83667"/>
                        <a14:foregroundMark x1="43778" y1="79000" x2="30444" y2="70556"/>
                        <a14:foregroundMark x1="27111" y1="70889" x2="20556" y2="74222"/>
                        <a14:foregroundMark x1="30111" y1="86778" x2="44333" y2="86111"/>
                        <a14:foregroundMark x1="28000" y1="86778" x2="31000" y2="86778"/>
                        <a14:foregroundMark x1="51778" y1="22111" x2="51111" y2="18889"/>
                        <a14:foregroundMark x1="50889" y1="17667" x2="50889" y2="15000"/>
                        <a14:foregroundMark x1="50778" y1="16222" x2="50778" y2="1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715" y="-58056"/>
            <a:ext cx="1219200" cy="1219200"/>
          </a:xfrm>
          <a:prstGeom prst="rect">
            <a:avLst/>
          </a:prstGeom>
        </p:spPr>
      </p:pic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xmlns="" id="{726B17EE-CF35-3161-542F-3B2984299B8A}"/>
              </a:ext>
            </a:extLst>
          </p:cNvPr>
          <p:cNvCxnSpPr>
            <a:cxnSpLocks/>
          </p:cNvCxnSpPr>
          <p:nvPr/>
        </p:nvCxnSpPr>
        <p:spPr>
          <a:xfrm flipV="1">
            <a:off x="4159898" y="6130502"/>
            <a:ext cx="7799" cy="727498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2" descr="Герб Владимирской области — Википедия">
            <a:extLst>
              <a:ext uri="{FF2B5EF4-FFF2-40B4-BE49-F238E27FC236}">
                <a16:creationId xmlns:a16="http://schemas.microsoft.com/office/drawing/2014/main" xmlns="" id="{B8028196-645D-1454-3349-B578FE34B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252" y="129473"/>
            <a:ext cx="1002643" cy="100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Группа 14">
            <a:extLst>
              <a:ext uri="{FF2B5EF4-FFF2-40B4-BE49-F238E27FC236}">
                <a16:creationId xmlns:a16="http://schemas.microsoft.com/office/drawing/2014/main" xmlns="" id="{9A6DDB96-1BC0-8D7A-E548-39FB0242F6C2}"/>
              </a:ext>
            </a:extLst>
          </p:cNvPr>
          <p:cNvGrpSpPr/>
          <p:nvPr/>
        </p:nvGrpSpPr>
        <p:grpSpPr>
          <a:xfrm>
            <a:off x="327985" y="4389683"/>
            <a:ext cx="4858526" cy="2365195"/>
            <a:chOff x="2388398" y="621522"/>
            <a:chExt cx="2328505" cy="1553112"/>
          </a:xfrm>
        </p:grpSpPr>
        <p:sp>
          <p:nvSpPr>
            <p:cNvPr id="60" name="Прямоугольник 19">
              <a:extLst>
                <a:ext uri="{FF2B5EF4-FFF2-40B4-BE49-F238E27FC236}">
                  <a16:creationId xmlns:a16="http://schemas.microsoft.com/office/drawing/2014/main" xmlns="" id="{EA50858D-9643-BCCB-D9C9-CEADAEF52495}"/>
                </a:ext>
              </a:extLst>
            </p:cNvPr>
            <p:cNvSpPr/>
            <p:nvPr/>
          </p:nvSpPr>
          <p:spPr>
            <a:xfrm>
              <a:off x="2388398" y="621522"/>
              <a:ext cx="2328505" cy="1553112"/>
            </a:xfrm>
            <a:prstGeom prst="roundRect">
              <a:avLst>
                <a:gd name="adj" fmla="val 5620"/>
              </a:avLst>
            </a:prstGeom>
            <a:solidFill>
              <a:srgbClr val="D6E1F1"/>
            </a:solid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D97AE150-9E8D-0AF4-71AB-619D8C575A8B}"/>
                </a:ext>
              </a:extLst>
            </p:cNvPr>
            <p:cNvSpPr txBox="1"/>
            <p:nvPr/>
          </p:nvSpPr>
          <p:spPr>
            <a:xfrm>
              <a:off x="2760958" y="621522"/>
              <a:ext cx="1955944" cy="1553112"/>
            </a:xfrm>
            <a:prstGeom prst="round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39111" rIns="39111" bIns="39111" numCol="1" spcCol="1270" anchor="t" anchorCtr="0">
              <a:noAutofit/>
            </a:bodyPr>
            <a:lstStyle/>
            <a:p>
              <a:pPr algn="r" defTabSz="233316">
                <a:spcBef>
                  <a:spcPct val="0"/>
                </a:spcBef>
                <a:spcAft>
                  <a:spcPct val="35000"/>
                </a:spcAft>
              </a:pPr>
              <a:endParaRPr lang="ru-RU" sz="800" b="1" spc="-15" dirty="0">
                <a:solidFill>
                  <a:schemeClr val="accent2"/>
                </a:solidFill>
                <a:latin typeface="Montserrat" panose="00000500000000000000" pitchFamily="2" charset="-52"/>
              </a:endParaRPr>
            </a:p>
          </p:txBody>
        </p:sp>
      </p:grp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xmlns="" id="{8408A58A-0E47-F701-F991-92B1C71D177A}"/>
              </a:ext>
            </a:extLst>
          </p:cNvPr>
          <p:cNvSpPr/>
          <p:nvPr/>
        </p:nvSpPr>
        <p:spPr>
          <a:xfrm>
            <a:off x="422435" y="4322629"/>
            <a:ext cx="4669626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500" b="1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Гуманитарный центр Владимирской епархии              </a:t>
            </a:r>
          </a:p>
          <a:p>
            <a:pPr marL="285750" indent="-285750">
              <a:buFontTx/>
              <a:buChar char="-"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Отдел по церковной благотворительности                и социальному служению Владимирской епархии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786" y="1282788"/>
            <a:ext cx="1395269" cy="1410475"/>
          </a:xfrm>
          <a:prstGeom prst="flowChartConnector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46" y="5320778"/>
            <a:ext cx="1349925" cy="1349925"/>
          </a:xfrm>
          <a:prstGeom prst="roundRect">
            <a:avLst>
              <a:gd name="adj" fmla="val 7886"/>
            </a:avLst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394" y="5320778"/>
            <a:ext cx="1349925" cy="1349925"/>
          </a:xfrm>
          <a:prstGeom prst="roundRect">
            <a:avLst>
              <a:gd name="adj" fmla="val 7886"/>
            </a:avLst>
          </a:prstGeom>
        </p:spPr>
      </p:pic>
    </p:spTree>
    <p:extLst>
      <p:ext uri="{BB962C8B-B14F-4D97-AF65-F5344CB8AC3E}">
        <p14:creationId xmlns:p14="http://schemas.microsoft.com/office/powerpoint/2010/main" val="3229464780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xmlns="" id="{3D800BE3-16F1-D677-6776-608F04E73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xmlns="" id="{726B17EE-CF35-3161-542F-3B2984299B8A}"/>
              </a:ext>
            </a:extLst>
          </p:cNvPr>
          <p:cNvCxnSpPr>
            <a:cxnSpLocks/>
          </p:cNvCxnSpPr>
          <p:nvPr/>
        </p:nvCxnSpPr>
        <p:spPr>
          <a:xfrm flipH="1">
            <a:off x="0" y="4550139"/>
            <a:ext cx="2179816" cy="6659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80200400-94A0-AD83-F4AD-5C1C02E839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t="27145"/>
          <a:stretch/>
        </p:blipFill>
        <p:spPr>
          <a:xfrm>
            <a:off x="2982611" y="92616"/>
            <a:ext cx="9197991" cy="6701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 1">
            <a:extLst>
              <a:ext uri="{FF2B5EF4-FFF2-40B4-BE49-F238E27FC236}">
                <a16:creationId xmlns:a16="http://schemas.microsoft.com/office/drawing/2014/main" xmlns="" id="{528F049C-B945-7877-9024-2D51C6B6A6FB}"/>
              </a:ext>
            </a:extLst>
          </p:cNvPr>
          <p:cNvSpPr/>
          <p:nvPr/>
        </p:nvSpPr>
        <p:spPr>
          <a:xfrm>
            <a:off x="592845" y="5668990"/>
            <a:ext cx="412996" cy="5618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endParaRPr lang="en-US" sz="3749" dirty="0">
              <a:solidFill>
                <a:srgbClr val="C00000"/>
              </a:solidFill>
              <a:latin typeface="Montserrat Black" panose="00000A00000000000000" pitchFamily="2" charset="-52"/>
            </a:endParaRPr>
          </a:p>
        </p:txBody>
      </p:sp>
      <p:grpSp>
        <p:nvGrpSpPr>
          <p:cNvPr id="42" name="Группа 14">
            <a:extLst>
              <a:ext uri="{FF2B5EF4-FFF2-40B4-BE49-F238E27FC236}">
                <a16:creationId xmlns:a16="http://schemas.microsoft.com/office/drawing/2014/main" xmlns="" id="{9A6DDB96-1BC0-8D7A-E548-39FB0242F6C2}"/>
              </a:ext>
            </a:extLst>
          </p:cNvPr>
          <p:cNvGrpSpPr/>
          <p:nvPr/>
        </p:nvGrpSpPr>
        <p:grpSpPr>
          <a:xfrm>
            <a:off x="780442" y="2651930"/>
            <a:ext cx="5017481" cy="3986865"/>
            <a:chOff x="2388398" y="621522"/>
            <a:chExt cx="2328505" cy="1553112"/>
          </a:xfrm>
        </p:grpSpPr>
        <p:sp>
          <p:nvSpPr>
            <p:cNvPr id="43" name="Прямоугольник 19">
              <a:extLst>
                <a:ext uri="{FF2B5EF4-FFF2-40B4-BE49-F238E27FC236}">
                  <a16:creationId xmlns:a16="http://schemas.microsoft.com/office/drawing/2014/main" xmlns="" id="{EA50858D-9643-BCCB-D9C9-CEADAEF52495}"/>
                </a:ext>
              </a:extLst>
            </p:cNvPr>
            <p:cNvSpPr/>
            <p:nvPr/>
          </p:nvSpPr>
          <p:spPr>
            <a:xfrm>
              <a:off x="2388398" y="621522"/>
              <a:ext cx="2328505" cy="1553112"/>
            </a:xfrm>
            <a:prstGeom prst="roundRect">
              <a:avLst>
                <a:gd name="adj" fmla="val 5620"/>
              </a:avLst>
            </a:prstGeom>
            <a:solidFill>
              <a:srgbClr val="D6E1F1"/>
            </a:solid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D97AE150-9E8D-0AF4-71AB-619D8C575A8B}"/>
                </a:ext>
              </a:extLst>
            </p:cNvPr>
            <p:cNvSpPr txBox="1"/>
            <p:nvPr/>
          </p:nvSpPr>
          <p:spPr>
            <a:xfrm>
              <a:off x="2760958" y="621522"/>
              <a:ext cx="1955944" cy="1553112"/>
            </a:xfrm>
            <a:prstGeom prst="round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39111" rIns="39111" bIns="39111" numCol="1" spcCol="1270" anchor="t" anchorCtr="0">
              <a:noAutofit/>
            </a:bodyPr>
            <a:lstStyle/>
            <a:p>
              <a:pPr algn="r" defTabSz="233316">
                <a:spcBef>
                  <a:spcPct val="0"/>
                </a:spcBef>
                <a:spcAft>
                  <a:spcPct val="35000"/>
                </a:spcAft>
              </a:pPr>
              <a:endParaRPr lang="ru-RU" sz="800" b="1" spc="-15" dirty="0">
                <a:solidFill>
                  <a:schemeClr val="accent2"/>
                </a:solidFill>
                <a:latin typeface="Montserrat" panose="00000500000000000000" pitchFamily="2" charset="-52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041962D-670B-F02E-B8A7-D01CE6F0608E}"/>
              </a:ext>
            </a:extLst>
          </p:cNvPr>
          <p:cNvSpPr txBox="1"/>
          <p:nvPr/>
        </p:nvSpPr>
        <p:spPr>
          <a:xfrm>
            <a:off x="446676" y="213494"/>
            <a:ext cx="85566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СОЦИАЛЬНЫЕ СЕРВИСЫ И РЕСУРСЫ, ЗАДЕЙСТВОВАННЫЕ В ПРОЕКТЕ</a:t>
            </a:r>
          </a:p>
        </p:txBody>
      </p:sp>
      <p:sp>
        <p:nvSpPr>
          <p:cNvPr id="20" name="Блок-схема: узел 19"/>
          <p:cNvSpPr/>
          <p:nvPr/>
        </p:nvSpPr>
        <p:spPr>
          <a:xfrm>
            <a:off x="200663" y="378120"/>
            <a:ext cx="127322" cy="132606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xmlns="" id="{726B17EE-CF35-3161-542F-3B2984299B8A}"/>
              </a:ext>
            </a:extLst>
          </p:cNvPr>
          <p:cNvCxnSpPr>
            <a:cxnSpLocks/>
          </p:cNvCxnSpPr>
          <p:nvPr/>
        </p:nvCxnSpPr>
        <p:spPr>
          <a:xfrm flipH="1">
            <a:off x="10012184" y="4578605"/>
            <a:ext cx="2179816" cy="6659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Группа 14">
            <a:extLst>
              <a:ext uri="{FF2B5EF4-FFF2-40B4-BE49-F238E27FC236}">
                <a16:creationId xmlns:a16="http://schemas.microsoft.com/office/drawing/2014/main" xmlns="" id="{9A6DDB96-1BC0-8D7A-E548-39FB0242F6C2}"/>
              </a:ext>
            </a:extLst>
          </p:cNvPr>
          <p:cNvGrpSpPr/>
          <p:nvPr/>
        </p:nvGrpSpPr>
        <p:grpSpPr>
          <a:xfrm>
            <a:off x="6735530" y="2676204"/>
            <a:ext cx="5017481" cy="3962591"/>
            <a:chOff x="2388398" y="621522"/>
            <a:chExt cx="2328505" cy="1553112"/>
          </a:xfrm>
        </p:grpSpPr>
        <p:sp>
          <p:nvSpPr>
            <p:cNvPr id="28" name="Прямоугольник 19">
              <a:extLst>
                <a:ext uri="{FF2B5EF4-FFF2-40B4-BE49-F238E27FC236}">
                  <a16:creationId xmlns:a16="http://schemas.microsoft.com/office/drawing/2014/main" xmlns="" id="{EA50858D-9643-BCCB-D9C9-CEADAEF52495}"/>
                </a:ext>
              </a:extLst>
            </p:cNvPr>
            <p:cNvSpPr/>
            <p:nvPr/>
          </p:nvSpPr>
          <p:spPr>
            <a:xfrm>
              <a:off x="2388398" y="621522"/>
              <a:ext cx="2328505" cy="1553112"/>
            </a:xfrm>
            <a:prstGeom prst="roundRect">
              <a:avLst>
                <a:gd name="adj" fmla="val 5620"/>
              </a:avLst>
            </a:prstGeom>
            <a:solidFill>
              <a:srgbClr val="D6E1F1"/>
            </a:solid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D97AE150-9E8D-0AF4-71AB-619D8C575A8B}"/>
                </a:ext>
              </a:extLst>
            </p:cNvPr>
            <p:cNvSpPr txBox="1"/>
            <p:nvPr/>
          </p:nvSpPr>
          <p:spPr>
            <a:xfrm>
              <a:off x="2760958" y="621522"/>
              <a:ext cx="1955944" cy="1553112"/>
            </a:xfrm>
            <a:prstGeom prst="round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39111" rIns="39111" bIns="39111" numCol="1" spcCol="1270" anchor="t" anchorCtr="0">
              <a:noAutofit/>
            </a:bodyPr>
            <a:lstStyle/>
            <a:p>
              <a:pPr algn="r" defTabSz="233316">
                <a:spcBef>
                  <a:spcPct val="0"/>
                </a:spcBef>
                <a:spcAft>
                  <a:spcPct val="35000"/>
                </a:spcAft>
              </a:pPr>
              <a:endParaRPr lang="ru-RU" sz="800" b="1" spc="-15" dirty="0">
                <a:solidFill>
                  <a:schemeClr val="accent2"/>
                </a:solidFill>
                <a:latin typeface="Montserrat" panose="00000500000000000000" pitchFamily="2" charset="-52"/>
              </a:endParaRPr>
            </a:p>
          </p:txBody>
        </p:sp>
      </p:grp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8408A58A-0E47-F701-F991-92B1C71D177A}"/>
              </a:ext>
            </a:extLst>
          </p:cNvPr>
          <p:cNvSpPr/>
          <p:nvPr/>
        </p:nvSpPr>
        <p:spPr>
          <a:xfrm>
            <a:off x="835523" y="2676204"/>
            <a:ext cx="499349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endParaRPr lang="ru-RU" i="1" dirty="0">
              <a:latin typeface="Sitka Heading" panose="02000505000000020004" pitchFamily="2" charset="0"/>
            </a:endParaRPr>
          </a:p>
          <a:p>
            <a:r>
              <a:rPr lang="ru-RU" sz="1500" b="1" dirty="0">
                <a:solidFill>
                  <a:srgbClr val="C00000"/>
                </a:solidFill>
                <a:latin typeface="Sitka Heading" panose="02000505000000020004" pitchFamily="2" charset="0"/>
              </a:rPr>
              <a:t>ГКУСО ВО «Камешковский социально-реабилитационный центр для несовершеннолетних» </a:t>
            </a:r>
            <a:r>
              <a:rPr lang="ru-RU" sz="1400" i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(отделение помощи женщинам с детьми, попавшими             в трудную жизненную ситуацию, </a:t>
            </a:r>
            <a:r>
              <a:rPr lang="ru-RU" sz="1400" i="1" dirty="0" smtClean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в </a:t>
            </a:r>
            <a:r>
              <a:rPr lang="ru-RU" sz="1400" i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т.ч. несовершеннолетним матерям, </a:t>
            </a:r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со стационаром на 8 мест</a:t>
            </a:r>
            <a:r>
              <a:rPr lang="ru-RU" sz="1400" i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)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.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 </a:t>
            </a:r>
            <a:endParaRPr lang="ru-RU" sz="1400" b="1" dirty="0" smtClean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  <a:p>
            <a:r>
              <a:rPr lang="ru-RU" sz="1400" dirty="0" err="1" smtClean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Камешковский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район,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пос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. им. Максима Горького, ул. Шоссейная, д. 4а</a:t>
            </a:r>
          </a:p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Услуги:</a:t>
            </a:r>
          </a:p>
          <a:p>
            <a:r>
              <a:rPr lang="ru-RU" sz="1200" b="1" u="sng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- временное проживание с детьми</a:t>
            </a:r>
          </a:p>
          <a:p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- социальная и юридическая поддержка</a:t>
            </a:r>
          </a:p>
          <a:p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- психологическое консультирование</a:t>
            </a:r>
          </a:p>
          <a:p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- социальный патронаж в реабилитационный период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помощь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в решении семейных конфликтов, включая </a:t>
            </a:r>
            <a:endParaRPr lang="ru-RU" sz="1200" dirty="0" smtClean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  <a:p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домашнее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насилие</a:t>
            </a:r>
          </a:p>
          <a:p>
            <a:endParaRPr lang="ru-RU" sz="700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  <a:p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Время работы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: ежедневно, круглосуточно</a:t>
            </a:r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B288D385-8172-4CDC-97F1-A8EEE568AC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44714" r="40133" b="88887"/>
          <a:stretch/>
        </p:blipFill>
        <p:spPr>
          <a:xfrm>
            <a:off x="8810733" y="93538"/>
            <a:ext cx="2000427" cy="825046"/>
          </a:xfrm>
          <a:prstGeom prst="rect">
            <a:avLst/>
          </a:prstGeom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8408A58A-0E47-F701-F991-92B1C71D177A}"/>
              </a:ext>
            </a:extLst>
          </p:cNvPr>
          <p:cNvSpPr/>
          <p:nvPr/>
        </p:nvSpPr>
        <p:spPr>
          <a:xfrm>
            <a:off x="6766622" y="2581410"/>
            <a:ext cx="5011943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endParaRPr lang="ru-RU" i="1" dirty="0">
              <a:latin typeface="Sitka Heading" panose="02000505000000020004" pitchFamily="2" charset="0"/>
            </a:endParaRPr>
          </a:p>
          <a:p>
            <a:r>
              <a:rPr lang="ru-RU" sz="1600" b="1" dirty="0">
                <a:solidFill>
                  <a:srgbClr val="C00000"/>
                </a:solidFill>
                <a:latin typeface="Sitka Heading" panose="02000505000000020004" pitchFamily="2" charset="0"/>
              </a:rPr>
              <a:t>Учреждения социального обслуживания населения Владимирской области</a:t>
            </a:r>
          </a:p>
          <a:p>
            <a:endParaRPr lang="ru-RU" sz="900" b="1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  <a:p>
            <a:endParaRPr lang="ru-RU" sz="200" b="1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Услуги:</a:t>
            </a:r>
          </a:p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-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услуга по кратковременному присмотру и уходу            за детьми до 3 лет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для многодетных и студенческих семей </a:t>
            </a:r>
            <a:r>
              <a:rPr lang="ru-RU" sz="1400" i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(Владимирский, Гусь-Хрустальный, Ковровский, Муромский социально-реабилитационные центры          для несовершеннолетних»)</a:t>
            </a:r>
            <a:endParaRPr lang="ru-RU" sz="1400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-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пункты проката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для новорожденных  в комплексных центрах социального облуживания населения</a:t>
            </a:r>
          </a:p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- услуга «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социальное такси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»</a:t>
            </a:r>
          </a:p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-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срочные услуги</a:t>
            </a:r>
            <a:endParaRPr lang="ru-RU" sz="1400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     </a:t>
            </a:r>
          </a:p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Время работы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: понедельник-пятница </a:t>
            </a:r>
            <a:endParaRPr lang="ru-RU" sz="1400" dirty="0" smtClean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с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8.00 до 17.00</a:t>
            </a:r>
          </a:p>
          <a:p>
            <a:endParaRPr lang="ru-RU" sz="1600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B0FA6347-81AF-36CE-935D-187325E17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87" t="22044" r="10520" b="6642"/>
          <a:stretch>
            <a:fillRect/>
          </a:stretch>
        </p:blipFill>
        <p:spPr bwMode="auto">
          <a:xfrm>
            <a:off x="273751" y="1041608"/>
            <a:ext cx="3110040" cy="18768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00" b="93111" l="5667" r="93111">
                        <a14:foregroundMark x1="49000" y1="37667" x2="53111" y2="53556"/>
                        <a14:foregroundMark x1="44778" y1="42889" x2="49222" y2="54556"/>
                        <a14:foregroundMark x1="53444" y1="42222" x2="55667" y2="55556"/>
                        <a14:foregroundMark x1="51778" y1="54333" x2="43778" y2="74778"/>
                        <a14:foregroundMark x1="54667" y1="82889" x2="39111" y2="83667"/>
                        <a14:foregroundMark x1="43778" y1="79000" x2="30444" y2="70556"/>
                        <a14:foregroundMark x1="27111" y1="70889" x2="20556" y2="74222"/>
                        <a14:foregroundMark x1="30111" y1="86778" x2="44333" y2="86111"/>
                        <a14:foregroundMark x1="28000" y1="86778" x2="31000" y2="86778"/>
                        <a14:foregroundMark x1="51778" y1="22111" x2="51111" y2="18889"/>
                        <a14:foregroundMark x1="50889" y1="17667" x2="50889" y2="15000"/>
                        <a14:foregroundMark x1="50778" y1="16222" x2="50778" y2="1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715" y="-58056"/>
            <a:ext cx="1219200" cy="1219200"/>
          </a:xfrm>
          <a:prstGeom prst="rect">
            <a:avLst/>
          </a:prstGeom>
        </p:spPr>
      </p:pic>
      <p:pic>
        <p:nvPicPr>
          <p:cNvPr id="26" name="Picture 2" descr="Герб Владимирской области — Википедия">
            <a:extLst>
              <a:ext uri="{FF2B5EF4-FFF2-40B4-BE49-F238E27FC236}">
                <a16:creationId xmlns:a16="http://schemas.microsoft.com/office/drawing/2014/main" xmlns="" id="{B8028196-645D-1454-3349-B578FE34B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252" y="129473"/>
            <a:ext cx="1002643" cy="100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581" y="5470923"/>
            <a:ext cx="1329267" cy="1329267"/>
          </a:xfrm>
          <a:prstGeom prst="roundRect">
            <a:avLst>
              <a:gd name="adj" fmla="val 9024"/>
            </a:avLst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913" y="5449783"/>
            <a:ext cx="1329267" cy="1329267"/>
          </a:xfrm>
          <a:prstGeom prst="roundRect">
            <a:avLst>
              <a:gd name="adj" fmla="val 10298"/>
            </a:avLst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506" y="1041608"/>
            <a:ext cx="2671233" cy="1781712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894602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D800BE3-16F1-D677-6776-608F04E73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80200400-94A0-AD83-F4AD-5C1C02E839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t="27145"/>
          <a:stretch/>
        </p:blipFill>
        <p:spPr>
          <a:xfrm>
            <a:off x="2982611" y="92616"/>
            <a:ext cx="9197991" cy="6701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 1">
            <a:extLst>
              <a:ext uri="{FF2B5EF4-FFF2-40B4-BE49-F238E27FC236}">
                <a16:creationId xmlns:a16="http://schemas.microsoft.com/office/drawing/2014/main" xmlns="" id="{528F049C-B945-7877-9024-2D51C6B6A6FB}"/>
              </a:ext>
            </a:extLst>
          </p:cNvPr>
          <p:cNvSpPr/>
          <p:nvPr/>
        </p:nvSpPr>
        <p:spPr>
          <a:xfrm>
            <a:off x="592845" y="5668990"/>
            <a:ext cx="412996" cy="5618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endParaRPr lang="en-US" sz="3749" dirty="0">
              <a:solidFill>
                <a:srgbClr val="C00000"/>
              </a:solidFill>
              <a:latin typeface="Montserrat Black" panose="00000A00000000000000" pitchFamily="2" charset="-5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041962D-670B-F02E-B8A7-D01CE6F0608E}"/>
              </a:ext>
            </a:extLst>
          </p:cNvPr>
          <p:cNvSpPr txBox="1"/>
          <p:nvPr/>
        </p:nvSpPr>
        <p:spPr>
          <a:xfrm>
            <a:off x="446676" y="213494"/>
            <a:ext cx="85566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СОЦИАЛЬНЫЕ СЕРВИСЫ И РЕСУРСЫ, ЗАДЕЙСТВОВАННЫЕ В ПРОЕКТЕ</a:t>
            </a:r>
          </a:p>
        </p:txBody>
      </p:sp>
      <p:sp>
        <p:nvSpPr>
          <p:cNvPr id="20" name="Блок-схема: узел 19"/>
          <p:cNvSpPr/>
          <p:nvPr/>
        </p:nvSpPr>
        <p:spPr>
          <a:xfrm>
            <a:off x="200663" y="378120"/>
            <a:ext cx="127322" cy="132606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xmlns="" id="{726B17EE-CF35-3161-542F-3B2984299B8A}"/>
              </a:ext>
            </a:extLst>
          </p:cNvPr>
          <p:cNvCxnSpPr>
            <a:cxnSpLocks/>
          </p:cNvCxnSpPr>
          <p:nvPr/>
        </p:nvCxnSpPr>
        <p:spPr>
          <a:xfrm flipH="1" flipV="1">
            <a:off x="-13085" y="3415608"/>
            <a:ext cx="12192000" cy="27629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Группа 14">
            <a:extLst>
              <a:ext uri="{FF2B5EF4-FFF2-40B4-BE49-F238E27FC236}">
                <a16:creationId xmlns:a16="http://schemas.microsoft.com/office/drawing/2014/main" xmlns="" id="{9A6DDB96-1BC0-8D7A-E548-39FB0242F6C2}"/>
              </a:ext>
            </a:extLst>
          </p:cNvPr>
          <p:cNvGrpSpPr/>
          <p:nvPr/>
        </p:nvGrpSpPr>
        <p:grpSpPr>
          <a:xfrm>
            <a:off x="4036247" y="2397276"/>
            <a:ext cx="4093336" cy="3148389"/>
            <a:chOff x="2388398" y="621522"/>
            <a:chExt cx="2328505" cy="1553112"/>
          </a:xfrm>
        </p:grpSpPr>
        <p:sp>
          <p:nvSpPr>
            <p:cNvPr id="28" name="Прямоугольник 19">
              <a:extLst>
                <a:ext uri="{FF2B5EF4-FFF2-40B4-BE49-F238E27FC236}">
                  <a16:creationId xmlns:a16="http://schemas.microsoft.com/office/drawing/2014/main" xmlns="" id="{EA50858D-9643-BCCB-D9C9-CEADAEF52495}"/>
                </a:ext>
              </a:extLst>
            </p:cNvPr>
            <p:cNvSpPr/>
            <p:nvPr/>
          </p:nvSpPr>
          <p:spPr>
            <a:xfrm>
              <a:off x="2388398" y="621522"/>
              <a:ext cx="2328505" cy="1553112"/>
            </a:xfrm>
            <a:prstGeom prst="roundRect">
              <a:avLst>
                <a:gd name="adj" fmla="val 5620"/>
              </a:avLst>
            </a:prstGeom>
            <a:solidFill>
              <a:srgbClr val="D6E1F1"/>
            </a:solid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D97AE150-9E8D-0AF4-71AB-619D8C575A8B}"/>
                </a:ext>
              </a:extLst>
            </p:cNvPr>
            <p:cNvSpPr txBox="1"/>
            <p:nvPr/>
          </p:nvSpPr>
          <p:spPr>
            <a:xfrm>
              <a:off x="2760958" y="621522"/>
              <a:ext cx="1955944" cy="1553112"/>
            </a:xfrm>
            <a:prstGeom prst="round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39111" rIns="39111" bIns="39111" numCol="1" spcCol="1270" anchor="t" anchorCtr="0">
              <a:noAutofit/>
            </a:bodyPr>
            <a:lstStyle/>
            <a:p>
              <a:pPr algn="r" defTabSz="233316">
                <a:spcBef>
                  <a:spcPct val="0"/>
                </a:spcBef>
                <a:spcAft>
                  <a:spcPct val="35000"/>
                </a:spcAft>
              </a:pPr>
              <a:endParaRPr lang="ru-RU" sz="800" b="1" spc="-15" dirty="0">
                <a:solidFill>
                  <a:schemeClr val="accent2"/>
                </a:solidFill>
                <a:latin typeface="Montserrat" panose="00000500000000000000" pitchFamily="2" charset="-52"/>
              </a:endParaRPr>
            </a:p>
          </p:txBody>
        </p:sp>
      </p:grpSp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B288D385-8172-4CDC-97F1-A8EEE568A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4714" r="40133" b="88887"/>
          <a:stretch/>
        </p:blipFill>
        <p:spPr>
          <a:xfrm>
            <a:off x="8810733" y="93538"/>
            <a:ext cx="2000427" cy="82504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0" b="93111" l="5667" r="93111">
                        <a14:foregroundMark x1="49000" y1="37667" x2="53111" y2="53556"/>
                        <a14:foregroundMark x1="44778" y1="42889" x2="49222" y2="54556"/>
                        <a14:foregroundMark x1="53444" y1="42222" x2="55667" y2="55556"/>
                        <a14:foregroundMark x1="51778" y1="54333" x2="43778" y2="74778"/>
                        <a14:foregroundMark x1="54667" y1="82889" x2="39111" y2="83667"/>
                        <a14:foregroundMark x1="43778" y1="79000" x2="30444" y2="70556"/>
                        <a14:foregroundMark x1="27111" y1="70889" x2="20556" y2="74222"/>
                        <a14:foregroundMark x1="30111" y1="86778" x2="44333" y2="86111"/>
                        <a14:foregroundMark x1="28000" y1="86778" x2="31000" y2="86778"/>
                        <a14:foregroundMark x1="51778" y1="22111" x2="51111" y2="18889"/>
                        <a14:foregroundMark x1="50889" y1="17667" x2="50889" y2="15000"/>
                        <a14:foregroundMark x1="50778" y1="16222" x2="50778" y2="1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715" y="-58056"/>
            <a:ext cx="1219200" cy="1219200"/>
          </a:xfrm>
          <a:prstGeom prst="rect">
            <a:avLst/>
          </a:prstGeom>
        </p:spPr>
      </p:pic>
      <p:pic>
        <p:nvPicPr>
          <p:cNvPr id="26" name="Picture 2" descr="Герб Владимирской области — Википедия">
            <a:extLst>
              <a:ext uri="{FF2B5EF4-FFF2-40B4-BE49-F238E27FC236}">
                <a16:creationId xmlns:a16="http://schemas.microsoft.com/office/drawing/2014/main" xmlns="" id="{B8028196-645D-1454-3349-B578FE34B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252" y="129473"/>
            <a:ext cx="1002643" cy="100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351" y="2397277"/>
            <a:ext cx="3676650" cy="31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2" name="Группа 14">
            <a:extLst>
              <a:ext uri="{FF2B5EF4-FFF2-40B4-BE49-F238E27FC236}">
                <a16:creationId xmlns:a16="http://schemas.microsoft.com/office/drawing/2014/main" xmlns="" id="{9A6DDB96-1BC0-8D7A-E548-39FB0242F6C2}"/>
              </a:ext>
            </a:extLst>
          </p:cNvPr>
          <p:cNvGrpSpPr/>
          <p:nvPr/>
        </p:nvGrpSpPr>
        <p:grpSpPr>
          <a:xfrm>
            <a:off x="200663" y="2397277"/>
            <a:ext cx="3676591" cy="3148389"/>
            <a:chOff x="2388398" y="621522"/>
            <a:chExt cx="2328505" cy="1553112"/>
          </a:xfrm>
        </p:grpSpPr>
        <p:sp>
          <p:nvSpPr>
            <p:cNvPr id="43" name="Прямоугольник 19">
              <a:extLst>
                <a:ext uri="{FF2B5EF4-FFF2-40B4-BE49-F238E27FC236}">
                  <a16:creationId xmlns:a16="http://schemas.microsoft.com/office/drawing/2014/main" xmlns="" id="{EA50858D-9643-BCCB-D9C9-CEADAEF52495}"/>
                </a:ext>
              </a:extLst>
            </p:cNvPr>
            <p:cNvSpPr/>
            <p:nvPr/>
          </p:nvSpPr>
          <p:spPr>
            <a:xfrm>
              <a:off x="2388398" y="621522"/>
              <a:ext cx="2328505" cy="1553112"/>
            </a:xfrm>
            <a:prstGeom prst="roundRect">
              <a:avLst>
                <a:gd name="adj" fmla="val 5620"/>
              </a:avLst>
            </a:prstGeom>
            <a:solidFill>
              <a:srgbClr val="D6E1F1"/>
            </a:solid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D97AE150-9E8D-0AF4-71AB-619D8C575A8B}"/>
                </a:ext>
              </a:extLst>
            </p:cNvPr>
            <p:cNvSpPr txBox="1"/>
            <p:nvPr/>
          </p:nvSpPr>
          <p:spPr>
            <a:xfrm>
              <a:off x="2760958" y="621522"/>
              <a:ext cx="1955944" cy="1553112"/>
            </a:xfrm>
            <a:prstGeom prst="round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39111" rIns="39111" bIns="39111" numCol="1" spcCol="1270" anchor="t" anchorCtr="0">
              <a:noAutofit/>
            </a:bodyPr>
            <a:lstStyle/>
            <a:p>
              <a:pPr algn="r" defTabSz="233316">
                <a:spcBef>
                  <a:spcPct val="0"/>
                </a:spcBef>
                <a:spcAft>
                  <a:spcPct val="35000"/>
                </a:spcAft>
              </a:pPr>
              <a:endParaRPr lang="ru-RU" sz="800" b="1" spc="-15" dirty="0">
                <a:solidFill>
                  <a:schemeClr val="accent2"/>
                </a:solidFill>
                <a:latin typeface="Montserrat" panose="00000500000000000000" pitchFamily="2" charset="-52"/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85" y="1132116"/>
            <a:ext cx="2209800" cy="1657350"/>
          </a:xfrm>
          <a:prstGeom prst="roundRect">
            <a:avLst>
              <a:gd name="adj" fmla="val 11048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6"/>
          <a:stretch/>
        </p:blipFill>
        <p:spPr>
          <a:xfrm>
            <a:off x="4138670" y="1132116"/>
            <a:ext cx="2481784" cy="1657350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182" y="1110320"/>
            <a:ext cx="2488714" cy="1487395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Прямоугольник 9"/>
          <p:cNvSpPr/>
          <p:nvPr/>
        </p:nvSpPr>
        <p:spPr>
          <a:xfrm>
            <a:off x="200663" y="2328333"/>
            <a:ext cx="3676591" cy="3217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C00000"/>
              </a:solidFill>
              <a:latin typeface="Sitka Heading" pitchFamily="2" charset="0"/>
            </a:endParaRPr>
          </a:p>
          <a:p>
            <a:pPr algn="ctr"/>
            <a:endParaRPr lang="ru-RU" b="1" dirty="0" smtClean="0">
              <a:solidFill>
                <a:srgbClr val="C00000"/>
              </a:solidFill>
              <a:latin typeface="Sitka Heading" pitchFamily="2" charset="0"/>
            </a:endParaRPr>
          </a:p>
          <a:p>
            <a:pPr algn="ctr"/>
            <a:endParaRPr lang="ru-RU" b="1" dirty="0">
              <a:solidFill>
                <a:srgbClr val="C00000"/>
              </a:solidFill>
              <a:latin typeface="Sitka Heading" pitchFamily="2" charset="0"/>
            </a:endParaRPr>
          </a:p>
          <a:p>
            <a:pPr algn="ctr"/>
            <a:endParaRPr lang="ru-RU" b="1" dirty="0" smtClean="0">
              <a:solidFill>
                <a:srgbClr val="C00000"/>
              </a:solidFill>
              <a:latin typeface="Sitka Heading" pitchFamily="2" charset="0"/>
            </a:endParaRPr>
          </a:p>
          <a:p>
            <a:pPr algn="ctr"/>
            <a:endParaRPr lang="ru-RU" b="1" dirty="0">
              <a:solidFill>
                <a:srgbClr val="C00000"/>
              </a:solidFill>
              <a:latin typeface="Sitka Heading" pitchFamily="2" charset="0"/>
            </a:endParaRPr>
          </a:p>
          <a:p>
            <a:pPr algn="ctr"/>
            <a:endParaRPr lang="ru-RU" b="1" dirty="0" smtClean="0">
              <a:solidFill>
                <a:srgbClr val="C00000"/>
              </a:solidFill>
              <a:latin typeface="Sitka Heading" pitchFamily="2" charset="0"/>
            </a:endParaRPr>
          </a:p>
          <a:p>
            <a:pPr algn="ctr"/>
            <a:endParaRPr lang="ru-RU" b="1" dirty="0">
              <a:solidFill>
                <a:srgbClr val="C00000"/>
              </a:solidFill>
              <a:latin typeface="Sitka Heading" pitchFamily="2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Sitka Heading" pitchFamily="2" charset="0"/>
              </a:rPr>
              <a:t>Сеть аптек «АПТЕЧЕСТВО»</a:t>
            </a:r>
          </a:p>
          <a:p>
            <a:pPr algn="ctr"/>
            <a:endParaRPr lang="ru-RU" b="1" dirty="0">
              <a:solidFill>
                <a:srgbClr val="C00000"/>
              </a:solidFill>
              <a:latin typeface="Sitka Heading" pitchFamily="2" charset="0"/>
            </a:endParaRPr>
          </a:p>
          <a:p>
            <a:pPr algn="just"/>
            <a:r>
              <a:rPr lang="ru-RU" sz="1500" i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При </a:t>
            </a:r>
            <a:r>
              <a:rPr lang="ru-RU" sz="1500" i="1" dirty="0" smtClean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приобретении женщиной теста на беременность в сети аптек «АПТЕЧЕСТВО» ей будут предоставляться информационные материалы о возможности получения помощи в рамках проекта «Спасем жизнь вместе»</a:t>
            </a:r>
            <a:endParaRPr lang="ru-RU" sz="1500" i="1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  <a:p>
            <a:pPr algn="ctr"/>
            <a:endParaRPr lang="ru-RU" b="1" dirty="0">
              <a:solidFill>
                <a:srgbClr val="C00000"/>
              </a:solidFill>
              <a:latin typeface="Sitka Heading" pitchFamily="2" charset="0"/>
            </a:endParaRPr>
          </a:p>
          <a:p>
            <a:pPr algn="ctr"/>
            <a:endParaRPr lang="ru-RU" b="1" dirty="0" smtClean="0">
              <a:solidFill>
                <a:srgbClr val="C00000"/>
              </a:solidFill>
              <a:latin typeface="Sitka Heading" pitchFamily="2" charset="0"/>
            </a:endParaRPr>
          </a:p>
          <a:p>
            <a:pPr algn="ctr"/>
            <a:endParaRPr lang="ru-RU" b="1" dirty="0">
              <a:solidFill>
                <a:srgbClr val="C00000"/>
              </a:solidFill>
              <a:latin typeface="Sitka Heading" pitchFamily="2" charset="0"/>
            </a:endParaRPr>
          </a:p>
          <a:p>
            <a:pPr algn="ctr"/>
            <a:endParaRPr lang="ru-RU" b="1" dirty="0" smtClean="0">
              <a:solidFill>
                <a:srgbClr val="C00000"/>
              </a:solidFill>
              <a:latin typeface="Sitka Heading" pitchFamily="2" charset="0"/>
            </a:endParaRPr>
          </a:p>
          <a:p>
            <a:pPr algn="ctr"/>
            <a:endParaRPr lang="ru-RU" b="1" dirty="0">
              <a:solidFill>
                <a:srgbClr val="C00000"/>
              </a:solidFill>
              <a:latin typeface="Sitka Heading" pitchFamily="2" charset="0"/>
            </a:endParaRPr>
          </a:p>
          <a:p>
            <a:pPr algn="ctr"/>
            <a:endParaRPr lang="ru-RU" b="1" dirty="0">
              <a:solidFill>
                <a:srgbClr val="C00000"/>
              </a:solidFill>
              <a:latin typeface="Sitka Heading" pitchFamily="2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084" y="5193831"/>
            <a:ext cx="1479314" cy="1479314"/>
          </a:xfrm>
          <a:prstGeom prst="roundRect">
            <a:avLst>
              <a:gd name="adj" fmla="val 9227"/>
            </a:avLst>
          </a:prstGeom>
        </p:spPr>
      </p:pic>
      <p:sp>
        <p:nvSpPr>
          <p:cNvPr id="37" name="Прямоугольник 36"/>
          <p:cNvSpPr/>
          <p:nvPr/>
        </p:nvSpPr>
        <p:spPr>
          <a:xfrm>
            <a:off x="4138670" y="2397277"/>
            <a:ext cx="3676591" cy="3217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C00000"/>
              </a:solidFill>
              <a:latin typeface="Sitka Heading" pitchFamily="2" charset="0"/>
            </a:endParaRPr>
          </a:p>
          <a:p>
            <a:pPr algn="ctr"/>
            <a:endParaRPr lang="ru-RU" b="1" dirty="0" smtClean="0">
              <a:solidFill>
                <a:srgbClr val="C00000"/>
              </a:solidFill>
              <a:latin typeface="Sitka Heading" pitchFamily="2" charset="0"/>
            </a:endParaRPr>
          </a:p>
          <a:p>
            <a:pPr algn="ctr"/>
            <a:endParaRPr lang="ru-RU" b="1" dirty="0">
              <a:solidFill>
                <a:srgbClr val="C00000"/>
              </a:solidFill>
              <a:latin typeface="Sitka Heading" pitchFamily="2" charset="0"/>
            </a:endParaRPr>
          </a:p>
          <a:p>
            <a:pPr algn="ctr"/>
            <a:endParaRPr lang="ru-RU" b="1" dirty="0" smtClean="0">
              <a:solidFill>
                <a:srgbClr val="C00000"/>
              </a:solidFill>
              <a:latin typeface="Sitka Heading" pitchFamily="2" charset="0"/>
            </a:endParaRPr>
          </a:p>
          <a:p>
            <a:pPr algn="ctr"/>
            <a:endParaRPr lang="ru-RU" b="1" dirty="0">
              <a:solidFill>
                <a:srgbClr val="C00000"/>
              </a:solidFill>
              <a:latin typeface="Sitka Heading" pitchFamily="2" charset="0"/>
            </a:endParaRPr>
          </a:p>
          <a:p>
            <a:pPr algn="ctr"/>
            <a:endParaRPr lang="ru-RU" b="1" dirty="0" smtClean="0">
              <a:solidFill>
                <a:srgbClr val="C00000"/>
              </a:solidFill>
              <a:latin typeface="Sitka Heading" pitchFamily="2" charset="0"/>
            </a:endParaRPr>
          </a:p>
          <a:p>
            <a:pPr algn="ctr"/>
            <a:endParaRPr lang="ru-RU" b="1" dirty="0">
              <a:solidFill>
                <a:srgbClr val="C00000"/>
              </a:solidFill>
              <a:latin typeface="Sitka Heading" pitchFamily="2" charset="0"/>
            </a:endParaRPr>
          </a:p>
          <a:p>
            <a:pPr algn="ctr"/>
            <a:endParaRPr lang="ru-RU" b="1" dirty="0" smtClean="0">
              <a:solidFill>
                <a:srgbClr val="C00000"/>
              </a:solidFill>
              <a:latin typeface="Sitka Heading" pitchFamily="2" charset="0"/>
            </a:endParaRPr>
          </a:p>
          <a:p>
            <a:pPr algn="ctr"/>
            <a:endParaRPr lang="ru-RU" b="1" dirty="0" smtClean="0">
              <a:solidFill>
                <a:srgbClr val="C00000"/>
              </a:solidFill>
              <a:latin typeface="Sitka Heading" pitchFamily="2" charset="0"/>
            </a:endParaRPr>
          </a:p>
          <a:p>
            <a:pPr algn="ctr"/>
            <a:endParaRPr lang="ru-RU" b="1" dirty="0">
              <a:solidFill>
                <a:srgbClr val="C00000"/>
              </a:solidFill>
              <a:latin typeface="Sitka Heading" pitchFamily="2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Sitka Heading" pitchFamily="2" charset="0"/>
              </a:rPr>
              <a:t>Женские консультации Владимирской области</a:t>
            </a:r>
          </a:p>
          <a:p>
            <a:pPr algn="ctr"/>
            <a:endParaRPr lang="ru-RU" b="1" dirty="0" smtClean="0">
              <a:solidFill>
                <a:srgbClr val="C00000"/>
              </a:solidFill>
              <a:latin typeface="Sitka Heading" pitchFamily="2" charset="0"/>
            </a:endParaRPr>
          </a:p>
          <a:p>
            <a:pPr indent="-285750" algn="just">
              <a:buFontTx/>
              <a:buChar char="-"/>
            </a:pPr>
            <a:r>
              <a:rPr lang="ru-RU" sz="1500" i="1" dirty="0" smtClean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сопровождение беременности;</a:t>
            </a:r>
          </a:p>
          <a:p>
            <a:pPr indent="-285750" algn="just">
              <a:buFontTx/>
              <a:buChar char="-"/>
            </a:pPr>
            <a:r>
              <a:rPr lang="ru-RU" sz="1500" i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консультирование женщин, обратившихся </a:t>
            </a:r>
            <a:r>
              <a:rPr lang="ru-RU" sz="1500" i="1" dirty="0" smtClean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за </a:t>
            </a:r>
            <a:r>
              <a:rPr lang="ru-RU" sz="1500" i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направлением на аборт</a:t>
            </a:r>
          </a:p>
          <a:p>
            <a:pPr indent="-285750" algn="just">
              <a:buFontTx/>
              <a:buChar char="-"/>
            </a:pPr>
            <a:r>
              <a:rPr lang="ru-RU" sz="1500" i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о</a:t>
            </a:r>
            <a:r>
              <a:rPr lang="ru-RU" sz="1500" i="1" dirty="0" smtClean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казание содействия в получении психологической и юридической помощи</a:t>
            </a:r>
          </a:p>
          <a:p>
            <a:pPr indent="-285750" algn="just">
              <a:buFontTx/>
              <a:buChar char="-"/>
            </a:pPr>
            <a:r>
              <a:rPr lang="ru-RU" sz="1500" i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и</a:t>
            </a:r>
            <a:r>
              <a:rPr lang="ru-RU" sz="1500" i="1" dirty="0" smtClean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нформационная поддержка проекта</a:t>
            </a:r>
            <a:endParaRPr lang="ru-RU" sz="1500" i="1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  <a:p>
            <a:pPr indent="-285750" algn="just">
              <a:buFontTx/>
              <a:buChar char="-"/>
            </a:pPr>
            <a:endParaRPr lang="ru-RU" sz="1500" i="1" dirty="0" smtClean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  <a:p>
            <a:pPr indent="-285750" algn="just">
              <a:buFontTx/>
              <a:buChar char="-"/>
            </a:pPr>
            <a:endParaRPr lang="ru-RU" sz="1500" i="1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  <a:p>
            <a:pPr marL="285750" indent="-285750" algn="ctr">
              <a:buFontTx/>
              <a:buChar char="-"/>
            </a:pPr>
            <a:endParaRPr lang="ru-RU" b="1" dirty="0" smtClean="0">
              <a:solidFill>
                <a:srgbClr val="C00000"/>
              </a:solidFill>
              <a:latin typeface="Sitka Heading" pitchFamily="2" charset="0"/>
            </a:endParaRPr>
          </a:p>
          <a:p>
            <a:pPr algn="ctr"/>
            <a:endParaRPr lang="ru-RU" b="1" dirty="0">
              <a:solidFill>
                <a:srgbClr val="C00000"/>
              </a:solidFill>
              <a:latin typeface="Sitka Heading" pitchFamily="2" charset="0"/>
            </a:endParaRPr>
          </a:p>
          <a:p>
            <a:pPr algn="ctr"/>
            <a:endParaRPr lang="ru-RU" b="1" dirty="0">
              <a:solidFill>
                <a:srgbClr val="C00000"/>
              </a:solidFill>
              <a:latin typeface="Sitka Heading" pitchFamily="2" charset="0"/>
            </a:endParaRPr>
          </a:p>
          <a:p>
            <a:pPr algn="ctr"/>
            <a:endParaRPr lang="ru-RU" b="1" dirty="0" smtClean="0">
              <a:solidFill>
                <a:srgbClr val="C00000"/>
              </a:solidFill>
              <a:latin typeface="Sitka Heading" pitchFamily="2" charset="0"/>
            </a:endParaRPr>
          </a:p>
          <a:p>
            <a:pPr algn="ctr"/>
            <a:endParaRPr lang="ru-RU" b="1" dirty="0">
              <a:solidFill>
                <a:srgbClr val="C00000"/>
              </a:solidFill>
              <a:latin typeface="Sitka Heading" pitchFamily="2" charset="0"/>
            </a:endParaRPr>
          </a:p>
          <a:p>
            <a:pPr algn="ctr"/>
            <a:endParaRPr lang="ru-RU" b="1" dirty="0" smtClean="0">
              <a:solidFill>
                <a:srgbClr val="C00000"/>
              </a:solidFill>
              <a:latin typeface="Sitka Heading" pitchFamily="2" charset="0"/>
            </a:endParaRPr>
          </a:p>
          <a:p>
            <a:pPr algn="ctr"/>
            <a:endParaRPr lang="ru-RU" b="1" dirty="0">
              <a:solidFill>
                <a:srgbClr val="C00000"/>
              </a:solidFill>
              <a:latin typeface="Sitka Heading" pitchFamily="2" charset="0"/>
            </a:endParaRPr>
          </a:p>
          <a:p>
            <a:pPr algn="ctr"/>
            <a:endParaRPr lang="ru-RU" b="1" dirty="0">
              <a:solidFill>
                <a:srgbClr val="C00000"/>
              </a:solidFill>
              <a:latin typeface="Sitka Heading" pitchFamily="2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927" y="5193831"/>
            <a:ext cx="1462871" cy="1462871"/>
          </a:xfrm>
          <a:prstGeom prst="roundRect">
            <a:avLst>
              <a:gd name="adj" fmla="val 7407"/>
            </a:avLst>
          </a:prstGeom>
        </p:spPr>
      </p:pic>
      <p:sp>
        <p:nvSpPr>
          <p:cNvPr id="38" name="Прямоугольник 37"/>
          <p:cNvSpPr/>
          <p:nvPr/>
        </p:nvSpPr>
        <p:spPr>
          <a:xfrm>
            <a:off x="8275410" y="2452868"/>
            <a:ext cx="3676591" cy="3217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C00000"/>
              </a:solidFill>
              <a:latin typeface="Sitka Heading" pitchFamily="2" charset="0"/>
            </a:endParaRPr>
          </a:p>
          <a:p>
            <a:pPr algn="ctr"/>
            <a:endParaRPr lang="ru-RU" b="1" dirty="0" smtClean="0">
              <a:solidFill>
                <a:srgbClr val="C00000"/>
              </a:solidFill>
              <a:latin typeface="Sitka Heading" pitchFamily="2" charset="0"/>
            </a:endParaRPr>
          </a:p>
          <a:p>
            <a:pPr algn="ctr"/>
            <a:endParaRPr lang="ru-RU" b="1" dirty="0">
              <a:solidFill>
                <a:srgbClr val="C00000"/>
              </a:solidFill>
              <a:latin typeface="Sitka Heading" pitchFamily="2" charset="0"/>
            </a:endParaRPr>
          </a:p>
          <a:p>
            <a:pPr algn="ctr"/>
            <a:endParaRPr lang="ru-RU" b="1" dirty="0" smtClean="0">
              <a:solidFill>
                <a:srgbClr val="C00000"/>
              </a:solidFill>
              <a:latin typeface="Sitka Heading" pitchFamily="2" charset="0"/>
            </a:endParaRPr>
          </a:p>
          <a:p>
            <a:pPr algn="ctr"/>
            <a:endParaRPr lang="ru-RU" b="1" dirty="0">
              <a:solidFill>
                <a:srgbClr val="C00000"/>
              </a:solidFill>
              <a:latin typeface="Sitka Heading" pitchFamily="2" charset="0"/>
            </a:endParaRPr>
          </a:p>
          <a:p>
            <a:pPr algn="ctr"/>
            <a:endParaRPr lang="ru-RU" b="1" dirty="0" smtClean="0">
              <a:solidFill>
                <a:srgbClr val="C00000"/>
              </a:solidFill>
              <a:latin typeface="Sitka Heading" pitchFamily="2" charset="0"/>
            </a:endParaRPr>
          </a:p>
          <a:p>
            <a:pPr algn="ctr"/>
            <a:endParaRPr lang="ru-RU" b="1" dirty="0">
              <a:solidFill>
                <a:srgbClr val="C00000"/>
              </a:solidFill>
              <a:latin typeface="Sitka Heading" pitchFamily="2" charset="0"/>
            </a:endParaRPr>
          </a:p>
          <a:p>
            <a:pPr algn="ctr"/>
            <a:endParaRPr lang="ru-RU" b="1" dirty="0" smtClean="0">
              <a:solidFill>
                <a:srgbClr val="C00000"/>
              </a:solidFill>
              <a:latin typeface="Sitka Heading" pitchFamily="2" charset="0"/>
            </a:endParaRPr>
          </a:p>
          <a:p>
            <a:pPr algn="ctr"/>
            <a:endParaRPr lang="ru-RU" b="1" dirty="0" smtClean="0">
              <a:solidFill>
                <a:srgbClr val="C00000"/>
              </a:solidFill>
              <a:latin typeface="Sitka Heading" pitchFamily="2" charset="0"/>
            </a:endParaRPr>
          </a:p>
          <a:p>
            <a:pPr algn="ctr"/>
            <a:endParaRPr lang="ru-RU" b="1" dirty="0">
              <a:solidFill>
                <a:srgbClr val="C00000"/>
              </a:solidFill>
              <a:latin typeface="Sitka Heading" pitchFamily="2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Sitka Heading" pitchFamily="2" charset="0"/>
              </a:rPr>
              <a:t>Православные </a:t>
            </a:r>
            <a:r>
              <a:rPr lang="ru-RU" b="1" dirty="0" err="1" smtClean="0">
                <a:solidFill>
                  <a:srgbClr val="C00000"/>
                </a:solidFill>
                <a:latin typeface="Sitka Heading" pitchFamily="2" charset="0"/>
              </a:rPr>
              <a:t>сестричества</a:t>
            </a:r>
            <a:r>
              <a:rPr lang="ru-RU" b="1" dirty="0" smtClean="0">
                <a:solidFill>
                  <a:srgbClr val="C00000"/>
                </a:solidFill>
                <a:latin typeface="Sitka Heading" pitchFamily="2" charset="0"/>
              </a:rPr>
              <a:t> милосердия Владимирской епархии</a:t>
            </a:r>
          </a:p>
          <a:p>
            <a:pPr algn="ctr"/>
            <a:endParaRPr lang="ru-RU" b="1" dirty="0" smtClean="0">
              <a:solidFill>
                <a:srgbClr val="C00000"/>
              </a:solidFill>
              <a:latin typeface="Sitka Heading" pitchFamily="2" charset="0"/>
            </a:endParaRPr>
          </a:p>
          <a:p>
            <a:pPr indent="-285750" algn="just">
              <a:buFontTx/>
              <a:buChar char="-"/>
            </a:pPr>
            <a:r>
              <a:rPr lang="ru-RU" sz="1500" i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д</a:t>
            </a:r>
            <a:r>
              <a:rPr lang="ru-RU" sz="1500" i="1" dirty="0" smtClean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уховная помощь;</a:t>
            </a:r>
          </a:p>
          <a:p>
            <a:pPr indent="-285750" algn="just">
              <a:buFontTx/>
              <a:buChar char="-"/>
            </a:pPr>
            <a:r>
              <a:rPr lang="ru-RU" sz="1500" i="1" dirty="0" smtClean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 </a:t>
            </a:r>
            <a:r>
              <a:rPr lang="ru-RU" sz="1500" i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благотворительные </a:t>
            </a:r>
            <a:r>
              <a:rPr lang="ru-RU" sz="1500" i="1" dirty="0" smtClean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акции; </a:t>
            </a:r>
          </a:p>
          <a:p>
            <a:pPr indent="-285750" algn="just">
              <a:buFontTx/>
              <a:buChar char="-"/>
            </a:pPr>
            <a:r>
              <a:rPr lang="ru-RU" sz="1500" i="1" dirty="0" smtClean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вещевая </a:t>
            </a:r>
            <a:r>
              <a:rPr lang="ru-RU" sz="1500" i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и продуктовая помощь будущим </a:t>
            </a:r>
            <a:r>
              <a:rPr lang="ru-RU" sz="1500" i="1" dirty="0" smtClean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мамам</a:t>
            </a:r>
            <a:endParaRPr lang="ru-RU" sz="1500" i="1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  <a:p>
            <a:pPr algn="ctr"/>
            <a:endParaRPr lang="ru-RU" b="1" dirty="0" smtClean="0">
              <a:solidFill>
                <a:srgbClr val="C00000"/>
              </a:solidFill>
              <a:latin typeface="Sitka Heading" pitchFamily="2" charset="0"/>
            </a:endParaRPr>
          </a:p>
          <a:p>
            <a:pPr indent="-285750" algn="just">
              <a:buFontTx/>
              <a:buChar char="-"/>
            </a:pPr>
            <a:endParaRPr lang="ru-RU" sz="1500" i="1" dirty="0" smtClean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  <a:p>
            <a:pPr indent="-285750" algn="just">
              <a:buFontTx/>
              <a:buChar char="-"/>
            </a:pPr>
            <a:endParaRPr lang="ru-RU" sz="1500" i="1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  <a:p>
            <a:pPr marL="285750" indent="-285750" algn="ctr">
              <a:buFontTx/>
              <a:buChar char="-"/>
            </a:pPr>
            <a:endParaRPr lang="ru-RU" b="1" dirty="0" smtClean="0">
              <a:solidFill>
                <a:srgbClr val="C00000"/>
              </a:solidFill>
              <a:latin typeface="Sitka Heading" pitchFamily="2" charset="0"/>
            </a:endParaRPr>
          </a:p>
          <a:p>
            <a:pPr algn="ctr"/>
            <a:endParaRPr lang="ru-RU" b="1" dirty="0">
              <a:solidFill>
                <a:srgbClr val="C00000"/>
              </a:solidFill>
              <a:latin typeface="Sitka Heading" pitchFamily="2" charset="0"/>
            </a:endParaRPr>
          </a:p>
          <a:p>
            <a:pPr algn="ctr"/>
            <a:endParaRPr lang="ru-RU" b="1" dirty="0">
              <a:solidFill>
                <a:srgbClr val="C00000"/>
              </a:solidFill>
              <a:latin typeface="Sitka Heading" pitchFamily="2" charset="0"/>
            </a:endParaRPr>
          </a:p>
          <a:p>
            <a:pPr algn="ctr"/>
            <a:endParaRPr lang="ru-RU" b="1" dirty="0" smtClean="0">
              <a:solidFill>
                <a:srgbClr val="C00000"/>
              </a:solidFill>
              <a:latin typeface="Sitka Heading" pitchFamily="2" charset="0"/>
            </a:endParaRPr>
          </a:p>
          <a:p>
            <a:pPr algn="ctr"/>
            <a:endParaRPr lang="ru-RU" b="1" dirty="0">
              <a:solidFill>
                <a:srgbClr val="C00000"/>
              </a:solidFill>
              <a:latin typeface="Sitka Heading" pitchFamily="2" charset="0"/>
            </a:endParaRPr>
          </a:p>
          <a:p>
            <a:pPr algn="ctr"/>
            <a:endParaRPr lang="ru-RU" b="1" dirty="0" smtClean="0">
              <a:solidFill>
                <a:srgbClr val="C00000"/>
              </a:solidFill>
              <a:latin typeface="Sitka Heading" pitchFamily="2" charset="0"/>
            </a:endParaRPr>
          </a:p>
          <a:p>
            <a:pPr algn="ctr"/>
            <a:endParaRPr lang="ru-RU" b="1" dirty="0">
              <a:solidFill>
                <a:srgbClr val="C00000"/>
              </a:solidFill>
              <a:latin typeface="Sitka Heading" pitchFamily="2" charset="0"/>
            </a:endParaRPr>
          </a:p>
          <a:p>
            <a:pPr algn="ctr"/>
            <a:endParaRPr lang="ru-RU" b="1" dirty="0">
              <a:solidFill>
                <a:srgbClr val="C00000"/>
              </a:solidFill>
              <a:latin typeface="Sitka Heading" pitchFamily="2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573" y="5193831"/>
            <a:ext cx="1479314" cy="1479314"/>
          </a:xfrm>
          <a:prstGeom prst="roundRect">
            <a:avLst>
              <a:gd name="adj" fmla="val 9799"/>
            </a:avLst>
          </a:prstGeom>
        </p:spPr>
      </p:pic>
    </p:spTree>
    <p:extLst>
      <p:ext uri="{BB962C8B-B14F-4D97-AF65-F5344CB8AC3E}">
        <p14:creationId xmlns:p14="http://schemas.microsoft.com/office/powerpoint/2010/main" val="1303282836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D800BE3-16F1-D677-6776-608F04E73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B288D385-8172-4CDC-97F1-A8EEE568AC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4714" r="40133" b="88887"/>
          <a:stretch/>
        </p:blipFill>
        <p:spPr>
          <a:xfrm rot="5400000">
            <a:off x="-543070" y="4812536"/>
            <a:ext cx="2000427" cy="825046"/>
          </a:xfrm>
          <a:prstGeom prst="rect">
            <a:avLst/>
          </a:prstGeom>
        </p:spPr>
      </p:pic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xmlns="" id="{726B17EE-CF35-3161-542F-3B2984299B8A}"/>
              </a:ext>
            </a:extLst>
          </p:cNvPr>
          <p:cNvCxnSpPr>
            <a:cxnSpLocks/>
          </p:cNvCxnSpPr>
          <p:nvPr/>
        </p:nvCxnSpPr>
        <p:spPr>
          <a:xfrm flipH="1">
            <a:off x="-5775" y="5556668"/>
            <a:ext cx="2179816" cy="6659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xmlns="" id="{726B17EE-CF35-3161-542F-3B2984299B8A}"/>
              </a:ext>
            </a:extLst>
          </p:cNvPr>
          <p:cNvCxnSpPr>
            <a:cxnSpLocks/>
          </p:cNvCxnSpPr>
          <p:nvPr/>
        </p:nvCxnSpPr>
        <p:spPr>
          <a:xfrm flipH="1">
            <a:off x="0" y="2549416"/>
            <a:ext cx="2179816" cy="6659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80200400-94A0-AD83-F4AD-5C1C02E839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t="27145"/>
          <a:stretch/>
        </p:blipFill>
        <p:spPr>
          <a:xfrm>
            <a:off x="3374488" y="378120"/>
            <a:ext cx="8806114" cy="6415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 1">
            <a:extLst>
              <a:ext uri="{FF2B5EF4-FFF2-40B4-BE49-F238E27FC236}">
                <a16:creationId xmlns:a16="http://schemas.microsoft.com/office/drawing/2014/main" xmlns="" id="{528F049C-B945-7877-9024-2D51C6B6A6FB}"/>
              </a:ext>
            </a:extLst>
          </p:cNvPr>
          <p:cNvSpPr/>
          <p:nvPr/>
        </p:nvSpPr>
        <p:spPr>
          <a:xfrm>
            <a:off x="592845" y="5668990"/>
            <a:ext cx="412996" cy="5618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endParaRPr lang="en-US" sz="3749" dirty="0">
              <a:solidFill>
                <a:srgbClr val="C00000"/>
              </a:solidFill>
              <a:latin typeface="Montserrat Black" panose="00000A00000000000000" pitchFamily="2" charset="-52"/>
            </a:endParaRPr>
          </a:p>
        </p:txBody>
      </p:sp>
      <p:grpSp>
        <p:nvGrpSpPr>
          <p:cNvPr id="42" name="Группа 14">
            <a:extLst>
              <a:ext uri="{FF2B5EF4-FFF2-40B4-BE49-F238E27FC236}">
                <a16:creationId xmlns:a16="http://schemas.microsoft.com/office/drawing/2014/main" xmlns="" id="{9A6DDB96-1BC0-8D7A-E548-39FB0242F6C2}"/>
              </a:ext>
            </a:extLst>
          </p:cNvPr>
          <p:cNvGrpSpPr/>
          <p:nvPr/>
        </p:nvGrpSpPr>
        <p:grpSpPr>
          <a:xfrm>
            <a:off x="442778" y="1209117"/>
            <a:ext cx="5017481" cy="2977466"/>
            <a:chOff x="2388398" y="621522"/>
            <a:chExt cx="2328505" cy="1553112"/>
          </a:xfrm>
        </p:grpSpPr>
        <p:sp>
          <p:nvSpPr>
            <p:cNvPr id="43" name="Прямоугольник 19">
              <a:extLst>
                <a:ext uri="{FF2B5EF4-FFF2-40B4-BE49-F238E27FC236}">
                  <a16:creationId xmlns:a16="http://schemas.microsoft.com/office/drawing/2014/main" xmlns="" id="{EA50858D-9643-BCCB-D9C9-CEADAEF52495}"/>
                </a:ext>
              </a:extLst>
            </p:cNvPr>
            <p:cNvSpPr/>
            <p:nvPr/>
          </p:nvSpPr>
          <p:spPr>
            <a:xfrm>
              <a:off x="2388398" y="621522"/>
              <a:ext cx="2328505" cy="1553112"/>
            </a:xfrm>
            <a:prstGeom prst="roundRect">
              <a:avLst>
                <a:gd name="adj" fmla="val 5620"/>
              </a:avLst>
            </a:prstGeom>
            <a:solidFill>
              <a:srgbClr val="D6E1F1"/>
            </a:solid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D97AE150-9E8D-0AF4-71AB-619D8C575A8B}"/>
                </a:ext>
              </a:extLst>
            </p:cNvPr>
            <p:cNvSpPr txBox="1"/>
            <p:nvPr/>
          </p:nvSpPr>
          <p:spPr>
            <a:xfrm>
              <a:off x="2760958" y="621522"/>
              <a:ext cx="1955944" cy="1553112"/>
            </a:xfrm>
            <a:prstGeom prst="round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39111" rIns="39111" bIns="39111" numCol="1" spcCol="1270" anchor="t" anchorCtr="0">
              <a:noAutofit/>
            </a:bodyPr>
            <a:lstStyle/>
            <a:p>
              <a:pPr algn="r" defTabSz="233316">
                <a:spcBef>
                  <a:spcPct val="0"/>
                </a:spcBef>
                <a:spcAft>
                  <a:spcPct val="35000"/>
                </a:spcAft>
              </a:pPr>
              <a:endParaRPr lang="ru-RU" sz="800" b="1" spc="-15" dirty="0">
                <a:solidFill>
                  <a:schemeClr val="accent2"/>
                </a:solidFill>
                <a:latin typeface="Montserrat" panose="00000500000000000000" pitchFamily="2" charset="-52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041962D-670B-F02E-B8A7-D01CE6F0608E}"/>
              </a:ext>
            </a:extLst>
          </p:cNvPr>
          <p:cNvSpPr txBox="1"/>
          <p:nvPr/>
        </p:nvSpPr>
        <p:spPr>
          <a:xfrm>
            <a:off x="446676" y="204067"/>
            <a:ext cx="85566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СОЦИАЛЬНЫЕ СЕРВИСЫ И РЕСУРСЫ, ЗАДЕЙСТВОВАННЫЕ В ПРОЕКТЕ</a:t>
            </a:r>
          </a:p>
        </p:txBody>
      </p:sp>
      <p:sp>
        <p:nvSpPr>
          <p:cNvPr id="20" name="Блок-схема: узел 19"/>
          <p:cNvSpPr/>
          <p:nvPr/>
        </p:nvSpPr>
        <p:spPr>
          <a:xfrm>
            <a:off x="200663" y="378120"/>
            <a:ext cx="127322" cy="132606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xmlns="" id="{726B17EE-CF35-3161-542F-3B2984299B8A}"/>
              </a:ext>
            </a:extLst>
          </p:cNvPr>
          <p:cNvCxnSpPr>
            <a:cxnSpLocks/>
          </p:cNvCxnSpPr>
          <p:nvPr/>
        </p:nvCxnSpPr>
        <p:spPr>
          <a:xfrm flipH="1">
            <a:off x="10012184" y="3070024"/>
            <a:ext cx="2179816" cy="6659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Группа 14">
            <a:extLst>
              <a:ext uri="{FF2B5EF4-FFF2-40B4-BE49-F238E27FC236}">
                <a16:creationId xmlns:a16="http://schemas.microsoft.com/office/drawing/2014/main" xmlns="" id="{9A6DDB96-1BC0-8D7A-E548-39FB0242F6C2}"/>
              </a:ext>
            </a:extLst>
          </p:cNvPr>
          <p:cNvGrpSpPr/>
          <p:nvPr/>
        </p:nvGrpSpPr>
        <p:grpSpPr>
          <a:xfrm>
            <a:off x="6725083" y="1223172"/>
            <a:ext cx="5017481" cy="3962591"/>
            <a:chOff x="2388398" y="621522"/>
            <a:chExt cx="2328505" cy="1553112"/>
          </a:xfrm>
        </p:grpSpPr>
        <p:sp>
          <p:nvSpPr>
            <p:cNvPr id="28" name="Прямоугольник 19">
              <a:extLst>
                <a:ext uri="{FF2B5EF4-FFF2-40B4-BE49-F238E27FC236}">
                  <a16:creationId xmlns:a16="http://schemas.microsoft.com/office/drawing/2014/main" xmlns="" id="{EA50858D-9643-BCCB-D9C9-CEADAEF52495}"/>
                </a:ext>
              </a:extLst>
            </p:cNvPr>
            <p:cNvSpPr/>
            <p:nvPr/>
          </p:nvSpPr>
          <p:spPr>
            <a:xfrm>
              <a:off x="2388398" y="621522"/>
              <a:ext cx="2328505" cy="1553112"/>
            </a:xfrm>
            <a:prstGeom prst="roundRect">
              <a:avLst>
                <a:gd name="adj" fmla="val 5620"/>
              </a:avLst>
            </a:prstGeom>
            <a:solidFill>
              <a:srgbClr val="D6E1F1"/>
            </a:solid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D97AE150-9E8D-0AF4-71AB-619D8C575A8B}"/>
                </a:ext>
              </a:extLst>
            </p:cNvPr>
            <p:cNvSpPr txBox="1"/>
            <p:nvPr/>
          </p:nvSpPr>
          <p:spPr>
            <a:xfrm>
              <a:off x="2760958" y="621522"/>
              <a:ext cx="1955944" cy="1553112"/>
            </a:xfrm>
            <a:prstGeom prst="round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39111" rIns="39111" bIns="39111" numCol="1" spcCol="1270" anchor="t" anchorCtr="0">
              <a:noAutofit/>
            </a:bodyPr>
            <a:lstStyle/>
            <a:p>
              <a:pPr algn="r" defTabSz="233316">
                <a:spcBef>
                  <a:spcPct val="0"/>
                </a:spcBef>
                <a:spcAft>
                  <a:spcPct val="35000"/>
                </a:spcAft>
              </a:pPr>
              <a:endParaRPr lang="ru-RU" sz="800" b="1" spc="-15" dirty="0">
                <a:solidFill>
                  <a:schemeClr val="accent2"/>
                </a:solidFill>
                <a:latin typeface="Montserrat" panose="00000500000000000000" pitchFamily="2" charset="-52"/>
              </a:endParaRPr>
            </a:p>
          </p:txBody>
        </p:sp>
      </p:grpSp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B288D385-8172-4CDC-97F1-A8EEE568AC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4714" r="40133" b="88887"/>
          <a:stretch/>
        </p:blipFill>
        <p:spPr>
          <a:xfrm>
            <a:off x="8810733" y="93538"/>
            <a:ext cx="2000427" cy="825046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8408A58A-0E47-F701-F991-92B1C71D177A}"/>
              </a:ext>
            </a:extLst>
          </p:cNvPr>
          <p:cNvSpPr/>
          <p:nvPr/>
        </p:nvSpPr>
        <p:spPr>
          <a:xfrm>
            <a:off x="570681" y="1213760"/>
            <a:ext cx="4970169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" b="1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  <a:p>
            <a:r>
              <a:rPr lang="ru-RU" sz="2000" b="1" dirty="0">
                <a:solidFill>
                  <a:srgbClr val="C00000"/>
                </a:solidFill>
                <a:latin typeface="Sitka Heading" panose="02000505000000020004" pitchFamily="2" charset="0"/>
              </a:rPr>
              <a:t>Каналы связи:</a:t>
            </a:r>
          </a:p>
          <a:p>
            <a:endParaRPr lang="ru-RU" sz="500" b="1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- Общероссийский детский телефон доверия                     с единым номером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8-800-2000-122</a:t>
            </a:r>
          </a:p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Время работы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: ежедневно, круглосуточно</a:t>
            </a:r>
          </a:p>
          <a:p>
            <a:endParaRPr lang="ru-RU" sz="500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- Контакт центр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8-800-100-00-01</a:t>
            </a:r>
          </a:p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Время работы: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понедельник-пятница с 8.00                 до 17.00</a:t>
            </a:r>
          </a:p>
          <a:p>
            <a:endParaRPr lang="ru-RU" sz="500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- Единый социальный телефон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8-800-450-01-21,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кризисный центр для женщин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8 (4922) 42-22-23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 </a:t>
            </a:r>
          </a:p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Время работы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: ежедневно, круглосуточно</a:t>
            </a:r>
            <a:endParaRPr lang="ru-RU" sz="1600" dirty="0">
              <a:solidFill>
                <a:srgbClr val="FF0000"/>
              </a:solidFill>
              <a:latin typeface="Sitka Heading" panose="02000505000000020004" pitchFamily="2" charset="0"/>
            </a:endParaRPr>
          </a:p>
        </p:txBody>
      </p:sp>
      <p:grpSp>
        <p:nvGrpSpPr>
          <p:cNvPr id="34" name="Группа 14">
            <a:extLst>
              <a:ext uri="{FF2B5EF4-FFF2-40B4-BE49-F238E27FC236}">
                <a16:creationId xmlns:a16="http://schemas.microsoft.com/office/drawing/2014/main" xmlns="" id="{9A6DDB96-1BC0-8D7A-E548-39FB0242F6C2}"/>
              </a:ext>
            </a:extLst>
          </p:cNvPr>
          <p:cNvGrpSpPr/>
          <p:nvPr/>
        </p:nvGrpSpPr>
        <p:grpSpPr>
          <a:xfrm>
            <a:off x="412052" y="4547981"/>
            <a:ext cx="5017481" cy="1825328"/>
            <a:chOff x="2388398" y="621522"/>
            <a:chExt cx="2328505" cy="1553112"/>
          </a:xfrm>
        </p:grpSpPr>
        <p:sp>
          <p:nvSpPr>
            <p:cNvPr id="37" name="Прямоугольник 19">
              <a:extLst>
                <a:ext uri="{FF2B5EF4-FFF2-40B4-BE49-F238E27FC236}">
                  <a16:creationId xmlns:a16="http://schemas.microsoft.com/office/drawing/2014/main" xmlns="" id="{EA50858D-9643-BCCB-D9C9-CEADAEF52495}"/>
                </a:ext>
              </a:extLst>
            </p:cNvPr>
            <p:cNvSpPr/>
            <p:nvPr/>
          </p:nvSpPr>
          <p:spPr>
            <a:xfrm>
              <a:off x="2388398" y="621522"/>
              <a:ext cx="2328505" cy="1553112"/>
            </a:xfrm>
            <a:prstGeom prst="roundRect">
              <a:avLst>
                <a:gd name="adj" fmla="val 5620"/>
              </a:avLst>
            </a:prstGeom>
            <a:solidFill>
              <a:srgbClr val="D6E1F1"/>
            </a:solid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D97AE150-9E8D-0AF4-71AB-619D8C575A8B}"/>
                </a:ext>
              </a:extLst>
            </p:cNvPr>
            <p:cNvSpPr txBox="1"/>
            <p:nvPr/>
          </p:nvSpPr>
          <p:spPr>
            <a:xfrm>
              <a:off x="2760958" y="621522"/>
              <a:ext cx="1955944" cy="1553112"/>
            </a:xfrm>
            <a:prstGeom prst="round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39111" rIns="39111" bIns="39111" numCol="1" spcCol="1270" anchor="t" anchorCtr="0">
              <a:noAutofit/>
            </a:bodyPr>
            <a:lstStyle/>
            <a:p>
              <a:pPr algn="r" defTabSz="233316">
                <a:spcBef>
                  <a:spcPct val="0"/>
                </a:spcBef>
                <a:spcAft>
                  <a:spcPct val="35000"/>
                </a:spcAft>
              </a:pPr>
              <a:endParaRPr lang="ru-RU" sz="800" b="1" spc="-15" dirty="0">
                <a:solidFill>
                  <a:schemeClr val="accent2"/>
                </a:solidFill>
                <a:latin typeface="Montserrat" panose="00000500000000000000" pitchFamily="2" charset="-52"/>
              </a:endParaRPr>
            </a:p>
          </p:txBody>
        </p:sp>
      </p:grp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8408A58A-0E47-F701-F991-92B1C71D177A}"/>
              </a:ext>
            </a:extLst>
          </p:cNvPr>
          <p:cNvSpPr/>
          <p:nvPr/>
        </p:nvSpPr>
        <p:spPr>
          <a:xfrm>
            <a:off x="577501" y="4160511"/>
            <a:ext cx="4970169" cy="1900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endParaRPr lang="ru-RU" i="1" dirty="0">
              <a:latin typeface="Sitka Heading" panose="02000505000000020004" pitchFamily="2" charset="0"/>
            </a:endParaRPr>
          </a:p>
          <a:p>
            <a:endParaRPr lang="ru-RU" sz="1050" b="1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  <a:p>
            <a:endParaRPr lang="ru-RU" sz="400" b="1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  <a:p>
            <a:endParaRPr lang="ru-RU" sz="1700" b="1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ru-RU" sz="1700" b="1" dirty="0">
                <a:solidFill>
                  <a:srgbClr val="C00000"/>
                </a:solidFill>
                <a:latin typeface="Sitka Heading" panose="02000505000000020004" pitchFamily="2" charset="0"/>
              </a:rPr>
              <a:t>Учреждения</a:t>
            </a:r>
            <a:r>
              <a:rPr lang="ru-RU" sz="1700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 здравоохранения </a:t>
            </a:r>
            <a:endParaRPr lang="ru-RU" sz="1700" b="1" dirty="0" smtClean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Сеть аптек </a:t>
            </a:r>
            <a:r>
              <a:rPr lang="ru-RU" sz="1700" b="1" dirty="0" smtClean="0">
                <a:solidFill>
                  <a:srgbClr val="C00000"/>
                </a:solidFill>
                <a:latin typeface="Sitka Heading" panose="02000505000000020004" pitchFamily="2" charset="0"/>
              </a:rPr>
              <a:t>«</a:t>
            </a:r>
            <a:r>
              <a:rPr lang="ru-RU" sz="1700" b="1" dirty="0" err="1" smtClean="0">
                <a:solidFill>
                  <a:srgbClr val="C00000"/>
                </a:solidFill>
                <a:latin typeface="Sitka Heading" panose="02000505000000020004" pitchFamily="2" charset="0"/>
              </a:rPr>
              <a:t>Аптечество</a:t>
            </a:r>
            <a:r>
              <a:rPr lang="ru-RU" sz="1700" b="1" dirty="0" smtClean="0">
                <a:solidFill>
                  <a:srgbClr val="C00000"/>
                </a:solidFill>
                <a:latin typeface="Sitka Heading" panose="02000505000000020004" pitchFamily="2" charset="0"/>
              </a:rPr>
              <a:t>»             </a:t>
            </a:r>
            <a:endParaRPr lang="ru-RU" sz="1700" b="1" dirty="0">
              <a:solidFill>
                <a:srgbClr val="C00000"/>
              </a:solidFill>
              <a:latin typeface="Sitka Heading" panose="0200050500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ru-RU" sz="1700" b="1" dirty="0">
                <a:solidFill>
                  <a:srgbClr val="C00000"/>
                </a:solidFill>
                <a:latin typeface="Sitka Heading" panose="02000505000000020004" pitchFamily="2" charset="0"/>
              </a:rPr>
              <a:t>Женские</a:t>
            </a:r>
            <a:r>
              <a:rPr lang="ru-RU" sz="17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 </a:t>
            </a:r>
            <a:r>
              <a:rPr lang="ru-RU" sz="1700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консультации</a:t>
            </a:r>
          </a:p>
          <a:p>
            <a:pPr marL="285750" indent="-285750">
              <a:buFontTx/>
              <a:buChar char="-"/>
            </a:pPr>
            <a:r>
              <a:rPr lang="ru-RU" sz="1700" b="1" dirty="0">
                <a:solidFill>
                  <a:srgbClr val="C00000"/>
                </a:solidFill>
                <a:latin typeface="Sitka Heading" panose="02000505000000020004" pitchFamily="2" charset="0"/>
              </a:rPr>
              <a:t>Приходы, </a:t>
            </a:r>
            <a:r>
              <a:rPr lang="ru-RU" sz="1700" b="1" dirty="0" err="1">
                <a:solidFill>
                  <a:srgbClr val="C00000"/>
                </a:solidFill>
                <a:latin typeface="Sitka Heading" panose="02000505000000020004" pitchFamily="2" charset="0"/>
              </a:rPr>
              <a:t>Сестричество</a:t>
            </a:r>
            <a:r>
              <a:rPr lang="ru-RU" sz="1700" b="1" dirty="0">
                <a:solidFill>
                  <a:srgbClr val="C00000"/>
                </a:solidFill>
                <a:latin typeface="Sitka Heading" panose="02000505000000020004" pitchFamily="2" charset="0"/>
              </a:rPr>
              <a:t> Митрополии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8408A58A-0E47-F701-F991-92B1C71D177A}"/>
              </a:ext>
            </a:extLst>
          </p:cNvPr>
          <p:cNvSpPr/>
          <p:nvPr/>
        </p:nvSpPr>
        <p:spPr>
          <a:xfrm>
            <a:off x="6816168" y="1379253"/>
            <a:ext cx="4970018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Sitka Heading" panose="02000505000000020004" pitchFamily="2" charset="0"/>
              </a:rPr>
              <a:t>Центр планирования семьи ГБУЗ ВО </a:t>
            </a:r>
          </a:p>
          <a:p>
            <a:r>
              <a:rPr lang="ru-RU" b="1" dirty="0">
                <a:solidFill>
                  <a:srgbClr val="C00000"/>
                </a:solidFill>
                <a:latin typeface="Sitka Heading" panose="02000505000000020004" pitchFamily="2" charset="0"/>
              </a:rPr>
              <a:t>«ГКБ №5 г. Владимира» 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г. Владимир, ул.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Добросельская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, д. 38а</a:t>
            </a:r>
          </a:p>
          <a:p>
            <a:endParaRPr lang="ru-RU" sz="1100" b="1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Услуги:</a:t>
            </a:r>
          </a:p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- консультирование женщин, обратившихся                         к акушерам-гинекологам за направлением на аборт</a:t>
            </a:r>
          </a:p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- психологическая и юридическая помощь</a:t>
            </a:r>
          </a:p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- информирование о мерах социальной поддержки 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(выплаты при рождении ребёнка, прокат колясок               и кроваток)</a:t>
            </a:r>
          </a:p>
          <a:p>
            <a:endParaRPr lang="ru-RU" sz="1600" b="1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Время работы: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понедельник-пятница с 8.00                 до 17.00</a:t>
            </a:r>
          </a:p>
        </p:txBody>
      </p:sp>
      <p:grpSp>
        <p:nvGrpSpPr>
          <p:cNvPr id="45" name="Группа 44"/>
          <p:cNvGrpSpPr/>
          <p:nvPr/>
        </p:nvGrpSpPr>
        <p:grpSpPr>
          <a:xfrm>
            <a:off x="8974736" y="4924038"/>
            <a:ext cx="3025073" cy="1834343"/>
            <a:chOff x="4660894" y="3011198"/>
            <a:chExt cx="2570770" cy="2352094"/>
          </a:xfr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47" name="Скругленный прямоугольник 46"/>
            <p:cNvSpPr/>
            <p:nvPr/>
          </p:nvSpPr>
          <p:spPr>
            <a:xfrm>
              <a:off x="4660894" y="3011198"/>
              <a:ext cx="2570770" cy="235209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1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8" name="Скругленный прямоугольник 4"/>
            <p:cNvSpPr txBox="1"/>
            <p:nvPr/>
          </p:nvSpPr>
          <p:spPr>
            <a:xfrm>
              <a:off x="4729784" y="3080088"/>
              <a:ext cx="2432990" cy="221431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22860" rIns="3429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 dirty="0">
                <a:latin typeface="Book Antiqua" panose="02040602050305030304" pitchFamily="18" charset="0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23"/>
          <a:stretch/>
        </p:blipFill>
        <p:spPr>
          <a:xfrm>
            <a:off x="4720635" y="1016210"/>
            <a:ext cx="1654071" cy="138526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00" b="93111" l="5667" r="93111">
                        <a14:foregroundMark x1="49000" y1="37667" x2="53111" y2="53556"/>
                        <a14:foregroundMark x1="44778" y1="42889" x2="49222" y2="54556"/>
                        <a14:foregroundMark x1="53444" y1="42222" x2="55667" y2="55556"/>
                        <a14:foregroundMark x1="51778" y1="54333" x2="43778" y2="74778"/>
                        <a14:foregroundMark x1="54667" y1="82889" x2="39111" y2="83667"/>
                        <a14:foregroundMark x1="43778" y1="79000" x2="30444" y2="70556"/>
                        <a14:foregroundMark x1="27111" y1="70889" x2="20556" y2="74222"/>
                        <a14:foregroundMark x1="30111" y1="86778" x2="44333" y2="86111"/>
                        <a14:foregroundMark x1="28000" y1="86778" x2="31000" y2="86778"/>
                        <a14:foregroundMark x1="51778" y1="22111" x2="51111" y2="18889"/>
                        <a14:foregroundMark x1="50889" y1="17667" x2="50889" y2="15000"/>
                        <a14:foregroundMark x1="50778" y1="16222" x2="50778" y2="1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715" y="-58056"/>
            <a:ext cx="1219200" cy="1219200"/>
          </a:xfrm>
          <a:prstGeom prst="rect">
            <a:avLst/>
          </a:prstGeom>
        </p:spPr>
      </p:pic>
      <p:pic>
        <p:nvPicPr>
          <p:cNvPr id="33" name="Picture 2" descr="Герб Владимирской области — Википедия">
            <a:extLst>
              <a:ext uri="{FF2B5EF4-FFF2-40B4-BE49-F238E27FC236}">
                <a16:creationId xmlns:a16="http://schemas.microsoft.com/office/drawing/2014/main" xmlns="" id="{B8028196-645D-1454-3349-B578FE34B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252" y="129473"/>
            <a:ext cx="1002643" cy="100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203" y="4333432"/>
            <a:ext cx="1117153" cy="1118244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396930395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80200400-94A0-AD83-F4AD-5C1C02E839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t="27145"/>
          <a:stretch/>
        </p:blipFill>
        <p:spPr>
          <a:xfrm>
            <a:off x="3374488" y="378120"/>
            <a:ext cx="8806114" cy="6415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xmlns="" id="{726B17EE-CF35-3161-542F-3B2984299B8A}"/>
              </a:ext>
            </a:extLst>
          </p:cNvPr>
          <p:cNvCxnSpPr>
            <a:cxnSpLocks/>
          </p:cNvCxnSpPr>
          <p:nvPr/>
        </p:nvCxnSpPr>
        <p:spPr>
          <a:xfrm flipH="1">
            <a:off x="11909110" y="3713963"/>
            <a:ext cx="282890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1">
            <a:extLst>
              <a:ext uri="{FF2B5EF4-FFF2-40B4-BE49-F238E27FC236}">
                <a16:creationId xmlns:a16="http://schemas.microsoft.com/office/drawing/2014/main" xmlns="" id="{4030BE67-4793-501F-23EE-AE4F32940CDE}"/>
              </a:ext>
            </a:extLst>
          </p:cNvPr>
          <p:cNvSpPr txBox="1"/>
          <p:nvPr/>
        </p:nvSpPr>
        <p:spPr>
          <a:xfrm rot="4054326">
            <a:off x="8164369" y="1297893"/>
            <a:ext cx="1251503" cy="41347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Sitka Heading" panose="02000505000000020004" pitchFamily="2" charset="0"/>
              </a:rPr>
              <a:t>1942</a:t>
            </a:r>
            <a:endParaRPr lang="ru-RU" sz="1000" b="1" dirty="0">
              <a:solidFill>
                <a:schemeClr val="bg1"/>
              </a:solidFill>
              <a:latin typeface="Sitka Heading" panose="02000505000000020004" pitchFamily="2" charset="0"/>
            </a:endParaRP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xmlns="" id="{DB8FCEF5-41D3-7F9A-8CBA-AFDD1608EEED}"/>
              </a:ext>
            </a:extLst>
          </p:cNvPr>
          <p:cNvSpPr txBox="1"/>
          <p:nvPr/>
        </p:nvSpPr>
        <p:spPr>
          <a:xfrm rot="4285758">
            <a:off x="8580241" y="1264314"/>
            <a:ext cx="1251503" cy="41347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Sitka Heading" panose="02000505000000020004" pitchFamily="2" charset="0"/>
              </a:rPr>
              <a:t>2970</a:t>
            </a:r>
            <a:endParaRPr lang="ru-RU" sz="1000" b="1" dirty="0">
              <a:solidFill>
                <a:schemeClr val="bg1"/>
              </a:solidFill>
              <a:latin typeface="Sitka Heading" panose="02000505000000020004" pitchFamily="2" charset="0"/>
            </a:endParaRPr>
          </a:p>
        </p:txBody>
      </p:sp>
      <p:sp>
        <p:nvSpPr>
          <p:cNvPr id="23" name="Блок-схема: узел 22"/>
          <p:cNvSpPr/>
          <p:nvPr/>
        </p:nvSpPr>
        <p:spPr>
          <a:xfrm>
            <a:off x="200663" y="378120"/>
            <a:ext cx="127322" cy="132606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1041962D-670B-F02E-B8A7-D01CE6F0608E}"/>
              </a:ext>
            </a:extLst>
          </p:cNvPr>
          <p:cNvSpPr txBox="1"/>
          <p:nvPr/>
        </p:nvSpPr>
        <p:spPr>
          <a:xfrm>
            <a:off x="446676" y="232348"/>
            <a:ext cx="85566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РЕЗУЛЬТАТ</a:t>
            </a: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64" y="1064027"/>
            <a:ext cx="776926" cy="665826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64" y="2165720"/>
            <a:ext cx="776926" cy="665826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85" y="3381050"/>
            <a:ext cx="776926" cy="665826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64" y="4677544"/>
            <a:ext cx="776926" cy="665826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1041962D-670B-F02E-B8A7-D01CE6F0608E}"/>
              </a:ext>
            </a:extLst>
          </p:cNvPr>
          <p:cNvSpPr txBox="1"/>
          <p:nvPr/>
        </p:nvSpPr>
        <p:spPr>
          <a:xfrm>
            <a:off x="1350615" y="1055973"/>
            <a:ext cx="662837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100" b="1" i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Снижение числа абортов 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среди женщин в трудной ситуации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1041962D-670B-F02E-B8A7-D01CE6F0608E}"/>
              </a:ext>
            </a:extLst>
          </p:cNvPr>
          <p:cNvSpPr txBox="1"/>
          <p:nvPr/>
        </p:nvSpPr>
        <p:spPr>
          <a:xfrm>
            <a:off x="1350615" y="2128094"/>
            <a:ext cx="662837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100" b="1" i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Улучшение условий жизни 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беременных и матерей</a:t>
            </a:r>
          </a:p>
          <a:p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 с детьми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1041962D-670B-F02E-B8A7-D01CE6F0608E}"/>
              </a:ext>
            </a:extLst>
          </p:cNvPr>
          <p:cNvSpPr txBox="1"/>
          <p:nvPr/>
        </p:nvSpPr>
        <p:spPr>
          <a:xfrm>
            <a:off x="1350613" y="3352769"/>
            <a:ext cx="662837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100" b="1" i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Повышение уровня 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социальной адаптации подопечных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1041962D-670B-F02E-B8A7-D01CE6F0608E}"/>
              </a:ext>
            </a:extLst>
          </p:cNvPr>
          <p:cNvSpPr txBox="1"/>
          <p:nvPr/>
        </p:nvSpPr>
        <p:spPr>
          <a:xfrm>
            <a:off x="1350612" y="4631197"/>
            <a:ext cx="662837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100" b="1" i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Укрепление института семьи 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и традиционных ценностей</a:t>
            </a: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85" y="5775440"/>
            <a:ext cx="776926" cy="665826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1041962D-670B-F02E-B8A7-D01CE6F0608E}"/>
              </a:ext>
            </a:extLst>
          </p:cNvPr>
          <p:cNvSpPr txBox="1"/>
          <p:nvPr/>
        </p:nvSpPr>
        <p:spPr>
          <a:xfrm>
            <a:off x="1350612" y="5805150"/>
            <a:ext cx="709436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100" b="1" i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Рост вовлеченности общества 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в благотворительность</a:t>
            </a:r>
          </a:p>
        </p:txBody>
      </p:sp>
      <p:grpSp>
        <p:nvGrpSpPr>
          <p:cNvPr id="63" name="Группа 62"/>
          <p:cNvGrpSpPr/>
          <p:nvPr/>
        </p:nvGrpSpPr>
        <p:grpSpPr>
          <a:xfrm rot="5400000">
            <a:off x="7833999" y="1744889"/>
            <a:ext cx="4525928" cy="3785502"/>
            <a:chOff x="4660894" y="3011198"/>
            <a:chExt cx="2570770" cy="2352094"/>
          </a:xfrm>
        </p:grpSpPr>
        <p:sp>
          <p:nvSpPr>
            <p:cNvPr id="64" name="Скругленный прямоугольник 63"/>
            <p:cNvSpPr/>
            <p:nvPr/>
          </p:nvSpPr>
          <p:spPr>
            <a:xfrm>
              <a:off x="4660894" y="3011198"/>
              <a:ext cx="2570770" cy="2352094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5" name="Скругленный прямоугольник 4"/>
            <p:cNvSpPr txBox="1"/>
            <p:nvPr/>
          </p:nvSpPr>
          <p:spPr>
            <a:xfrm>
              <a:off x="4729784" y="3080088"/>
              <a:ext cx="2432990" cy="22143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22860" rIns="3429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 dirty="0">
                <a:latin typeface="Book Antiqua" panose="02040602050305030304" pitchFamily="18" charset="0"/>
              </a:endParaRPr>
            </a:p>
          </p:txBody>
        </p:sp>
      </p:grp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xmlns="" id="{8408A58A-0E47-F701-F991-92B1C71D177A}"/>
              </a:ext>
            </a:extLst>
          </p:cNvPr>
          <p:cNvSpPr/>
          <p:nvPr/>
        </p:nvSpPr>
        <p:spPr>
          <a:xfrm>
            <a:off x="8345354" y="1532792"/>
            <a:ext cx="3644360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Sitka Heading" panose="02000505000000020004" pitchFamily="2" charset="0"/>
              </a:rPr>
              <a:t>Критерии оценки эффективности</a:t>
            </a:r>
          </a:p>
          <a:p>
            <a:endParaRPr lang="ru-RU" sz="1000" b="1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количество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 женщин, получивших помощь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процент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 сохранённых беременностей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число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 трудоустроенных                и социально адаптированных подопечных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отзывы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 участниц проекта               и партнёров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динамика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 обращений                     за помощью</a:t>
            </a:r>
          </a:p>
          <a:p>
            <a:endParaRPr lang="ru-RU" sz="1500" i="1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3111" l="5667" r="93111">
                        <a14:foregroundMark x1="49000" y1="37667" x2="53111" y2="53556"/>
                        <a14:foregroundMark x1="44778" y1="42889" x2="49222" y2="54556"/>
                        <a14:foregroundMark x1="53444" y1="42222" x2="55667" y2="55556"/>
                        <a14:foregroundMark x1="51778" y1="54333" x2="43778" y2="74778"/>
                        <a14:foregroundMark x1="54667" y1="82889" x2="39111" y2="83667"/>
                        <a14:foregroundMark x1="43778" y1="79000" x2="30444" y2="70556"/>
                        <a14:foregroundMark x1="27111" y1="70889" x2="20556" y2="74222"/>
                        <a14:foregroundMark x1="30111" y1="86778" x2="44333" y2="86111"/>
                        <a14:foregroundMark x1="28000" y1="86778" x2="31000" y2="86778"/>
                        <a14:foregroundMark x1="51778" y1="22111" x2="51111" y2="18889"/>
                        <a14:foregroundMark x1="50889" y1="17667" x2="50889" y2="15000"/>
                        <a14:foregroundMark x1="50778" y1="16222" x2="50778" y2="1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715" y="-58056"/>
            <a:ext cx="1219200" cy="1219200"/>
          </a:xfrm>
          <a:prstGeom prst="rect">
            <a:avLst/>
          </a:prstGeom>
        </p:spPr>
      </p:pic>
      <p:pic>
        <p:nvPicPr>
          <p:cNvPr id="28" name="Picture 2" descr="Герб Владимирской области — Википедия">
            <a:extLst>
              <a:ext uri="{FF2B5EF4-FFF2-40B4-BE49-F238E27FC236}">
                <a16:creationId xmlns:a16="http://schemas.microsoft.com/office/drawing/2014/main" xmlns="" id="{B8028196-645D-1454-3349-B578FE34B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252" y="129473"/>
            <a:ext cx="1002643" cy="100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818184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80200400-94A0-AD83-F4AD-5C1C02E839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t="27145"/>
          <a:stretch/>
        </p:blipFill>
        <p:spPr>
          <a:xfrm>
            <a:off x="2855488" y="0"/>
            <a:ext cx="9325114" cy="6793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1">
            <a:extLst>
              <a:ext uri="{FF2B5EF4-FFF2-40B4-BE49-F238E27FC236}">
                <a16:creationId xmlns:a16="http://schemas.microsoft.com/office/drawing/2014/main" xmlns="" id="{4030BE67-4793-501F-23EE-AE4F32940CDE}"/>
              </a:ext>
            </a:extLst>
          </p:cNvPr>
          <p:cNvSpPr txBox="1"/>
          <p:nvPr/>
        </p:nvSpPr>
        <p:spPr>
          <a:xfrm rot="4054326">
            <a:off x="8164369" y="1297893"/>
            <a:ext cx="1251503" cy="41347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Sitka Heading" panose="02000505000000020004" pitchFamily="2" charset="0"/>
              </a:rPr>
              <a:t>1942</a:t>
            </a:r>
            <a:endParaRPr lang="ru-RU" sz="1000" b="1" dirty="0">
              <a:solidFill>
                <a:schemeClr val="bg1"/>
              </a:solidFill>
              <a:latin typeface="Sitka Heading" panose="02000505000000020004" pitchFamily="2" charset="0"/>
            </a:endParaRP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xmlns="" id="{DB8FCEF5-41D3-7F9A-8CBA-AFDD1608EEED}"/>
              </a:ext>
            </a:extLst>
          </p:cNvPr>
          <p:cNvSpPr txBox="1"/>
          <p:nvPr/>
        </p:nvSpPr>
        <p:spPr>
          <a:xfrm rot="4285758">
            <a:off x="8580241" y="1264314"/>
            <a:ext cx="1251503" cy="41347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Sitka Heading" panose="02000505000000020004" pitchFamily="2" charset="0"/>
              </a:rPr>
              <a:t>2970</a:t>
            </a:r>
            <a:endParaRPr lang="ru-RU" sz="1000" b="1" dirty="0">
              <a:solidFill>
                <a:schemeClr val="bg1"/>
              </a:solidFill>
              <a:latin typeface="Sitka Heading" panose="02000505000000020004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041962D-670B-F02E-B8A7-D01CE6F0608E}"/>
              </a:ext>
            </a:extLst>
          </p:cNvPr>
          <p:cNvSpPr txBox="1"/>
          <p:nvPr/>
        </p:nvSpPr>
        <p:spPr>
          <a:xfrm>
            <a:off x="1931995" y="290713"/>
            <a:ext cx="76159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Министерство социальной защиты населения владимирской области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041962D-670B-F02E-B8A7-D01CE6F0608E}"/>
              </a:ext>
            </a:extLst>
          </p:cNvPr>
          <p:cNvSpPr txBox="1"/>
          <p:nvPr/>
        </p:nvSpPr>
        <p:spPr>
          <a:xfrm>
            <a:off x="1160228" y="1562961"/>
            <a:ext cx="6133867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600022, г. Владимир, пр-т Ленина, 59</a:t>
            </a:r>
          </a:p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dszn@avo.ru</a:t>
            </a:r>
          </a:p>
          <a:p>
            <a:endParaRPr lang="ru-RU" sz="1400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Телефоны:</a:t>
            </a:r>
          </a:p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(4922) 54-52-25,</a:t>
            </a:r>
          </a:p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(4922) 54-43-19 (факс)</a:t>
            </a:r>
          </a:p>
          <a:p>
            <a:endParaRPr lang="ru-RU" sz="1400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Время работы и приема населения:</a:t>
            </a:r>
          </a:p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09.00-17.30</a:t>
            </a:r>
          </a:p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Перерыв: 13.30-13.00</a:t>
            </a:r>
          </a:p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Выходные: суббота, воскресенье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041962D-670B-F02E-B8A7-D01CE6F0608E}"/>
              </a:ext>
            </a:extLst>
          </p:cNvPr>
          <p:cNvSpPr txBox="1"/>
          <p:nvPr/>
        </p:nvSpPr>
        <p:spPr>
          <a:xfrm>
            <a:off x="6942421" y="1511456"/>
            <a:ext cx="434127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social33.ru</a:t>
            </a:r>
          </a:p>
          <a:p>
            <a:endParaRPr lang="ru-RU" sz="1400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Единый контакт-центр</a:t>
            </a:r>
          </a:p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в социальной сфере:</a:t>
            </a:r>
          </a:p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8-800-100-00-01</a:t>
            </a:r>
          </a:p>
          <a:p>
            <a:endParaRPr lang="ru-RU" sz="1400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Единый социальный телефон:</a:t>
            </a:r>
          </a:p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(4922) 36-28-33,</a:t>
            </a:r>
          </a:p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8-800-430-01-21</a:t>
            </a:r>
          </a:p>
          <a:p>
            <a:endParaRPr lang="ru-RU" sz="1400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Детский телефон доверия:</a:t>
            </a:r>
          </a:p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8-800-200-01-22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76" y="4430284"/>
            <a:ext cx="2051031" cy="2051031"/>
          </a:xfrm>
          <a:prstGeom prst="roundRect">
            <a:avLst>
              <a:gd name="adj" fmla="val 6272"/>
            </a:avLst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041" y="4492962"/>
            <a:ext cx="2012336" cy="2012336"/>
          </a:xfrm>
          <a:prstGeom prst="roundRect">
            <a:avLst>
              <a:gd name="adj" fmla="val 8870"/>
            </a:avLst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908" y="4498943"/>
            <a:ext cx="2000375" cy="2000375"/>
          </a:xfrm>
          <a:prstGeom prst="roundRect">
            <a:avLst>
              <a:gd name="adj" fmla="val 9520"/>
            </a:avLst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814" y="4483653"/>
            <a:ext cx="1997662" cy="1997662"/>
          </a:xfrm>
          <a:prstGeom prst="roundRect">
            <a:avLst>
              <a:gd name="adj" fmla="val 9520"/>
            </a:avLst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0" b="93111" l="5667" r="93111">
                        <a14:foregroundMark x1="49000" y1="37667" x2="53111" y2="53556"/>
                        <a14:foregroundMark x1="44778" y1="42889" x2="49222" y2="54556"/>
                        <a14:foregroundMark x1="53444" y1="42222" x2="55667" y2="55556"/>
                        <a14:foregroundMark x1="51778" y1="54333" x2="43778" y2="74778"/>
                        <a14:foregroundMark x1="54667" y1="82889" x2="39111" y2="83667"/>
                        <a14:foregroundMark x1="43778" y1="79000" x2="30444" y2="70556"/>
                        <a14:foregroundMark x1="27111" y1="70889" x2="20556" y2="74222"/>
                        <a14:foregroundMark x1="30111" y1="86778" x2="44333" y2="86111"/>
                        <a14:foregroundMark x1="28000" y1="86778" x2="31000" y2="86778"/>
                        <a14:foregroundMark x1="51778" y1="22111" x2="51111" y2="18889"/>
                        <a14:foregroundMark x1="50889" y1="17667" x2="50889" y2="15000"/>
                        <a14:foregroundMark x1="50778" y1="16222" x2="50778" y2="1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715" y="-58056"/>
            <a:ext cx="1219200" cy="1219200"/>
          </a:xfrm>
          <a:prstGeom prst="rect">
            <a:avLst/>
          </a:prstGeom>
        </p:spPr>
      </p:pic>
      <p:pic>
        <p:nvPicPr>
          <p:cNvPr id="2" name="Picture 2" descr="Герб Владимирской области — Википедия">
            <a:extLst>
              <a:ext uri="{FF2B5EF4-FFF2-40B4-BE49-F238E27FC236}">
                <a16:creationId xmlns:a16="http://schemas.microsoft.com/office/drawing/2014/main" xmlns="" id="{B20EC27F-B29C-6E3D-41AE-C979C4BA9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806" y="71509"/>
            <a:ext cx="995337" cy="99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332894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E536B2D-B447-D34D-7AFF-2C7114DE9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80200400-94A0-AD83-F4AD-5C1C02E839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9442" y="0"/>
            <a:ext cx="6822558" cy="6822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 1">
            <a:extLst>
              <a:ext uri="{FF2B5EF4-FFF2-40B4-BE49-F238E27FC236}">
                <a16:creationId xmlns:a16="http://schemas.microsoft.com/office/drawing/2014/main" xmlns="" id="{4B3D1350-683E-628C-5314-6D65548AB039}"/>
              </a:ext>
            </a:extLst>
          </p:cNvPr>
          <p:cNvSpPr/>
          <p:nvPr/>
        </p:nvSpPr>
        <p:spPr>
          <a:xfrm>
            <a:off x="592845" y="5668990"/>
            <a:ext cx="412996" cy="5618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endParaRPr lang="en-US" sz="3749" dirty="0">
              <a:solidFill>
                <a:srgbClr val="C00000"/>
              </a:solidFill>
              <a:latin typeface="Montserrat Black" panose="00000A00000000000000" pitchFamily="2" charset="-5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279DAA0-4A7F-0D06-2E68-FEB79827C1C3}"/>
              </a:ext>
            </a:extLst>
          </p:cNvPr>
          <p:cNvSpPr txBox="1"/>
          <p:nvPr/>
        </p:nvSpPr>
        <p:spPr>
          <a:xfrm>
            <a:off x="515294" y="278022"/>
            <a:ext cx="108175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ЦЕЛЬ ПРОЕКТА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3333AC3-55D8-1918-8967-F1EA735120ED}"/>
              </a:ext>
            </a:extLst>
          </p:cNvPr>
          <p:cNvSpPr txBox="1"/>
          <p:nvPr/>
        </p:nvSpPr>
        <p:spPr>
          <a:xfrm rot="5400000">
            <a:off x="-382057" y="5498925"/>
            <a:ext cx="1794702" cy="923448"/>
          </a:xfrm>
          <a:prstGeom prst="rect">
            <a:avLst/>
          </a:prstGeom>
          <a:noFill/>
        </p:spPr>
        <p:txBody>
          <a:bodyPr wrap="none" lIns="121910" tIns="60955" rIns="121910" bIns="60955" rtlCol="0">
            <a:spAutoFit/>
          </a:bodyPr>
          <a:lstStyle/>
          <a:p>
            <a:pPr>
              <a:lnSpc>
                <a:spcPts val="1867"/>
              </a:lnSpc>
            </a:pPr>
            <a:r>
              <a:rPr lang="ru-RU" sz="3849" dirty="0">
                <a:solidFill>
                  <a:schemeClr val="bg1">
                    <a:lumMod val="85000"/>
                  </a:schemeClr>
                </a:solidFill>
              </a:rPr>
              <a:t>. . . . . . .</a:t>
            </a:r>
          </a:p>
          <a:p>
            <a:pPr>
              <a:lnSpc>
                <a:spcPts val="1867"/>
              </a:lnSpc>
            </a:pPr>
            <a:r>
              <a:rPr lang="ru-RU" sz="3849" dirty="0">
                <a:solidFill>
                  <a:schemeClr val="bg1">
                    <a:lumMod val="85000"/>
                  </a:schemeClr>
                </a:solidFill>
              </a:rPr>
              <a:t>. . . . . . .</a:t>
            </a:r>
          </a:p>
          <a:p>
            <a:pPr>
              <a:lnSpc>
                <a:spcPts val="1867"/>
              </a:lnSpc>
            </a:pPr>
            <a:r>
              <a:rPr lang="ru-RU" sz="3849" dirty="0">
                <a:solidFill>
                  <a:schemeClr val="bg1">
                    <a:lumMod val="85000"/>
                  </a:schemeClr>
                </a:solidFill>
              </a:rPr>
              <a:t>. . . . . . .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726B17EE-CF35-3161-542F-3B2984299B8A}"/>
              </a:ext>
            </a:extLst>
          </p:cNvPr>
          <p:cNvCxnSpPr>
            <a:cxnSpLocks/>
          </p:cNvCxnSpPr>
          <p:nvPr/>
        </p:nvCxnSpPr>
        <p:spPr>
          <a:xfrm flipH="1">
            <a:off x="4286387" y="4011500"/>
            <a:ext cx="1898335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Группа 14">
            <a:extLst>
              <a:ext uri="{FF2B5EF4-FFF2-40B4-BE49-F238E27FC236}">
                <a16:creationId xmlns:a16="http://schemas.microsoft.com/office/drawing/2014/main" xmlns="" id="{DE63F217-9B18-09C8-B1F8-892F7A75FC47}"/>
              </a:ext>
            </a:extLst>
          </p:cNvPr>
          <p:cNvGrpSpPr/>
          <p:nvPr/>
        </p:nvGrpSpPr>
        <p:grpSpPr>
          <a:xfrm>
            <a:off x="5808594" y="2005587"/>
            <a:ext cx="5610966" cy="3736331"/>
            <a:chOff x="2388398" y="621522"/>
            <a:chExt cx="2419482" cy="1553112"/>
          </a:xfrm>
        </p:grpSpPr>
        <p:sp>
          <p:nvSpPr>
            <p:cNvPr id="39" name="Прямоугольник 23">
              <a:extLst>
                <a:ext uri="{FF2B5EF4-FFF2-40B4-BE49-F238E27FC236}">
                  <a16:creationId xmlns:a16="http://schemas.microsoft.com/office/drawing/2014/main" xmlns="" id="{48146015-942B-F618-F01C-634B2F3E579F}"/>
                </a:ext>
              </a:extLst>
            </p:cNvPr>
            <p:cNvSpPr/>
            <p:nvPr/>
          </p:nvSpPr>
          <p:spPr>
            <a:xfrm>
              <a:off x="2388398" y="621522"/>
              <a:ext cx="2419482" cy="1553112"/>
            </a:xfrm>
            <a:prstGeom prst="roundRect">
              <a:avLst>
                <a:gd name="adj" fmla="val 6890"/>
              </a:avLst>
            </a:prstGeom>
            <a:solidFill>
              <a:srgbClr val="D6E1F1"/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1F7A733F-C3A3-4001-DDA9-B89960D3D25B}"/>
                </a:ext>
              </a:extLst>
            </p:cNvPr>
            <p:cNvSpPr txBox="1"/>
            <p:nvPr/>
          </p:nvSpPr>
          <p:spPr>
            <a:xfrm>
              <a:off x="2760958" y="621522"/>
              <a:ext cx="1955944" cy="1553112"/>
            </a:xfrm>
            <a:prstGeom prst="round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39111" rIns="39111" bIns="39111" numCol="1" spcCol="1270" anchor="t" anchorCtr="0">
              <a:noAutofit/>
            </a:bodyPr>
            <a:lstStyle/>
            <a:p>
              <a:pPr algn="r" defTabSz="233316">
                <a:spcBef>
                  <a:spcPct val="0"/>
                </a:spcBef>
                <a:spcAft>
                  <a:spcPct val="35000"/>
                </a:spcAft>
              </a:pPr>
              <a:endParaRPr lang="ru-RU" sz="800" b="1" spc="-15" dirty="0">
                <a:solidFill>
                  <a:schemeClr val="accent2"/>
                </a:solidFill>
                <a:latin typeface="Montserrat" panose="00000500000000000000" pitchFamily="2" charset="-52"/>
              </a:endParaRPr>
            </a:p>
          </p:txBody>
        </p:sp>
      </p:grp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7707B026-D1DF-A59C-8290-2C4A94DECF69}"/>
              </a:ext>
            </a:extLst>
          </p:cNvPr>
          <p:cNvSpPr/>
          <p:nvPr/>
        </p:nvSpPr>
        <p:spPr>
          <a:xfrm>
            <a:off x="5856127" y="4782032"/>
            <a:ext cx="4366480" cy="3638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bg1"/>
              </a:solidFill>
              <a:latin typeface="Montserrat Bold" pitchFamily="2" charset="-52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8408A58A-0E47-F701-F991-92B1C71D177A}"/>
              </a:ext>
            </a:extLst>
          </p:cNvPr>
          <p:cNvSpPr/>
          <p:nvPr/>
        </p:nvSpPr>
        <p:spPr>
          <a:xfrm>
            <a:off x="6102055" y="2263750"/>
            <a:ext cx="513055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endParaRPr lang="ru-RU" i="1" dirty="0">
              <a:latin typeface="Sitka Heading" panose="02000505000000020004" pitchFamily="2" charset="0"/>
            </a:endParaRPr>
          </a:p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Оказать комплексную поддержку беременным женщинам, оказавшимся                в трудной жизненной ситуации,                            с привлечением учреждений социального обслуживания населения, учреждений здравоохранения, Епархии, в целях сохранения беременности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          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и создания условий для благополучного материнства</a:t>
            </a:r>
            <a:endParaRPr lang="ru-RU" sz="2000" b="1" i="1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</p:txBody>
      </p:sp>
      <p:sp>
        <p:nvSpPr>
          <p:cNvPr id="15" name="Блок-схема: узел 14"/>
          <p:cNvSpPr/>
          <p:nvPr/>
        </p:nvSpPr>
        <p:spPr>
          <a:xfrm>
            <a:off x="281688" y="493870"/>
            <a:ext cx="127322" cy="132606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82" b="100000" l="2443" r="97939">
                        <a14:foregroundMark x1="57328" y1="98394" x2="65878" y2="98242"/>
                        <a14:foregroundMark x1="77863" y1="99083" x2="77863" y2="99924"/>
                        <a14:foregroundMark x1="41832" y1="46254" x2="34198" y2="46407"/>
                        <a14:foregroundMark x1="31679" y1="49618" x2="27481" y2="44878"/>
                        <a14:backgroundMark x1="7099" y1="51147" x2="9771" y2="60398"/>
                        <a14:backgroundMark x1="88779" y1="56040" x2="91374" y2="66820"/>
                        <a14:backgroundMark x1="11832" y1="74083" x2="13664" y2="75765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0" y="824224"/>
            <a:ext cx="5440846" cy="543253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/>
          <a:srcRect l="80743" t="61486" r="13337" b="28350"/>
          <a:stretch/>
        </p:blipFill>
        <p:spPr>
          <a:xfrm>
            <a:off x="10796651" y="1724942"/>
            <a:ext cx="806397" cy="777596"/>
          </a:xfrm>
          <a:prstGeom prst="flowChartConnector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3111" l="5667" r="93111">
                        <a14:foregroundMark x1="49000" y1="37667" x2="53111" y2="53556"/>
                        <a14:foregroundMark x1="44778" y1="42889" x2="49222" y2="54556"/>
                        <a14:foregroundMark x1="53444" y1="42222" x2="55667" y2="55556"/>
                        <a14:foregroundMark x1="51778" y1="54333" x2="43778" y2="74778"/>
                        <a14:foregroundMark x1="54667" y1="82889" x2="39111" y2="83667"/>
                        <a14:foregroundMark x1="43778" y1="79000" x2="30444" y2="70556"/>
                        <a14:foregroundMark x1="27111" y1="70889" x2="20556" y2="74222"/>
                        <a14:foregroundMark x1="30111" y1="86778" x2="44333" y2="86111"/>
                        <a14:foregroundMark x1="28000" y1="86778" x2="31000" y2="86778"/>
                        <a14:foregroundMark x1="51778" y1="22111" x2="51111" y2="18889"/>
                        <a14:foregroundMark x1="50889" y1="17667" x2="50889" y2="15000"/>
                        <a14:foregroundMark x1="50778" y1="16222" x2="50778" y2="1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715" y="-58056"/>
            <a:ext cx="1219200" cy="1219200"/>
          </a:xfrm>
          <a:prstGeom prst="rect">
            <a:avLst/>
          </a:prstGeom>
        </p:spPr>
      </p:pic>
      <p:pic>
        <p:nvPicPr>
          <p:cNvPr id="24" name="Picture 2" descr="Герб Владимирской области — Википедия">
            <a:extLst>
              <a:ext uri="{FF2B5EF4-FFF2-40B4-BE49-F238E27FC236}">
                <a16:creationId xmlns:a16="http://schemas.microsoft.com/office/drawing/2014/main" xmlns="" id="{B8028196-645D-1454-3349-B578FE34B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252" y="129473"/>
            <a:ext cx="1002643" cy="100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61340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80200400-94A0-AD83-F4AD-5C1C02E839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t="28458"/>
          <a:stretch/>
        </p:blipFill>
        <p:spPr>
          <a:xfrm>
            <a:off x="4774152" y="1515649"/>
            <a:ext cx="7417848" cy="5306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1">
            <a:extLst>
              <a:ext uri="{FF2B5EF4-FFF2-40B4-BE49-F238E27FC236}">
                <a16:creationId xmlns:a16="http://schemas.microsoft.com/office/drawing/2014/main" xmlns="" id="{DB8FCEF5-41D3-7F9A-8CBA-AFDD1608EEED}"/>
              </a:ext>
            </a:extLst>
          </p:cNvPr>
          <p:cNvSpPr txBox="1"/>
          <p:nvPr/>
        </p:nvSpPr>
        <p:spPr>
          <a:xfrm rot="4285758">
            <a:off x="8579918" y="1264596"/>
            <a:ext cx="1251340" cy="41341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Sitka Heading" panose="02000505000000020004" pitchFamily="2" charset="0"/>
              </a:rPr>
              <a:t>2970</a:t>
            </a:r>
            <a:endParaRPr lang="ru-RU" sz="1000" b="1" dirty="0">
              <a:solidFill>
                <a:schemeClr val="bg1"/>
              </a:solidFill>
              <a:latin typeface="Sitka Heading" panose="02000505000000020004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041962D-670B-F02E-B8A7-D01CE6F0608E}"/>
              </a:ext>
            </a:extLst>
          </p:cNvPr>
          <p:cNvSpPr txBox="1"/>
          <p:nvPr/>
        </p:nvSpPr>
        <p:spPr>
          <a:xfrm>
            <a:off x="456104" y="213494"/>
            <a:ext cx="529731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500" b="1" dirty="0">
                <a:solidFill>
                  <a:srgbClr val="C00000"/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ЗАДАЧИ ПРОЕКТА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041962D-670B-F02E-B8A7-D01CE6F0608E}"/>
              </a:ext>
            </a:extLst>
          </p:cNvPr>
          <p:cNvSpPr txBox="1"/>
          <p:nvPr/>
        </p:nvSpPr>
        <p:spPr>
          <a:xfrm>
            <a:off x="236200" y="686280"/>
            <a:ext cx="10146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041962D-670B-F02E-B8A7-D01CE6F0608E}"/>
              </a:ext>
            </a:extLst>
          </p:cNvPr>
          <p:cNvSpPr txBox="1"/>
          <p:nvPr/>
        </p:nvSpPr>
        <p:spPr>
          <a:xfrm>
            <a:off x="165708" y="1589574"/>
            <a:ext cx="11304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041962D-670B-F02E-B8A7-D01CE6F0608E}"/>
              </a:ext>
            </a:extLst>
          </p:cNvPr>
          <p:cNvSpPr txBox="1"/>
          <p:nvPr/>
        </p:nvSpPr>
        <p:spPr>
          <a:xfrm>
            <a:off x="161599" y="2596701"/>
            <a:ext cx="11304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041962D-670B-F02E-B8A7-D01CE6F0608E}"/>
              </a:ext>
            </a:extLst>
          </p:cNvPr>
          <p:cNvSpPr txBox="1"/>
          <p:nvPr/>
        </p:nvSpPr>
        <p:spPr>
          <a:xfrm>
            <a:off x="1405755" y="963952"/>
            <a:ext cx="81950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Оказать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 гуманитарную, психологическую, юридическую и духовную помощь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041962D-670B-F02E-B8A7-D01CE6F0608E}"/>
              </a:ext>
            </a:extLst>
          </p:cNvPr>
          <p:cNvSpPr txBox="1"/>
          <p:nvPr/>
        </p:nvSpPr>
        <p:spPr>
          <a:xfrm>
            <a:off x="1405755" y="1858445"/>
            <a:ext cx="71374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Провести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 просветительские мероприятия по вопросам материнства, воспитания детей и сохранения семьи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041962D-670B-F02E-B8A7-D01CE6F0608E}"/>
              </a:ext>
            </a:extLst>
          </p:cNvPr>
          <p:cNvSpPr txBox="1"/>
          <p:nvPr/>
        </p:nvSpPr>
        <p:spPr>
          <a:xfrm>
            <a:off x="1331089" y="2835149"/>
            <a:ext cx="71374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Обеспечить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 временное проживание для беременных женщин, в том числе несовершеннолетних без жилья</a:t>
            </a:r>
          </a:p>
        </p:txBody>
      </p:sp>
      <p:sp>
        <p:nvSpPr>
          <p:cNvPr id="12" name="Блок-схема: узел 11"/>
          <p:cNvSpPr/>
          <p:nvPr/>
        </p:nvSpPr>
        <p:spPr>
          <a:xfrm>
            <a:off x="200663" y="378120"/>
            <a:ext cx="127322" cy="132606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041962D-670B-F02E-B8A7-D01CE6F0608E}"/>
              </a:ext>
            </a:extLst>
          </p:cNvPr>
          <p:cNvSpPr txBox="1"/>
          <p:nvPr/>
        </p:nvSpPr>
        <p:spPr>
          <a:xfrm>
            <a:off x="148577" y="3581607"/>
            <a:ext cx="11304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1041962D-670B-F02E-B8A7-D01CE6F0608E}"/>
              </a:ext>
            </a:extLst>
          </p:cNvPr>
          <p:cNvSpPr txBox="1"/>
          <p:nvPr/>
        </p:nvSpPr>
        <p:spPr>
          <a:xfrm>
            <a:off x="161599" y="4588734"/>
            <a:ext cx="11304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1041962D-670B-F02E-B8A7-D01CE6F0608E}"/>
              </a:ext>
            </a:extLst>
          </p:cNvPr>
          <p:cNvSpPr txBox="1"/>
          <p:nvPr/>
        </p:nvSpPr>
        <p:spPr>
          <a:xfrm>
            <a:off x="1331089" y="3916023"/>
            <a:ext cx="78203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Содействовать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 социальной адаптации и трудоустройству женщин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1041962D-670B-F02E-B8A7-D01CE6F0608E}"/>
              </a:ext>
            </a:extLst>
          </p:cNvPr>
          <p:cNvSpPr txBox="1"/>
          <p:nvPr/>
        </p:nvSpPr>
        <p:spPr>
          <a:xfrm>
            <a:off x="1279003" y="5053039"/>
            <a:ext cx="77964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Привлечь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 волонтёров и благотворителей для поддержки проекта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288D385-8172-4CDC-97F1-A8EEE568AC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43699" r="40133" b="88887"/>
          <a:stretch/>
        </p:blipFill>
        <p:spPr>
          <a:xfrm rot="5400000">
            <a:off x="10417054" y="2104508"/>
            <a:ext cx="2336840" cy="9033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041962D-670B-F02E-B8A7-D01CE6F0608E}"/>
              </a:ext>
            </a:extLst>
          </p:cNvPr>
          <p:cNvSpPr txBox="1"/>
          <p:nvPr/>
        </p:nvSpPr>
        <p:spPr>
          <a:xfrm>
            <a:off x="148577" y="5604397"/>
            <a:ext cx="11304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041962D-670B-F02E-B8A7-D01CE6F0608E}"/>
              </a:ext>
            </a:extLst>
          </p:cNvPr>
          <p:cNvSpPr txBox="1"/>
          <p:nvPr/>
        </p:nvSpPr>
        <p:spPr>
          <a:xfrm>
            <a:off x="1305046" y="5861553"/>
            <a:ext cx="77964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Провести информационную кампанию 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о мерах государственной поддержки семей с детьми</a:t>
            </a:r>
            <a:endParaRPr lang="ru-RU" sz="2000" b="1" i="1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  <a:cs typeface="Arial" panose="020B0604020202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3111" l="5667" r="93111">
                        <a14:foregroundMark x1="49000" y1="37667" x2="53111" y2="53556"/>
                        <a14:foregroundMark x1="44778" y1="42889" x2="49222" y2="54556"/>
                        <a14:foregroundMark x1="53444" y1="42222" x2="55667" y2="55556"/>
                        <a14:foregroundMark x1="51778" y1="54333" x2="43778" y2="74778"/>
                        <a14:foregroundMark x1="54667" y1="82889" x2="39111" y2="83667"/>
                        <a14:foregroundMark x1="43778" y1="79000" x2="30444" y2="70556"/>
                        <a14:foregroundMark x1="27111" y1="70889" x2="20556" y2="74222"/>
                        <a14:foregroundMark x1="30111" y1="86778" x2="44333" y2="86111"/>
                        <a14:foregroundMark x1="28000" y1="86778" x2="31000" y2="86778"/>
                        <a14:foregroundMark x1="51778" y1="22111" x2="51111" y2="18889"/>
                        <a14:foregroundMark x1="50889" y1="17667" x2="50889" y2="15000"/>
                        <a14:foregroundMark x1="50778" y1="16222" x2="50778" y2="1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715" y="-58056"/>
            <a:ext cx="1219200" cy="1219200"/>
          </a:xfrm>
          <a:prstGeom prst="rect">
            <a:avLst/>
          </a:prstGeom>
        </p:spPr>
      </p:pic>
      <p:pic>
        <p:nvPicPr>
          <p:cNvPr id="25" name="Picture 2" descr="Герб Владимирской области — Википедия">
            <a:extLst>
              <a:ext uri="{FF2B5EF4-FFF2-40B4-BE49-F238E27FC236}">
                <a16:creationId xmlns:a16="http://schemas.microsoft.com/office/drawing/2014/main" xmlns="" id="{B8028196-645D-1454-3349-B578FE34B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252" y="129473"/>
            <a:ext cx="1002643" cy="100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196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xmlns="" id="{726B17EE-CF35-3161-542F-3B2984299B8A}"/>
              </a:ext>
            </a:extLst>
          </p:cNvPr>
          <p:cNvCxnSpPr>
            <a:cxnSpLocks/>
          </p:cNvCxnSpPr>
          <p:nvPr/>
        </p:nvCxnSpPr>
        <p:spPr>
          <a:xfrm flipH="1">
            <a:off x="0" y="5629427"/>
            <a:ext cx="1898335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xmlns="" id="{726B17EE-CF35-3161-542F-3B2984299B8A}"/>
              </a:ext>
            </a:extLst>
          </p:cNvPr>
          <p:cNvCxnSpPr>
            <a:cxnSpLocks/>
          </p:cNvCxnSpPr>
          <p:nvPr/>
        </p:nvCxnSpPr>
        <p:spPr>
          <a:xfrm flipH="1">
            <a:off x="0" y="3666986"/>
            <a:ext cx="1898335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xmlns="" id="{726B17EE-CF35-3161-542F-3B2984299B8A}"/>
              </a:ext>
            </a:extLst>
          </p:cNvPr>
          <p:cNvCxnSpPr>
            <a:cxnSpLocks/>
          </p:cNvCxnSpPr>
          <p:nvPr/>
        </p:nvCxnSpPr>
        <p:spPr>
          <a:xfrm flipH="1">
            <a:off x="0" y="1916482"/>
            <a:ext cx="1898335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80200400-94A0-AD83-F4AD-5C1C02E839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t="27145"/>
          <a:stretch/>
        </p:blipFill>
        <p:spPr>
          <a:xfrm>
            <a:off x="3081715" y="185214"/>
            <a:ext cx="9110285" cy="6637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1">
            <a:extLst>
              <a:ext uri="{FF2B5EF4-FFF2-40B4-BE49-F238E27FC236}">
                <a16:creationId xmlns:a16="http://schemas.microsoft.com/office/drawing/2014/main" xmlns="" id="{4030BE67-4793-501F-23EE-AE4F32940CDE}"/>
              </a:ext>
            </a:extLst>
          </p:cNvPr>
          <p:cNvSpPr txBox="1"/>
          <p:nvPr/>
        </p:nvSpPr>
        <p:spPr>
          <a:xfrm rot="4054326">
            <a:off x="8164100" y="1298171"/>
            <a:ext cx="1251340" cy="41341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Sitka Heading" panose="02000505000000020004" pitchFamily="2" charset="0"/>
              </a:rPr>
              <a:t>1942</a:t>
            </a:r>
            <a:endParaRPr lang="ru-RU" sz="1000" b="1" dirty="0">
              <a:solidFill>
                <a:schemeClr val="bg1"/>
              </a:solidFill>
              <a:latin typeface="Sitka Heading" panose="02000505000000020004" pitchFamily="2" charset="0"/>
            </a:endParaRP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xmlns="" id="{DB8FCEF5-41D3-7F9A-8CBA-AFDD1608EEED}"/>
              </a:ext>
            </a:extLst>
          </p:cNvPr>
          <p:cNvSpPr txBox="1"/>
          <p:nvPr/>
        </p:nvSpPr>
        <p:spPr>
          <a:xfrm rot="4285758">
            <a:off x="8579918" y="1264596"/>
            <a:ext cx="1251340" cy="41341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Sitka Heading" panose="02000505000000020004" pitchFamily="2" charset="0"/>
              </a:rPr>
              <a:t>2970</a:t>
            </a:r>
            <a:endParaRPr lang="ru-RU" sz="1000" b="1" dirty="0">
              <a:solidFill>
                <a:schemeClr val="bg1"/>
              </a:solidFill>
              <a:latin typeface="Sitka Heading" panose="02000505000000020004" pitchFamily="2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5397">
            <a:off x="3804129" y="1804556"/>
            <a:ext cx="5725977" cy="3643152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200663" y="1305590"/>
            <a:ext cx="3145932" cy="1251119"/>
          </a:xfrm>
          <a:prstGeom prst="roundRect">
            <a:avLst/>
          </a:prstGeom>
          <a:solidFill>
            <a:schemeClr val="bg1"/>
          </a:solidFill>
          <a:ln>
            <a:solidFill>
              <a:srgbClr val="0037A5"/>
            </a:solidFill>
          </a:ln>
          <a:effectLst>
            <a:outerShdw blurRad="50800" dist="254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0" tIns="60955" rIns="121910" bIns="60955" rtlCol="0" anchor="ctr"/>
          <a:lstStyle/>
          <a:p>
            <a:pPr algn="ctr"/>
            <a:r>
              <a:rPr lang="ru-RU" sz="1900" b="1" dirty="0">
                <a:solidFill>
                  <a:srgbClr val="0037A5"/>
                </a:solidFill>
                <a:latin typeface="Sitka Heading" panose="02000505000000020004" pitchFamily="2" charset="0"/>
              </a:rPr>
              <a:t>Беременные женщины  в кризисной ситуации</a:t>
            </a:r>
            <a:r>
              <a:rPr lang="ru-RU" sz="1900" dirty="0">
                <a:solidFill>
                  <a:srgbClr val="0037A5"/>
                </a:solidFill>
                <a:latin typeface="Sitka Heading" panose="02000505000000020004" pitchFamily="2" charset="0"/>
              </a:rPr>
              <a:t> </a:t>
            </a:r>
            <a:r>
              <a:rPr lang="ru-RU" sz="1400" i="1" dirty="0">
                <a:solidFill>
                  <a:srgbClr val="C00000"/>
                </a:solidFill>
                <a:latin typeface="Sitka Heading" panose="02000505000000020004" pitchFamily="2" charset="0"/>
              </a:rPr>
              <a:t>(без жилья, работы, поддержки близких)</a:t>
            </a:r>
            <a:endParaRPr lang="ru-RU" sz="1400" b="1" i="1" dirty="0">
              <a:solidFill>
                <a:srgbClr val="C00000"/>
              </a:solidFill>
              <a:latin typeface="Sitka Heading" panose="02000505000000020004" pitchFamily="2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084" y="2703355"/>
            <a:ext cx="1533383" cy="153338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B288D385-8172-4CDC-97F1-A8EEE568AC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43699" r="40133" b="88887"/>
          <a:stretch/>
        </p:blipFill>
        <p:spPr>
          <a:xfrm>
            <a:off x="1518269" y="5860318"/>
            <a:ext cx="2336840" cy="903300"/>
          </a:xfrm>
          <a:prstGeom prst="rect">
            <a:avLst/>
          </a:prstGeom>
        </p:spPr>
      </p:pic>
      <p:sp>
        <p:nvSpPr>
          <p:cNvPr id="26" name="Блок-схема: узел 25"/>
          <p:cNvSpPr/>
          <p:nvPr/>
        </p:nvSpPr>
        <p:spPr>
          <a:xfrm>
            <a:off x="200663" y="378120"/>
            <a:ext cx="127322" cy="132606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041962D-670B-F02E-B8A7-D01CE6F0608E}"/>
              </a:ext>
            </a:extLst>
          </p:cNvPr>
          <p:cNvSpPr txBox="1"/>
          <p:nvPr/>
        </p:nvSpPr>
        <p:spPr>
          <a:xfrm>
            <a:off x="446677" y="213494"/>
            <a:ext cx="529731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500" b="1" dirty="0">
                <a:solidFill>
                  <a:srgbClr val="C00000"/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ЦЕЛЕВЫЕ ГРУППЫ ПРОЕКТА</a:t>
            </a:r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xmlns="" id="{726B17EE-CF35-3161-542F-3B2984299B8A}"/>
              </a:ext>
            </a:extLst>
          </p:cNvPr>
          <p:cNvCxnSpPr>
            <a:cxnSpLocks/>
          </p:cNvCxnSpPr>
          <p:nvPr/>
        </p:nvCxnSpPr>
        <p:spPr>
          <a:xfrm flipH="1">
            <a:off x="10293665" y="1899992"/>
            <a:ext cx="1898335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Скругленный прямоугольник 27"/>
          <p:cNvSpPr/>
          <p:nvPr/>
        </p:nvSpPr>
        <p:spPr>
          <a:xfrm>
            <a:off x="200663" y="3086651"/>
            <a:ext cx="3145932" cy="1146942"/>
          </a:xfrm>
          <a:prstGeom prst="roundRect">
            <a:avLst/>
          </a:prstGeom>
          <a:solidFill>
            <a:schemeClr val="bg1"/>
          </a:solidFill>
          <a:ln>
            <a:solidFill>
              <a:srgbClr val="0037A5"/>
            </a:solidFill>
          </a:ln>
          <a:effectLst>
            <a:outerShdw blurRad="50800" dist="254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0" tIns="60955" rIns="121910" bIns="60955" rtlCol="0" anchor="ctr"/>
          <a:lstStyle/>
          <a:p>
            <a:pPr algn="ctr"/>
            <a:r>
              <a:rPr lang="ru-RU" sz="1900" b="1" dirty="0">
                <a:solidFill>
                  <a:srgbClr val="0037A5"/>
                </a:solidFill>
                <a:latin typeface="Sitka Heading" panose="02000505000000020004" pitchFamily="2" charset="0"/>
              </a:rPr>
              <a:t>Несовершеннолетние беременные</a:t>
            </a:r>
            <a:endParaRPr lang="ru-RU" sz="1900" b="1" dirty="0">
              <a:solidFill>
                <a:srgbClr val="C00000"/>
              </a:solidFill>
              <a:latin typeface="Sitka Heading" panose="02000505000000020004" pitchFamily="2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00662" y="5009070"/>
            <a:ext cx="3145933" cy="1234473"/>
          </a:xfrm>
          <a:prstGeom prst="roundRect">
            <a:avLst/>
          </a:prstGeom>
          <a:solidFill>
            <a:schemeClr val="bg1"/>
          </a:solidFill>
          <a:ln>
            <a:solidFill>
              <a:srgbClr val="0037A5"/>
            </a:solidFill>
          </a:ln>
          <a:effectLst>
            <a:outerShdw blurRad="50800" dist="254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0" tIns="60955" rIns="121910" bIns="60955" rtlCol="0" anchor="ctr"/>
          <a:lstStyle/>
          <a:p>
            <a:pPr algn="ctr"/>
            <a:r>
              <a:rPr lang="ru-RU" sz="1900" b="1" dirty="0">
                <a:solidFill>
                  <a:srgbClr val="0037A5"/>
                </a:solidFill>
                <a:latin typeface="Sitka Heading" panose="02000505000000020004" pitchFamily="2" charset="0"/>
              </a:rPr>
              <a:t>Одинокие матери</a:t>
            </a:r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xmlns="" id="{726B17EE-CF35-3161-542F-3B2984299B8A}"/>
              </a:ext>
            </a:extLst>
          </p:cNvPr>
          <p:cNvCxnSpPr>
            <a:cxnSpLocks/>
          </p:cNvCxnSpPr>
          <p:nvPr/>
        </p:nvCxnSpPr>
        <p:spPr>
          <a:xfrm flipH="1">
            <a:off x="10293665" y="5622768"/>
            <a:ext cx="1898335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Скругленный прямоугольник 29"/>
          <p:cNvSpPr/>
          <p:nvPr/>
        </p:nvSpPr>
        <p:spPr>
          <a:xfrm>
            <a:off x="8542116" y="1305590"/>
            <a:ext cx="3413697" cy="1167626"/>
          </a:xfrm>
          <a:prstGeom prst="roundRect">
            <a:avLst/>
          </a:prstGeom>
          <a:solidFill>
            <a:schemeClr val="bg1"/>
          </a:solidFill>
          <a:ln>
            <a:solidFill>
              <a:srgbClr val="0037A5"/>
            </a:solidFill>
          </a:ln>
          <a:effectLst>
            <a:outerShdw blurRad="50800" dist="254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0" tIns="60955" rIns="121910" bIns="60955" rtlCol="0" anchor="ctr"/>
          <a:lstStyle/>
          <a:p>
            <a:pPr algn="ctr"/>
            <a:r>
              <a:rPr lang="ru-RU" sz="1900" b="1" dirty="0">
                <a:solidFill>
                  <a:srgbClr val="0037A5"/>
                </a:solidFill>
                <a:latin typeface="Sitka Heading" panose="02000505000000020004" pitchFamily="2" charset="0"/>
              </a:rPr>
              <a:t>Малоимущие </a:t>
            </a:r>
            <a:r>
              <a:rPr lang="en-US" sz="1900" b="1" dirty="0">
                <a:solidFill>
                  <a:srgbClr val="0037A5"/>
                </a:solidFill>
                <a:latin typeface="Sitka Heading" panose="02000505000000020004" pitchFamily="2" charset="0"/>
              </a:rPr>
              <a:t>                        </a:t>
            </a:r>
            <a:r>
              <a:rPr lang="ru-RU" sz="1900" b="1" dirty="0">
                <a:solidFill>
                  <a:srgbClr val="0037A5"/>
                </a:solidFill>
                <a:latin typeface="Sitka Heading" panose="02000505000000020004" pitchFamily="2" charset="0"/>
              </a:rPr>
              <a:t>и многодетные семьи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8564032" y="4919326"/>
            <a:ext cx="3413697" cy="1306757"/>
          </a:xfrm>
          <a:prstGeom prst="roundRect">
            <a:avLst/>
          </a:prstGeom>
          <a:solidFill>
            <a:schemeClr val="bg1"/>
          </a:solidFill>
          <a:ln>
            <a:solidFill>
              <a:srgbClr val="0037A5"/>
            </a:solidFill>
          </a:ln>
          <a:effectLst>
            <a:outerShdw blurRad="50800" dist="254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0" tIns="60955" rIns="121910" bIns="60955" rtlCol="0" anchor="ctr"/>
          <a:lstStyle/>
          <a:p>
            <a:pPr algn="ctr"/>
            <a:r>
              <a:rPr lang="ru-RU" sz="1700" b="1" dirty="0">
                <a:solidFill>
                  <a:srgbClr val="0037A5"/>
                </a:solidFill>
                <a:latin typeface="Sitka Heading" panose="02000505000000020004" pitchFamily="2" charset="0"/>
              </a:rPr>
              <a:t>Женщины, рассматривающие возможность аборта </a:t>
            </a:r>
            <a:r>
              <a:rPr lang="en-US" sz="1700" b="1" dirty="0">
                <a:solidFill>
                  <a:srgbClr val="0037A5"/>
                </a:solidFill>
                <a:latin typeface="Sitka Heading" panose="02000505000000020004" pitchFamily="2" charset="0"/>
              </a:rPr>
              <a:t>              </a:t>
            </a:r>
            <a:r>
              <a:rPr lang="ru-RU" sz="1700" b="1" dirty="0">
                <a:solidFill>
                  <a:srgbClr val="0037A5"/>
                </a:solidFill>
                <a:latin typeface="Sitka Heading" panose="02000505000000020004" pitchFamily="2" charset="0"/>
              </a:rPr>
              <a:t>из-за тяжёлых обстоятельств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B288D385-8172-4CDC-97F1-A8EEE568AC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47077" r="40133" b="88887"/>
          <a:stretch/>
        </p:blipFill>
        <p:spPr>
          <a:xfrm rot="10800000">
            <a:off x="8753804" y="94957"/>
            <a:ext cx="1851629" cy="904781"/>
          </a:xfrm>
          <a:prstGeom prst="rect">
            <a:avLst/>
          </a:prstGeom>
        </p:spPr>
      </p:pic>
      <p:cxnSp>
        <p:nvCxnSpPr>
          <p:cNvPr id="5" name="Прямая со стрелкой 4"/>
          <p:cNvCxnSpPr/>
          <p:nvPr/>
        </p:nvCxnSpPr>
        <p:spPr>
          <a:xfrm flipV="1">
            <a:off x="3309663" y="4157823"/>
            <a:ext cx="901534" cy="927018"/>
          </a:xfrm>
          <a:prstGeom prst="straightConnector1">
            <a:avLst/>
          </a:prstGeom>
          <a:ln>
            <a:solidFill>
              <a:srgbClr val="C0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3342075" y="1431828"/>
            <a:ext cx="908722" cy="598420"/>
          </a:xfrm>
          <a:prstGeom prst="straightConnector1">
            <a:avLst/>
          </a:prstGeom>
          <a:ln>
            <a:solidFill>
              <a:srgbClr val="C0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3350798" y="3666986"/>
            <a:ext cx="548066" cy="13934"/>
          </a:xfrm>
          <a:prstGeom prst="straightConnector1">
            <a:avLst/>
          </a:prstGeom>
          <a:ln>
            <a:solidFill>
              <a:srgbClr val="C0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H="1">
            <a:off x="7695277" y="1365281"/>
            <a:ext cx="907102" cy="881544"/>
          </a:xfrm>
          <a:prstGeom prst="straightConnector1">
            <a:avLst/>
          </a:prstGeom>
          <a:ln>
            <a:solidFill>
              <a:srgbClr val="C0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H="1" flipV="1">
            <a:off x="8275899" y="4751869"/>
            <a:ext cx="368453" cy="209605"/>
          </a:xfrm>
          <a:prstGeom prst="straightConnector1">
            <a:avLst/>
          </a:prstGeom>
          <a:ln>
            <a:solidFill>
              <a:srgbClr val="C0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Рисунок 4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00" b="93111" l="5667" r="93111">
                        <a14:foregroundMark x1="49000" y1="37667" x2="53111" y2="53556"/>
                        <a14:foregroundMark x1="44778" y1="42889" x2="49222" y2="54556"/>
                        <a14:foregroundMark x1="53444" y1="42222" x2="55667" y2="55556"/>
                        <a14:foregroundMark x1="51778" y1="54333" x2="43778" y2="74778"/>
                        <a14:foregroundMark x1="54667" y1="82889" x2="39111" y2="83667"/>
                        <a14:foregroundMark x1="43778" y1="79000" x2="30444" y2="70556"/>
                        <a14:foregroundMark x1="27111" y1="70889" x2="20556" y2="74222"/>
                        <a14:foregroundMark x1="30111" y1="86778" x2="44333" y2="86111"/>
                        <a14:foregroundMark x1="28000" y1="86778" x2="31000" y2="86778"/>
                        <a14:foregroundMark x1="51778" y1="22111" x2="51111" y2="18889"/>
                        <a14:foregroundMark x1="50889" y1="17667" x2="50889" y2="15000"/>
                        <a14:foregroundMark x1="50778" y1="16222" x2="50778" y2="1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715" y="-58056"/>
            <a:ext cx="1219200" cy="1219200"/>
          </a:xfrm>
          <a:prstGeom prst="rect">
            <a:avLst/>
          </a:prstGeom>
        </p:spPr>
      </p:pic>
      <p:pic>
        <p:nvPicPr>
          <p:cNvPr id="48" name="Picture 2" descr="Герб Владимирской области — Википедия">
            <a:extLst>
              <a:ext uri="{FF2B5EF4-FFF2-40B4-BE49-F238E27FC236}">
                <a16:creationId xmlns:a16="http://schemas.microsoft.com/office/drawing/2014/main" xmlns="" id="{B8028196-645D-1454-3349-B578FE34B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252" y="129473"/>
            <a:ext cx="1002643" cy="100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498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" y="3968"/>
            <a:ext cx="12192000" cy="6854032"/>
          </a:xfrm>
          <a:prstGeom prst="rect">
            <a:avLst/>
          </a:prstGeom>
        </p:spPr>
      </p:pic>
      <p:sp>
        <p:nvSpPr>
          <p:cNvPr id="22" name="Овал 21"/>
          <p:cNvSpPr/>
          <p:nvPr/>
        </p:nvSpPr>
        <p:spPr>
          <a:xfrm>
            <a:off x="802657" y="1195356"/>
            <a:ext cx="2214559" cy="2196589"/>
          </a:xfrm>
          <a:prstGeom prst="ellipse">
            <a:avLst/>
          </a:prstGeom>
          <a:solidFill>
            <a:srgbClr val="0037A5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0" tIns="60955" rIns="121910" bIns="60955" rtlCol="0" anchor="ctr"/>
          <a:lstStyle/>
          <a:p>
            <a:pPr algn="ctr"/>
            <a:endParaRPr lang="ru-RU" sz="900"/>
          </a:p>
        </p:txBody>
      </p:sp>
      <p:sp>
        <p:nvSpPr>
          <p:cNvPr id="33" name="Text 0"/>
          <p:cNvSpPr/>
          <p:nvPr/>
        </p:nvSpPr>
        <p:spPr>
          <a:xfrm>
            <a:off x="11048579" y="6152244"/>
            <a:ext cx="884762" cy="510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507"/>
              </a:lnSpc>
              <a:spcAft>
                <a:spcPts val="250"/>
              </a:spcAft>
            </a:pPr>
            <a:endParaRPr lang="en-US" sz="2000" dirty="0">
              <a:solidFill>
                <a:srgbClr val="0037A5"/>
              </a:solidFill>
            </a:endParaRPr>
          </a:p>
        </p:txBody>
      </p:sp>
      <p:sp>
        <p:nvSpPr>
          <p:cNvPr id="31" name="Блок-схема: узел 30"/>
          <p:cNvSpPr/>
          <p:nvPr/>
        </p:nvSpPr>
        <p:spPr>
          <a:xfrm>
            <a:off x="200663" y="378120"/>
            <a:ext cx="127322" cy="132606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/>
          <p:cNvSpPr/>
          <p:nvPr/>
        </p:nvSpPr>
        <p:spPr>
          <a:xfrm>
            <a:off x="1009412" y="1452929"/>
            <a:ext cx="1785971" cy="1731644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427" t="-15973" r="-15055" b="-8641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xmlns="" id="{726B17EE-CF35-3161-542F-3B2984299B8A}"/>
              </a:ext>
            </a:extLst>
          </p:cNvPr>
          <p:cNvCxnSpPr>
            <a:cxnSpLocks/>
          </p:cNvCxnSpPr>
          <p:nvPr/>
        </p:nvCxnSpPr>
        <p:spPr>
          <a:xfrm flipH="1">
            <a:off x="3017216" y="3460606"/>
            <a:ext cx="2179816" cy="6659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041962D-670B-F02E-B8A7-D01CE6F0608E}"/>
              </a:ext>
            </a:extLst>
          </p:cNvPr>
          <p:cNvSpPr txBox="1"/>
          <p:nvPr/>
        </p:nvSpPr>
        <p:spPr>
          <a:xfrm>
            <a:off x="446677" y="213494"/>
            <a:ext cx="529731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500" b="1" dirty="0">
                <a:solidFill>
                  <a:srgbClr val="C00000"/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ПАРТНЕРЫ ПРОЕКТА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22949" y="2957388"/>
            <a:ext cx="2773976" cy="943223"/>
          </a:xfrm>
          <a:prstGeom prst="roundRect">
            <a:avLst/>
          </a:prstGeom>
          <a:solidFill>
            <a:schemeClr val="bg1"/>
          </a:solidFill>
          <a:ln>
            <a:solidFill>
              <a:srgbClr val="0037A5"/>
            </a:solidFill>
          </a:ln>
          <a:effectLst>
            <a:outerShdw blurRad="50800" dist="254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0" tIns="60955" rIns="121910" bIns="60955" rtlCol="0" anchor="ctr"/>
          <a:lstStyle/>
          <a:p>
            <a:pPr algn="ctr"/>
            <a:r>
              <a:rPr lang="ru-RU" sz="1600" b="1" dirty="0">
                <a:solidFill>
                  <a:srgbClr val="0037A5"/>
                </a:solidFill>
                <a:latin typeface="Sitka Heading" panose="02000505000000020004" pitchFamily="2" charset="0"/>
              </a:rPr>
              <a:t>Учреждения социального обслуживания населения</a:t>
            </a:r>
          </a:p>
        </p:txBody>
      </p:sp>
      <p:sp>
        <p:nvSpPr>
          <p:cNvPr id="38" name="Овал 37"/>
          <p:cNvSpPr/>
          <p:nvPr/>
        </p:nvSpPr>
        <p:spPr>
          <a:xfrm>
            <a:off x="4988720" y="1237462"/>
            <a:ext cx="2214559" cy="2196589"/>
          </a:xfrm>
          <a:prstGeom prst="ellipse">
            <a:avLst/>
          </a:prstGeom>
          <a:solidFill>
            <a:srgbClr val="0037A5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0" tIns="60955" rIns="121910" bIns="60955" rtlCol="0" anchor="ctr"/>
          <a:lstStyle/>
          <a:p>
            <a:pPr algn="ctr"/>
            <a:endParaRPr lang="ru-RU" sz="900"/>
          </a:p>
        </p:txBody>
      </p:sp>
      <p:sp>
        <p:nvSpPr>
          <p:cNvPr id="39" name="Овал 38"/>
          <p:cNvSpPr/>
          <p:nvPr/>
        </p:nvSpPr>
        <p:spPr>
          <a:xfrm>
            <a:off x="9174782" y="1237462"/>
            <a:ext cx="2214559" cy="2196589"/>
          </a:xfrm>
          <a:prstGeom prst="ellipse">
            <a:avLst/>
          </a:prstGeom>
          <a:solidFill>
            <a:srgbClr val="0037A5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0" tIns="60955" rIns="121910" bIns="60955" rtlCol="0" anchor="ctr"/>
          <a:lstStyle/>
          <a:p>
            <a:pPr algn="ctr"/>
            <a:endParaRPr lang="ru-RU" sz="90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00" b="99600" l="10000" r="90000">
                        <a14:foregroundMark x1="43587" y1="34600" x2="55326" y2="52200"/>
                        <a14:foregroundMark x1="53587" y1="19800" x2="65326" y2="44200"/>
                        <a14:foregroundMark x1="51522" y1="60600" x2="38370" y2="67000"/>
                        <a14:foregroundMark x1="45000" y1="78600" x2="56304" y2="87400"/>
                        <a14:foregroundMark x1="52174" y1="32200" x2="48152" y2="1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727" y="1519768"/>
            <a:ext cx="3000317" cy="1630607"/>
          </a:xfrm>
          <a:prstGeom prst="rect">
            <a:avLst/>
          </a:prstGeom>
        </p:spPr>
      </p:pic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xmlns="" id="{726B17EE-CF35-3161-542F-3B2984299B8A}"/>
              </a:ext>
            </a:extLst>
          </p:cNvPr>
          <p:cNvCxnSpPr>
            <a:cxnSpLocks/>
          </p:cNvCxnSpPr>
          <p:nvPr/>
        </p:nvCxnSpPr>
        <p:spPr>
          <a:xfrm flipH="1">
            <a:off x="7126175" y="3448110"/>
            <a:ext cx="2024364" cy="25247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3111" l="5667" r="93111">
                        <a14:foregroundMark x1="49000" y1="37667" x2="53111" y2="53556"/>
                        <a14:foregroundMark x1="44778" y1="42889" x2="49222" y2="54556"/>
                        <a14:foregroundMark x1="53444" y1="42222" x2="55667" y2="55556"/>
                        <a14:foregroundMark x1="51778" y1="54333" x2="43778" y2="74778"/>
                        <a14:foregroundMark x1="54667" y1="82889" x2="39111" y2="83667"/>
                        <a14:foregroundMark x1="43778" y1="79000" x2="30444" y2="70556"/>
                        <a14:foregroundMark x1="27111" y1="70889" x2="20556" y2="74222"/>
                        <a14:foregroundMark x1="30111" y1="86778" x2="44333" y2="86111"/>
                        <a14:foregroundMark x1="28000" y1="86778" x2="31000" y2="86778"/>
                        <a14:foregroundMark x1="51778" y1="22111" x2="51111" y2="18889"/>
                        <a14:foregroundMark x1="50889" y1="17667" x2="50889" y2="15000"/>
                        <a14:foregroundMark x1="50778" y1="16222" x2="50778" y2="1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822" y="1029236"/>
            <a:ext cx="2221457" cy="2221457"/>
          </a:xfrm>
          <a:prstGeom prst="rect">
            <a:avLst/>
          </a:prstGeom>
        </p:spPr>
      </p:pic>
      <p:sp>
        <p:nvSpPr>
          <p:cNvPr id="40" name="Скругленный прямоугольник 39"/>
          <p:cNvSpPr/>
          <p:nvPr/>
        </p:nvSpPr>
        <p:spPr>
          <a:xfrm>
            <a:off x="4709011" y="2957388"/>
            <a:ext cx="2773976" cy="943223"/>
          </a:xfrm>
          <a:prstGeom prst="roundRect">
            <a:avLst/>
          </a:prstGeom>
          <a:solidFill>
            <a:schemeClr val="bg1"/>
          </a:solidFill>
          <a:ln>
            <a:solidFill>
              <a:srgbClr val="0037A5"/>
            </a:solidFill>
          </a:ln>
          <a:effectLst>
            <a:outerShdw blurRad="50800" dist="254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0" tIns="60955" rIns="121910" bIns="60955" rtlCol="0" anchor="ctr"/>
          <a:lstStyle/>
          <a:p>
            <a:pPr algn="ctr"/>
            <a:r>
              <a:rPr lang="ru-RU" sz="1600" b="1" dirty="0">
                <a:solidFill>
                  <a:srgbClr val="0037A5"/>
                </a:solidFill>
                <a:latin typeface="Sitka Heading" panose="02000505000000020004" pitchFamily="2" charset="0"/>
              </a:rPr>
              <a:t>Владимирская  Епархия </a:t>
            </a:r>
            <a:r>
              <a:rPr lang="ru-RU" sz="1600" i="1" dirty="0">
                <a:solidFill>
                  <a:srgbClr val="0037A5"/>
                </a:solidFill>
                <a:latin typeface="Sitka Heading" panose="02000505000000020004" pitchFamily="2" charset="0"/>
              </a:rPr>
              <a:t>(приходы, </a:t>
            </a:r>
            <a:r>
              <a:rPr lang="ru-RU" sz="1600" i="1" dirty="0" err="1">
                <a:solidFill>
                  <a:srgbClr val="0037A5"/>
                </a:solidFill>
                <a:latin typeface="Sitka Heading" panose="02000505000000020004" pitchFamily="2" charset="0"/>
              </a:rPr>
              <a:t>Сестричество</a:t>
            </a:r>
            <a:r>
              <a:rPr lang="ru-RU" sz="1600" i="1" dirty="0">
                <a:solidFill>
                  <a:srgbClr val="0037A5"/>
                </a:solidFill>
                <a:latin typeface="Sitka Heading" panose="02000505000000020004" pitchFamily="2" charset="0"/>
              </a:rPr>
              <a:t>)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8876934" y="2957388"/>
            <a:ext cx="2773976" cy="943223"/>
          </a:xfrm>
          <a:prstGeom prst="roundRect">
            <a:avLst/>
          </a:prstGeom>
          <a:solidFill>
            <a:schemeClr val="bg1"/>
          </a:solidFill>
          <a:ln>
            <a:solidFill>
              <a:srgbClr val="0037A5"/>
            </a:solidFill>
          </a:ln>
          <a:effectLst>
            <a:outerShdw blurRad="50800" dist="254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0" tIns="60955" rIns="121910" bIns="60955" rtlCol="0" anchor="ctr"/>
          <a:lstStyle/>
          <a:p>
            <a:pPr algn="ctr"/>
            <a:r>
              <a:rPr lang="ru-RU" sz="1600" b="1" dirty="0">
                <a:solidFill>
                  <a:srgbClr val="0037A5"/>
                </a:solidFill>
                <a:latin typeface="Sitka Heading" panose="02000505000000020004" pitchFamily="2" charset="0"/>
              </a:rPr>
              <a:t>Медицинские учреждения</a:t>
            </a:r>
          </a:p>
          <a:p>
            <a:pPr algn="ctr"/>
            <a:r>
              <a:rPr lang="ru-RU" sz="1250" i="1" dirty="0">
                <a:solidFill>
                  <a:srgbClr val="0037A5"/>
                </a:solidFill>
                <a:latin typeface="Sitka Heading" panose="02000505000000020004" pitchFamily="2" charset="0"/>
              </a:rPr>
              <a:t>(женские консультации, роддома)</a:t>
            </a:r>
          </a:p>
        </p:txBody>
      </p:sp>
      <p:sp>
        <p:nvSpPr>
          <p:cNvPr id="42" name="Овал 41"/>
          <p:cNvSpPr/>
          <p:nvPr/>
        </p:nvSpPr>
        <p:spPr>
          <a:xfrm>
            <a:off x="748721" y="4075407"/>
            <a:ext cx="2214559" cy="2196589"/>
          </a:xfrm>
          <a:prstGeom prst="ellipse">
            <a:avLst/>
          </a:prstGeom>
          <a:solidFill>
            <a:srgbClr val="0037A5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0" tIns="60955" rIns="121910" bIns="60955" rtlCol="0" anchor="ctr"/>
          <a:lstStyle/>
          <a:p>
            <a:pPr algn="ctr"/>
            <a:endParaRPr lang="ru-RU" sz="900"/>
          </a:p>
        </p:txBody>
      </p:sp>
      <p:sp>
        <p:nvSpPr>
          <p:cNvPr id="43" name="Овал 42"/>
          <p:cNvSpPr/>
          <p:nvPr/>
        </p:nvSpPr>
        <p:spPr>
          <a:xfrm>
            <a:off x="4995814" y="4028078"/>
            <a:ext cx="2214559" cy="2196589"/>
          </a:xfrm>
          <a:prstGeom prst="ellipse">
            <a:avLst/>
          </a:prstGeom>
          <a:solidFill>
            <a:srgbClr val="0037A5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0" tIns="60955" rIns="121910" bIns="60955" rtlCol="0" anchor="ctr"/>
          <a:lstStyle/>
          <a:p>
            <a:pPr algn="ctr"/>
            <a:endParaRPr lang="ru-RU" sz="90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58" y="4209874"/>
            <a:ext cx="1823683" cy="1823683"/>
          </a:xfrm>
          <a:prstGeom prst="flowChartConnector">
            <a:avLst/>
          </a:prstGeom>
        </p:spPr>
      </p:pic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xmlns="" id="{726B17EE-CF35-3161-542F-3B2984299B8A}"/>
              </a:ext>
            </a:extLst>
          </p:cNvPr>
          <p:cNvCxnSpPr>
            <a:cxnSpLocks/>
          </p:cNvCxnSpPr>
          <p:nvPr/>
        </p:nvCxnSpPr>
        <p:spPr>
          <a:xfrm flipH="1">
            <a:off x="3239279" y="6251515"/>
            <a:ext cx="2179816" cy="6659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Скругленный прямоугольник 43"/>
          <p:cNvSpPr/>
          <p:nvPr/>
        </p:nvSpPr>
        <p:spPr>
          <a:xfrm>
            <a:off x="522949" y="5664228"/>
            <a:ext cx="2773976" cy="943223"/>
          </a:xfrm>
          <a:prstGeom prst="roundRect">
            <a:avLst/>
          </a:prstGeom>
          <a:solidFill>
            <a:schemeClr val="bg1"/>
          </a:solidFill>
          <a:ln>
            <a:solidFill>
              <a:srgbClr val="0037A5"/>
            </a:solidFill>
          </a:ln>
          <a:effectLst>
            <a:outerShdw blurRad="50800" dist="254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0" tIns="60955" rIns="121910" bIns="60955" rtlCol="0" anchor="ctr"/>
          <a:lstStyle/>
          <a:p>
            <a:pPr algn="ctr"/>
            <a:r>
              <a:rPr lang="ru-RU" sz="1600" b="1" dirty="0">
                <a:solidFill>
                  <a:srgbClr val="0037A5"/>
                </a:solidFill>
                <a:latin typeface="Sitka Heading" panose="02000505000000020004" pitchFamily="2" charset="0"/>
              </a:rPr>
              <a:t>Центры занятости населения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032" y="4184138"/>
            <a:ext cx="1823683" cy="1823683"/>
          </a:xfrm>
          <a:prstGeom prst="flowChartConnector">
            <a:avLst/>
          </a:prstGeom>
        </p:spPr>
      </p:pic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xmlns="" id="{726B17EE-CF35-3161-542F-3B2984299B8A}"/>
              </a:ext>
            </a:extLst>
          </p:cNvPr>
          <p:cNvCxnSpPr>
            <a:cxnSpLocks/>
          </p:cNvCxnSpPr>
          <p:nvPr/>
        </p:nvCxnSpPr>
        <p:spPr>
          <a:xfrm flipH="1">
            <a:off x="7191751" y="6185100"/>
            <a:ext cx="2179816" cy="6659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Скругленный прямоугольник 44"/>
          <p:cNvSpPr/>
          <p:nvPr/>
        </p:nvSpPr>
        <p:spPr>
          <a:xfrm>
            <a:off x="4709011" y="5656793"/>
            <a:ext cx="2773976" cy="943223"/>
          </a:xfrm>
          <a:prstGeom prst="roundRect">
            <a:avLst/>
          </a:prstGeom>
          <a:solidFill>
            <a:schemeClr val="bg1"/>
          </a:solidFill>
          <a:ln>
            <a:solidFill>
              <a:srgbClr val="0037A5"/>
            </a:solidFill>
          </a:ln>
          <a:effectLst>
            <a:outerShdw blurRad="50800" dist="254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0" tIns="60955" rIns="121910" bIns="60955" rtlCol="0" anchor="ctr"/>
          <a:lstStyle/>
          <a:p>
            <a:pPr algn="ctr"/>
            <a:r>
              <a:rPr lang="ru-RU" sz="1600" b="1" dirty="0">
                <a:solidFill>
                  <a:srgbClr val="0037A5"/>
                </a:solidFill>
                <a:latin typeface="Sitka Heading" panose="02000505000000020004" pitchFamily="2" charset="0"/>
              </a:rPr>
              <a:t>Волонтеры                                 и добровольцы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00" b="93111" l="5667" r="93111">
                        <a14:foregroundMark x1="49000" y1="37667" x2="53111" y2="53556"/>
                        <a14:foregroundMark x1="44778" y1="42889" x2="49222" y2="54556"/>
                        <a14:foregroundMark x1="53444" y1="42222" x2="55667" y2="55556"/>
                        <a14:foregroundMark x1="51778" y1="54333" x2="43778" y2="74778"/>
                        <a14:foregroundMark x1="54667" y1="82889" x2="39111" y2="83667"/>
                        <a14:foregroundMark x1="43778" y1="79000" x2="30444" y2="70556"/>
                        <a14:foregroundMark x1="27111" y1="70889" x2="20556" y2="74222"/>
                        <a14:foregroundMark x1="30111" y1="86778" x2="44333" y2="86111"/>
                        <a14:foregroundMark x1="28000" y1="86778" x2="31000" y2="86778"/>
                        <a14:foregroundMark x1="51778" y1="22111" x2="51111" y2="18889"/>
                        <a14:foregroundMark x1="50889" y1="17667" x2="50889" y2="15000"/>
                        <a14:foregroundMark x1="50778" y1="16222" x2="50778" y2="1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715" y="-58056"/>
            <a:ext cx="1219200" cy="1219200"/>
          </a:xfrm>
          <a:prstGeom prst="rect">
            <a:avLst/>
          </a:prstGeom>
        </p:spPr>
      </p:pic>
      <p:pic>
        <p:nvPicPr>
          <p:cNvPr id="32" name="Picture 2" descr="Герб Владимирской области — Википедия">
            <a:extLst>
              <a:ext uri="{FF2B5EF4-FFF2-40B4-BE49-F238E27FC236}">
                <a16:creationId xmlns:a16="http://schemas.microsoft.com/office/drawing/2014/main" xmlns="" id="{B8028196-645D-1454-3349-B578FE34B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252" y="129473"/>
            <a:ext cx="1002643" cy="100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Овал 27"/>
          <p:cNvSpPr/>
          <p:nvPr/>
        </p:nvSpPr>
        <p:spPr>
          <a:xfrm>
            <a:off x="9186605" y="4090100"/>
            <a:ext cx="2214559" cy="2196589"/>
          </a:xfrm>
          <a:prstGeom prst="ellipse">
            <a:avLst/>
          </a:prstGeom>
          <a:solidFill>
            <a:srgbClr val="0037A5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0" tIns="60955" rIns="121910" bIns="60955" rtlCol="0" anchor="ctr"/>
          <a:lstStyle/>
          <a:p>
            <a:pPr algn="ctr"/>
            <a:endParaRPr lang="ru-RU" sz="90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219" y="4269733"/>
            <a:ext cx="1702302" cy="1703964"/>
          </a:xfrm>
          <a:prstGeom prst="flowChartConnector">
            <a:avLst/>
          </a:prstGeom>
        </p:spPr>
      </p:pic>
      <p:sp>
        <p:nvSpPr>
          <p:cNvPr id="26" name="Скругленный прямоугольник 25"/>
          <p:cNvSpPr/>
          <p:nvPr/>
        </p:nvSpPr>
        <p:spPr>
          <a:xfrm>
            <a:off x="8876934" y="5642714"/>
            <a:ext cx="2773976" cy="943223"/>
          </a:xfrm>
          <a:prstGeom prst="roundRect">
            <a:avLst/>
          </a:prstGeom>
          <a:solidFill>
            <a:schemeClr val="bg1"/>
          </a:solidFill>
          <a:ln>
            <a:solidFill>
              <a:srgbClr val="0037A5"/>
            </a:solidFill>
          </a:ln>
          <a:effectLst>
            <a:outerShdw blurRad="50800" dist="254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0" tIns="60955" rIns="121910" bIns="60955" rtlCol="0" anchor="ctr"/>
          <a:lstStyle/>
          <a:p>
            <a:pPr algn="ctr"/>
            <a:r>
              <a:rPr lang="ru-RU" sz="1600" b="1" dirty="0" smtClean="0">
                <a:solidFill>
                  <a:srgbClr val="0037A5"/>
                </a:solidFill>
                <a:latin typeface="Sitka Heading" panose="02000505000000020004" pitchFamily="2" charset="0"/>
              </a:rPr>
              <a:t>Сеть аптек </a:t>
            </a:r>
          </a:p>
          <a:p>
            <a:pPr algn="ctr"/>
            <a:r>
              <a:rPr lang="ru-RU" sz="1600" b="1" dirty="0" smtClean="0">
                <a:solidFill>
                  <a:srgbClr val="0037A5"/>
                </a:solidFill>
                <a:latin typeface="Sitka Heading" panose="02000505000000020004" pitchFamily="2" charset="0"/>
              </a:rPr>
              <a:t>«</a:t>
            </a:r>
            <a:r>
              <a:rPr lang="ru-RU" sz="1600" b="1" dirty="0" err="1" smtClean="0">
                <a:solidFill>
                  <a:srgbClr val="0037A5"/>
                </a:solidFill>
                <a:latin typeface="Sitka Heading" panose="02000505000000020004" pitchFamily="2" charset="0"/>
              </a:rPr>
              <a:t>Аптечество</a:t>
            </a:r>
            <a:r>
              <a:rPr lang="ru-RU" sz="1600" b="1" dirty="0" smtClean="0">
                <a:solidFill>
                  <a:srgbClr val="0037A5"/>
                </a:solidFill>
                <a:latin typeface="Sitka Heading" panose="02000505000000020004" pitchFamily="2" charset="0"/>
              </a:rPr>
              <a:t>»</a:t>
            </a:r>
            <a:endParaRPr lang="ru-RU" sz="1600" b="1" dirty="0">
              <a:solidFill>
                <a:srgbClr val="0037A5"/>
              </a:solidFill>
              <a:latin typeface="Sitka Heading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61506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B288D385-8172-4CDC-97F1-A8EEE568AC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3699" r="40133" b="88887"/>
          <a:stretch/>
        </p:blipFill>
        <p:spPr>
          <a:xfrm>
            <a:off x="0" y="5895328"/>
            <a:ext cx="2266964" cy="876290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80200400-94A0-AD83-F4AD-5C1C02E839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t="27145"/>
          <a:stretch/>
        </p:blipFill>
        <p:spPr>
          <a:xfrm>
            <a:off x="3736510" y="662267"/>
            <a:ext cx="8455491" cy="6160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0" name="AutoShape 10" descr="Picture background"/>
          <p:cNvSpPr>
            <a:spLocks noChangeAspect="1" noChangeArrowheads="1"/>
          </p:cNvSpPr>
          <p:nvPr/>
        </p:nvSpPr>
        <p:spPr bwMode="auto">
          <a:xfrm>
            <a:off x="-1372789" y="1194238"/>
            <a:ext cx="305836" cy="30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0" tIns="60955" rIns="121910" bIns="60955" numCol="1" anchor="t" anchorCtr="0" compatLnSpc="1">
            <a:prstTxWarp prst="textNoShape">
              <a:avLst/>
            </a:prstTxWarp>
          </a:bodyPr>
          <a:lstStyle/>
          <a:p>
            <a:endParaRPr lang="ru-RU" sz="900"/>
          </a:p>
        </p:txBody>
      </p:sp>
      <p:sp>
        <p:nvSpPr>
          <p:cNvPr id="32" name="Блок-схема: узел 31"/>
          <p:cNvSpPr/>
          <p:nvPr/>
        </p:nvSpPr>
        <p:spPr>
          <a:xfrm>
            <a:off x="200663" y="378120"/>
            <a:ext cx="127322" cy="132606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041962D-670B-F02E-B8A7-D01CE6F0608E}"/>
              </a:ext>
            </a:extLst>
          </p:cNvPr>
          <p:cNvSpPr txBox="1"/>
          <p:nvPr/>
        </p:nvSpPr>
        <p:spPr>
          <a:xfrm>
            <a:off x="446677" y="213494"/>
            <a:ext cx="529731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500" b="1" dirty="0">
                <a:solidFill>
                  <a:srgbClr val="C00000"/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ВИДЫ УСЛУГ В РАМКАХ ПРОЕКТА</a:t>
            </a:r>
          </a:p>
        </p:txBody>
      </p: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xmlns="" id="{726B17EE-CF35-3161-542F-3B2984299B8A}"/>
              </a:ext>
            </a:extLst>
          </p:cNvPr>
          <p:cNvCxnSpPr>
            <a:cxnSpLocks/>
          </p:cNvCxnSpPr>
          <p:nvPr/>
        </p:nvCxnSpPr>
        <p:spPr>
          <a:xfrm flipH="1">
            <a:off x="0" y="2260806"/>
            <a:ext cx="2179816" cy="6659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Рисунок 3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82" b="100000" l="2443" r="97939">
                        <a14:foregroundMark x1="57328" y1="98394" x2="65878" y2="98242"/>
                        <a14:foregroundMark x1="77863" y1="99083" x2="77863" y2="99924"/>
                        <a14:foregroundMark x1="41832" y1="46254" x2="34198" y2="46407"/>
                        <a14:foregroundMark x1="31679" y1="49618" x2="27481" y2="44878"/>
                        <a14:backgroundMark x1="7099" y1="51147" x2="9771" y2="60398"/>
                        <a14:backgroundMark x1="88779" y1="56040" x2="91374" y2="66820"/>
                        <a14:backgroundMark x1="11832" y1="74083" x2="13664" y2="75765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953" y="1194238"/>
            <a:ext cx="3962545" cy="3956495"/>
          </a:xfrm>
          <a:prstGeom prst="rect">
            <a:avLst/>
          </a:prstGeom>
        </p:spPr>
      </p:pic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xmlns="" id="{726B17EE-CF35-3161-542F-3B2984299B8A}"/>
              </a:ext>
            </a:extLst>
          </p:cNvPr>
          <p:cNvCxnSpPr>
            <a:cxnSpLocks/>
          </p:cNvCxnSpPr>
          <p:nvPr/>
        </p:nvCxnSpPr>
        <p:spPr>
          <a:xfrm flipH="1">
            <a:off x="-26008" y="5331577"/>
            <a:ext cx="2179816" cy="6659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xmlns="" id="{726B17EE-CF35-3161-542F-3B2984299B8A}"/>
              </a:ext>
            </a:extLst>
          </p:cNvPr>
          <p:cNvCxnSpPr>
            <a:cxnSpLocks/>
          </p:cNvCxnSpPr>
          <p:nvPr/>
        </p:nvCxnSpPr>
        <p:spPr>
          <a:xfrm flipH="1">
            <a:off x="10026252" y="3654402"/>
            <a:ext cx="2179816" cy="6659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48053" y="959540"/>
            <a:ext cx="3778968" cy="2795120"/>
          </a:xfrm>
          <a:prstGeom prst="roundRect">
            <a:avLst/>
          </a:prstGeom>
          <a:solidFill>
            <a:schemeClr val="bg1"/>
          </a:solidFill>
          <a:ln>
            <a:solidFill>
              <a:srgbClr val="0037A5"/>
            </a:solidFill>
          </a:ln>
          <a:effectLst>
            <a:outerShdw blurRad="50800" dist="254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0" tIns="60955" rIns="121910" bIns="60955" rtlCol="0" anchor="ctr"/>
          <a:lstStyle/>
          <a:p>
            <a:pPr algn="ctr"/>
            <a:r>
              <a:rPr lang="ru-RU" sz="1500" b="1" dirty="0">
                <a:solidFill>
                  <a:srgbClr val="C00000"/>
                </a:solidFill>
                <a:latin typeface="Sitka Heading" panose="02000505000000020004" pitchFamily="2" charset="0"/>
              </a:rPr>
              <a:t>Предоставление временного проживания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50" b="1" i="1" dirty="0">
                <a:solidFill>
                  <a:srgbClr val="0037A5"/>
                </a:solidFill>
                <a:latin typeface="Sitka Heading" panose="02000505000000020004" pitchFamily="2" charset="0"/>
              </a:rPr>
              <a:t>для беременных женщин                        и матерей с детьми </a:t>
            </a:r>
            <a:r>
              <a:rPr lang="ru-RU" sz="1350" i="1" dirty="0">
                <a:solidFill>
                  <a:srgbClr val="0037A5"/>
                </a:solidFill>
                <a:latin typeface="Sitka Heading" panose="02000505000000020004" pitchFamily="2" charset="0"/>
              </a:rPr>
              <a:t>на базе кризисных центров Владимирской Епархии, ГБУСО ВО «Владимирский КЦСОН», ГКУСО ВО «Камешковский СРЦН»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50" b="1" i="1" dirty="0">
                <a:solidFill>
                  <a:srgbClr val="0037A5"/>
                </a:solidFill>
                <a:latin typeface="Sitka Heading" panose="02000505000000020004" pitchFamily="2" charset="0"/>
              </a:rPr>
              <a:t>для детей от 3 до 17 лет                        </a:t>
            </a:r>
            <a:r>
              <a:rPr lang="ru-RU" sz="1350" i="1" dirty="0">
                <a:solidFill>
                  <a:srgbClr val="0037A5"/>
                </a:solidFill>
                <a:latin typeface="Sitka Heading" panose="02000505000000020004" pitchFamily="2" charset="0"/>
              </a:rPr>
              <a:t>в стационарных отделениях учреждений социального обслуживания (10 отделений)                    на период госпитализации матери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8196820" y="1347137"/>
            <a:ext cx="3778968" cy="4942545"/>
          </a:xfrm>
          <a:prstGeom prst="roundRect">
            <a:avLst/>
          </a:prstGeom>
          <a:solidFill>
            <a:schemeClr val="bg1"/>
          </a:solidFill>
          <a:ln>
            <a:solidFill>
              <a:srgbClr val="0037A5"/>
            </a:solidFill>
          </a:ln>
          <a:effectLst>
            <a:outerShdw blurRad="50800" dist="254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0" tIns="60955" rIns="121910" bIns="60955" rtlCol="0" anchor="ctr"/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Sitka Heading" panose="02000505000000020004" pitchFamily="2" charset="0"/>
              </a:rPr>
              <a:t>Оказание адресной помощи </a:t>
            </a:r>
          </a:p>
          <a:p>
            <a:pPr algn="ctr"/>
            <a:endParaRPr lang="ru-RU" sz="500" b="1" dirty="0">
              <a:solidFill>
                <a:srgbClr val="0037A5"/>
              </a:solidFill>
              <a:latin typeface="Sitka Heading" panose="02000505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i="1" dirty="0">
                <a:solidFill>
                  <a:srgbClr val="0037A5"/>
                </a:solidFill>
                <a:latin typeface="Sitka Heading" panose="02000505000000020004" pitchFamily="2" charset="0"/>
              </a:rPr>
              <a:t>адресная благотворительная помощь</a:t>
            </a:r>
            <a:r>
              <a:rPr lang="ru-RU" sz="1400" i="1" dirty="0">
                <a:solidFill>
                  <a:srgbClr val="0037A5"/>
                </a:solidFill>
                <a:latin typeface="Sitka Heading" panose="02000505000000020004" pitchFamily="2" charset="0"/>
              </a:rPr>
              <a:t> (продуктовая, натуральная, вещевая, в т.ч. выдача наборов для новорожденных (гигиенические средства, наборы                    для выписки из роддома)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i="1" dirty="0">
                <a:solidFill>
                  <a:srgbClr val="0037A5"/>
                </a:solidFill>
                <a:latin typeface="Sitka Heading" panose="02000505000000020004" pitchFamily="2" charset="0"/>
              </a:rPr>
              <a:t>пункты проката предметов первой необходимости                         </a:t>
            </a:r>
            <a:r>
              <a:rPr lang="ru-RU" sz="1400" i="1" dirty="0">
                <a:solidFill>
                  <a:srgbClr val="0037A5"/>
                </a:solidFill>
                <a:latin typeface="Sitka Heading" panose="02000505000000020004" pitchFamily="2" charset="0"/>
              </a:rPr>
              <a:t>для новорожденных (кроватки, коляски, пеленальные столики                   и др.)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i="1" dirty="0">
                <a:solidFill>
                  <a:srgbClr val="0037A5"/>
                </a:solidFill>
                <a:latin typeface="Sitka Heading" panose="02000505000000020004" pitchFamily="2" charset="0"/>
              </a:rPr>
              <a:t>организация продуктовых наборов</a:t>
            </a:r>
            <a:endParaRPr lang="ru-RU" sz="1400" i="1" dirty="0">
              <a:solidFill>
                <a:srgbClr val="0037A5"/>
              </a:solidFill>
              <a:latin typeface="Sitka Heading" panose="02000505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i="1" dirty="0">
                <a:solidFill>
                  <a:srgbClr val="0037A5"/>
                </a:solidFill>
                <a:latin typeface="Sitka Heading" panose="02000505000000020004" pitchFamily="2" charset="0"/>
              </a:rPr>
              <a:t>услуги </a:t>
            </a:r>
            <a:r>
              <a:rPr lang="ru-RU" sz="1400" b="1" i="1" dirty="0">
                <a:solidFill>
                  <a:srgbClr val="0037A5"/>
                </a:solidFill>
                <a:latin typeface="Sitka Heading" panose="02000505000000020004" pitchFamily="2" charset="0"/>
              </a:rPr>
              <a:t>«социальной няни» </a:t>
            </a:r>
            <a:r>
              <a:rPr lang="ru-RU" sz="1400" i="1" dirty="0">
                <a:solidFill>
                  <a:srgbClr val="0037A5"/>
                </a:solidFill>
                <a:latin typeface="Sitka Heading" panose="02000505000000020004" pitchFamily="2" charset="0"/>
              </a:rPr>
              <a:t>(организация кратковременного присмотра  и ухода за детьми              до 3 лет на дому для студенческих   и многодетных семей) в пилотных УСО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27985" y="3898195"/>
            <a:ext cx="3778968" cy="2641381"/>
          </a:xfrm>
          <a:prstGeom prst="roundRect">
            <a:avLst/>
          </a:prstGeom>
          <a:solidFill>
            <a:schemeClr val="bg1"/>
          </a:solidFill>
          <a:ln>
            <a:solidFill>
              <a:srgbClr val="0037A5"/>
            </a:solidFill>
          </a:ln>
          <a:effectLst>
            <a:outerShdw blurRad="50800" dist="254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0" tIns="60955" rIns="121910" bIns="60955" rtlCol="0" anchor="ctr"/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Sitka Heading" panose="02000505000000020004" pitchFamily="2" charset="0"/>
              </a:rPr>
              <a:t>Психологическая поддержка </a:t>
            </a:r>
          </a:p>
          <a:p>
            <a:pPr algn="ctr"/>
            <a:endParaRPr lang="ru-RU" sz="1000" b="1" dirty="0">
              <a:solidFill>
                <a:srgbClr val="0037A5"/>
              </a:solidFill>
              <a:latin typeface="Sitka Heading" panose="02000505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i="1" dirty="0">
                <a:solidFill>
                  <a:srgbClr val="0037A5"/>
                </a:solidFill>
                <a:latin typeface="Sitka Heading" panose="02000505000000020004" pitchFamily="2" charset="0"/>
              </a:rPr>
              <a:t>индивидуальные и групповые </a:t>
            </a:r>
            <a:r>
              <a:rPr lang="ru-RU" sz="1500" b="1" i="1" dirty="0">
                <a:solidFill>
                  <a:srgbClr val="0037A5"/>
                </a:solidFill>
                <a:latin typeface="Sitka Heading" panose="02000505000000020004" pitchFamily="2" charset="0"/>
              </a:rPr>
              <a:t>консультации психолога</a:t>
            </a:r>
            <a:endParaRPr lang="ru-RU" sz="1500" i="1" dirty="0">
              <a:solidFill>
                <a:srgbClr val="0037A5"/>
              </a:solidFill>
              <a:latin typeface="Sitka Heading" panose="02000505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b="1" i="1" dirty="0">
                <a:solidFill>
                  <a:srgbClr val="0037A5"/>
                </a:solidFill>
                <a:latin typeface="Sitka Heading" panose="02000505000000020004" pitchFamily="2" charset="0"/>
              </a:rPr>
              <a:t>тренинги</a:t>
            </a:r>
            <a:r>
              <a:rPr lang="ru-RU" sz="1500" i="1" dirty="0">
                <a:solidFill>
                  <a:srgbClr val="0037A5"/>
                </a:solidFill>
                <a:latin typeface="Sitka Heading" panose="02000505000000020004" pitchFamily="2" charset="0"/>
              </a:rPr>
              <a:t> по преодолению кризисных состояний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b="1" i="1" dirty="0">
                <a:solidFill>
                  <a:srgbClr val="0037A5"/>
                </a:solidFill>
                <a:latin typeface="Sitka Heading" panose="02000505000000020004" pitchFamily="2" charset="0"/>
              </a:rPr>
              <a:t>поддержка в принятии решений                </a:t>
            </a:r>
            <a:r>
              <a:rPr lang="ru-RU" sz="1500" i="1" dirty="0">
                <a:solidFill>
                  <a:srgbClr val="0037A5"/>
                </a:solidFill>
                <a:latin typeface="Sitka Heading" panose="02000505000000020004" pitchFamily="2" charset="0"/>
              </a:rPr>
              <a:t>о сохранении беременности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B288D385-8172-4CDC-97F1-A8EEE568AC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3699" r="40133" b="88887"/>
          <a:stretch/>
        </p:blipFill>
        <p:spPr>
          <a:xfrm>
            <a:off x="8351943" y="101169"/>
            <a:ext cx="2220611" cy="85837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3111" l="5667" r="93111">
                        <a14:foregroundMark x1="49000" y1="37667" x2="53111" y2="53556"/>
                        <a14:foregroundMark x1="44778" y1="42889" x2="49222" y2="54556"/>
                        <a14:foregroundMark x1="53444" y1="42222" x2="55667" y2="55556"/>
                        <a14:foregroundMark x1="51778" y1="54333" x2="43778" y2="74778"/>
                        <a14:foregroundMark x1="54667" y1="82889" x2="39111" y2="83667"/>
                        <a14:foregroundMark x1="43778" y1="79000" x2="30444" y2="70556"/>
                        <a14:foregroundMark x1="27111" y1="70889" x2="20556" y2="74222"/>
                        <a14:foregroundMark x1="30111" y1="86778" x2="44333" y2="86111"/>
                        <a14:foregroundMark x1="28000" y1="86778" x2="31000" y2="86778"/>
                        <a14:foregroundMark x1="51778" y1="22111" x2="51111" y2="18889"/>
                        <a14:foregroundMark x1="50889" y1="17667" x2="50889" y2="15000"/>
                        <a14:foregroundMark x1="50778" y1="16222" x2="50778" y2="1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715" y="-58056"/>
            <a:ext cx="1219200" cy="1219200"/>
          </a:xfrm>
          <a:prstGeom prst="rect">
            <a:avLst/>
          </a:prstGeom>
        </p:spPr>
      </p:pic>
      <p:pic>
        <p:nvPicPr>
          <p:cNvPr id="21" name="Picture 2" descr="Герб Владимирской области — Википедия">
            <a:extLst>
              <a:ext uri="{FF2B5EF4-FFF2-40B4-BE49-F238E27FC236}">
                <a16:creationId xmlns:a16="http://schemas.microsoft.com/office/drawing/2014/main" xmlns="" id="{B8028196-645D-1454-3349-B578FE34B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252" y="129473"/>
            <a:ext cx="1002643" cy="100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541475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80200400-94A0-AD83-F4AD-5C1C02E839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t="27145"/>
          <a:stretch/>
        </p:blipFill>
        <p:spPr>
          <a:xfrm>
            <a:off x="3736510" y="662267"/>
            <a:ext cx="8455491" cy="6160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0" name="AutoShape 10" descr="Picture background"/>
          <p:cNvSpPr>
            <a:spLocks noChangeAspect="1" noChangeArrowheads="1"/>
          </p:cNvSpPr>
          <p:nvPr/>
        </p:nvSpPr>
        <p:spPr bwMode="auto">
          <a:xfrm>
            <a:off x="-1372789" y="1194238"/>
            <a:ext cx="305836" cy="30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0" tIns="60955" rIns="121910" bIns="60955" numCol="1" anchor="t" anchorCtr="0" compatLnSpc="1">
            <a:prstTxWarp prst="textNoShape">
              <a:avLst/>
            </a:prstTxWarp>
          </a:bodyPr>
          <a:lstStyle/>
          <a:p>
            <a:endParaRPr lang="ru-RU" sz="900"/>
          </a:p>
        </p:txBody>
      </p:sp>
      <p:sp>
        <p:nvSpPr>
          <p:cNvPr id="32" name="Блок-схема: узел 31"/>
          <p:cNvSpPr/>
          <p:nvPr/>
        </p:nvSpPr>
        <p:spPr>
          <a:xfrm>
            <a:off x="200663" y="378120"/>
            <a:ext cx="127322" cy="132606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041962D-670B-F02E-B8A7-D01CE6F0608E}"/>
              </a:ext>
            </a:extLst>
          </p:cNvPr>
          <p:cNvSpPr txBox="1"/>
          <p:nvPr/>
        </p:nvSpPr>
        <p:spPr>
          <a:xfrm>
            <a:off x="446677" y="204067"/>
            <a:ext cx="529731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500" b="1" dirty="0">
                <a:solidFill>
                  <a:srgbClr val="C00000"/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ВИДЫ УСЛУГ В РАМКАХ ПРОЕКТА</a:t>
            </a:r>
          </a:p>
        </p:txBody>
      </p: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xmlns="" id="{726B17EE-CF35-3161-542F-3B2984299B8A}"/>
              </a:ext>
            </a:extLst>
          </p:cNvPr>
          <p:cNvCxnSpPr>
            <a:cxnSpLocks/>
          </p:cNvCxnSpPr>
          <p:nvPr/>
        </p:nvCxnSpPr>
        <p:spPr>
          <a:xfrm flipH="1">
            <a:off x="0" y="2308741"/>
            <a:ext cx="2179816" cy="6659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Рисунок 3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82" b="100000" l="2443" r="97939">
                        <a14:foregroundMark x1="57328" y1="98394" x2="65878" y2="98242"/>
                        <a14:foregroundMark x1="77863" y1="99083" x2="77863" y2="99924"/>
                        <a14:foregroundMark x1="41832" y1="46254" x2="34198" y2="46407"/>
                        <a14:foregroundMark x1="31679" y1="49618" x2="27481" y2="44878"/>
                        <a14:backgroundMark x1="7099" y1="51147" x2="9771" y2="60398"/>
                        <a14:backgroundMark x1="88779" y1="56040" x2="91374" y2="66820"/>
                        <a14:backgroundMark x1="11832" y1="74083" x2="13664" y2="75765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953" y="1194238"/>
            <a:ext cx="3962545" cy="3956495"/>
          </a:xfrm>
          <a:prstGeom prst="rect">
            <a:avLst/>
          </a:prstGeom>
        </p:spPr>
      </p:pic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xmlns="" id="{726B17EE-CF35-3161-542F-3B2984299B8A}"/>
              </a:ext>
            </a:extLst>
          </p:cNvPr>
          <p:cNvCxnSpPr>
            <a:cxnSpLocks/>
          </p:cNvCxnSpPr>
          <p:nvPr/>
        </p:nvCxnSpPr>
        <p:spPr>
          <a:xfrm flipH="1">
            <a:off x="-26008" y="5331577"/>
            <a:ext cx="2179816" cy="6659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B288D385-8172-4CDC-97F1-A8EEE568AC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43699" r="40133" b="88887"/>
          <a:stretch/>
        </p:blipFill>
        <p:spPr>
          <a:xfrm>
            <a:off x="0" y="5895328"/>
            <a:ext cx="2266964" cy="876290"/>
          </a:xfrm>
          <a:prstGeom prst="rect">
            <a:avLst/>
          </a:prstGeom>
        </p:spPr>
      </p:pic>
      <p:sp>
        <p:nvSpPr>
          <p:cNvPr id="38" name="Скругленный прямоугольник 37"/>
          <p:cNvSpPr/>
          <p:nvPr/>
        </p:nvSpPr>
        <p:spPr>
          <a:xfrm>
            <a:off x="402593" y="946774"/>
            <a:ext cx="3778968" cy="2737252"/>
          </a:xfrm>
          <a:prstGeom prst="roundRect">
            <a:avLst/>
          </a:prstGeom>
          <a:solidFill>
            <a:schemeClr val="bg1"/>
          </a:solidFill>
          <a:ln>
            <a:solidFill>
              <a:srgbClr val="0037A5"/>
            </a:solidFill>
          </a:ln>
          <a:effectLst>
            <a:outerShdw blurRad="50800" dist="254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0" tIns="60955" rIns="121910" bIns="60955" rtlCol="0" anchor="ctr"/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Sitka Heading" panose="02000505000000020004" pitchFamily="2" charset="0"/>
              </a:rPr>
              <a:t>Юридическая помощь </a:t>
            </a:r>
          </a:p>
          <a:p>
            <a:pPr algn="ctr"/>
            <a:endParaRPr lang="ru-RU" sz="1000" b="1" dirty="0">
              <a:solidFill>
                <a:srgbClr val="0037A5"/>
              </a:solidFill>
              <a:latin typeface="Sitka Heading" panose="02000505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b="1" i="1" dirty="0">
                <a:solidFill>
                  <a:srgbClr val="0037A5"/>
                </a:solidFill>
                <a:latin typeface="Sitka Heading" panose="02000505000000020004" pitchFamily="2" charset="0"/>
              </a:rPr>
              <a:t>консультации</a:t>
            </a:r>
            <a:r>
              <a:rPr lang="ru-RU" sz="1500" i="1" dirty="0">
                <a:solidFill>
                  <a:srgbClr val="0037A5"/>
                </a:solidFill>
                <a:latin typeface="Sitka Heading" panose="02000505000000020004" pitchFamily="2" charset="0"/>
              </a:rPr>
              <a:t> по вопросам оформления пособий, льгот, социального контракта, документов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b="1" i="1" dirty="0">
                <a:solidFill>
                  <a:srgbClr val="0037A5"/>
                </a:solidFill>
                <a:latin typeface="Sitka Heading" panose="02000505000000020004" pitchFamily="2" charset="0"/>
              </a:rPr>
              <a:t>помощь</a:t>
            </a:r>
            <a:r>
              <a:rPr lang="ru-RU" sz="1500" i="1" dirty="0">
                <a:solidFill>
                  <a:srgbClr val="0037A5"/>
                </a:solidFill>
                <a:latin typeface="Sitka Heading" panose="02000505000000020004" pitchFamily="2" charset="0"/>
              </a:rPr>
              <a:t> в восстановлении прав             на жильё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b="1" i="1" dirty="0">
                <a:solidFill>
                  <a:srgbClr val="0037A5"/>
                </a:solidFill>
                <a:latin typeface="Sitka Heading" panose="02000505000000020004" pitchFamily="2" charset="0"/>
              </a:rPr>
              <a:t>сопровождение</a:t>
            </a:r>
            <a:r>
              <a:rPr lang="ru-RU" sz="1500" i="1" dirty="0">
                <a:solidFill>
                  <a:srgbClr val="0037A5"/>
                </a:solidFill>
                <a:latin typeface="Sitka Heading" panose="02000505000000020004" pitchFamily="2" charset="0"/>
              </a:rPr>
              <a:t> в государственных учреждениях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77480" y="3887959"/>
            <a:ext cx="3778968" cy="2781189"/>
          </a:xfrm>
          <a:prstGeom prst="roundRect">
            <a:avLst/>
          </a:prstGeom>
          <a:solidFill>
            <a:schemeClr val="bg1"/>
          </a:solidFill>
          <a:ln>
            <a:solidFill>
              <a:srgbClr val="0037A5"/>
            </a:solidFill>
          </a:ln>
          <a:effectLst>
            <a:outerShdw blurRad="50800" dist="254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0" tIns="60955" rIns="121910" bIns="60955" rtlCol="0" anchor="ctr"/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Sitka Heading" panose="02000505000000020004" pitchFamily="2" charset="0"/>
              </a:rPr>
              <a:t>Духовная поддержка, помощь Сестричества Владимирской Епархии </a:t>
            </a:r>
          </a:p>
          <a:p>
            <a:pPr algn="ctr"/>
            <a:endParaRPr lang="ru-RU" sz="1000" b="1" dirty="0">
              <a:solidFill>
                <a:srgbClr val="0037A5"/>
              </a:solidFill>
              <a:latin typeface="Sitka Heading" panose="02000505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i="1" dirty="0">
                <a:solidFill>
                  <a:srgbClr val="0037A5"/>
                </a:solidFill>
                <a:latin typeface="Sitka Heading" panose="02000505000000020004" pitchFamily="2" charset="0"/>
              </a:rPr>
              <a:t>духовно нравственное </a:t>
            </a:r>
            <a:r>
              <a:rPr lang="ru-RU" sz="1500" b="1" i="1" dirty="0">
                <a:solidFill>
                  <a:srgbClr val="0037A5"/>
                </a:solidFill>
                <a:latin typeface="Sitka Heading" panose="02000505000000020004" pitchFamily="2" charset="0"/>
              </a:rPr>
              <a:t>просвещение</a:t>
            </a:r>
            <a:endParaRPr lang="ru-RU" sz="1500" i="1" dirty="0">
              <a:solidFill>
                <a:srgbClr val="0037A5"/>
              </a:solidFill>
              <a:latin typeface="Sitka Heading" panose="02000505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i="1" dirty="0">
                <a:solidFill>
                  <a:srgbClr val="0037A5"/>
                </a:solidFill>
                <a:latin typeface="Sitka Heading" panose="02000505000000020004" pitchFamily="2" charset="0"/>
              </a:rPr>
              <a:t>кратковременный </a:t>
            </a:r>
            <a:r>
              <a:rPr lang="ru-RU" sz="1500" b="1" i="1" dirty="0">
                <a:solidFill>
                  <a:srgbClr val="0037A5"/>
                </a:solidFill>
                <a:latin typeface="Sitka Heading" panose="02000505000000020004" pitchFamily="2" charset="0"/>
              </a:rPr>
              <a:t>присмотр</a:t>
            </a:r>
            <a:r>
              <a:rPr lang="ru-RU" sz="1500" i="1" dirty="0">
                <a:solidFill>
                  <a:srgbClr val="0037A5"/>
                </a:solidFill>
                <a:latin typeface="Sitka Heading" panose="02000505000000020004" pitchFamily="2" charset="0"/>
              </a:rPr>
              <a:t>             за детьми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B288D385-8172-4CDC-97F1-A8EEE568AC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43699" r="40133" b="88887"/>
          <a:stretch/>
        </p:blipFill>
        <p:spPr>
          <a:xfrm>
            <a:off x="8235714" y="101169"/>
            <a:ext cx="2336840" cy="903300"/>
          </a:xfrm>
          <a:prstGeom prst="rect">
            <a:avLst/>
          </a:prstGeom>
        </p:spPr>
      </p:pic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726B17EE-CF35-3161-542F-3B2984299B8A}"/>
              </a:ext>
            </a:extLst>
          </p:cNvPr>
          <p:cNvCxnSpPr>
            <a:cxnSpLocks/>
          </p:cNvCxnSpPr>
          <p:nvPr/>
        </p:nvCxnSpPr>
        <p:spPr>
          <a:xfrm flipH="1">
            <a:off x="10023987" y="2957092"/>
            <a:ext cx="2179816" cy="6659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8122701" y="1113470"/>
            <a:ext cx="3778968" cy="3303175"/>
          </a:xfrm>
          <a:prstGeom prst="roundRect">
            <a:avLst/>
          </a:prstGeom>
          <a:solidFill>
            <a:schemeClr val="bg1"/>
          </a:solidFill>
          <a:ln>
            <a:solidFill>
              <a:srgbClr val="0037A5"/>
            </a:solidFill>
          </a:ln>
          <a:effectLst>
            <a:outerShdw blurRad="50800" dist="254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0" tIns="60955" rIns="121910" bIns="60955" rtlCol="0" anchor="ctr"/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Sitka Heading" panose="02000505000000020004" pitchFamily="2" charset="0"/>
              </a:rPr>
              <a:t>Просветительские мероприятия </a:t>
            </a:r>
          </a:p>
          <a:p>
            <a:pPr algn="ctr"/>
            <a:endParaRPr lang="ru-RU" sz="600" b="1" dirty="0">
              <a:solidFill>
                <a:srgbClr val="0037A5"/>
              </a:solidFill>
              <a:latin typeface="Sitka Heading" panose="02000505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i="1" dirty="0">
                <a:solidFill>
                  <a:srgbClr val="0037A5"/>
                </a:solidFill>
                <a:latin typeface="Sitka Heading" panose="02000505000000020004" pitchFamily="2" charset="0"/>
              </a:rPr>
              <a:t>семинары</a:t>
            </a:r>
            <a:r>
              <a:rPr lang="ru-RU" sz="1400" i="1" dirty="0">
                <a:solidFill>
                  <a:srgbClr val="0037A5"/>
                </a:solidFill>
                <a:latin typeface="Sitka Heading" panose="02000505000000020004" pitchFamily="2" charset="0"/>
              </a:rPr>
              <a:t> по подготовке к родам           и уходу за ребёнком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i="1" dirty="0">
                <a:solidFill>
                  <a:srgbClr val="0037A5"/>
                </a:solidFill>
                <a:latin typeface="Sitka Heading" panose="02000505000000020004" pitchFamily="2" charset="0"/>
              </a:rPr>
              <a:t>лекции</a:t>
            </a:r>
            <a:r>
              <a:rPr lang="ru-RU" sz="1400" i="1" dirty="0">
                <a:solidFill>
                  <a:srgbClr val="0037A5"/>
                </a:solidFill>
                <a:latin typeface="Sitka Heading" panose="02000505000000020004" pitchFamily="2" charset="0"/>
              </a:rPr>
              <a:t> о грудном вскармливании          и детском здоровье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i="1" dirty="0">
                <a:solidFill>
                  <a:srgbClr val="0037A5"/>
                </a:solidFill>
                <a:latin typeface="Sitka Heading" panose="02000505000000020004" pitchFamily="2" charset="0"/>
              </a:rPr>
              <a:t>тренинги</a:t>
            </a:r>
            <a:r>
              <a:rPr lang="ru-RU" sz="1400" i="1" dirty="0">
                <a:solidFill>
                  <a:srgbClr val="0037A5"/>
                </a:solidFill>
                <a:latin typeface="Sitka Heading" panose="02000505000000020004" pitchFamily="2" charset="0"/>
              </a:rPr>
              <a:t> по развитию родительских навыков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i="1" dirty="0">
                <a:solidFill>
                  <a:srgbClr val="0037A5"/>
                </a:solidFill>
                <a:latin typeface="Sitka Heading" panose="02000505000000020004" pitchFamily="2" charset="0"/>
              </a:rPr>
              <a:t>встречи</a:t>
            </a:r>
            <a:r>
              <a:rPr lang="ru-RU" sz="1400" i="1" dirty="0">
                <a:solidFill>
                  <a:srgbClr val="0037A5"/>
                </a:solidFill>
                <a:latin typeface="Sitka Heading" panose="02000505000000020004" pitchFamily="2" charset="0"/>
              </a:rPr>
              <a:t> с многодетными матерями и психологами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i="1" dirty="0">
                <a:solidFill>
                  <a:srgbClr val="0037A5"/>
                </a:solidFill>
                <a:latin typeface="Sitka Heading" panose="02000505000000020004" pitchFamily="2" charset="0"/>
              </a:rPr>
              <a:t>информационная кампания             </a:t>
            </a:r>
            <a:r>
              <a:rPr lang="ru-RU" sz="1400" i="1" dirty="0">
                <a:solidFill>
                  <a:srgbClr val="0037A5"/>
                </a:solidFill>
                <a:latin typeface="Sitka Heading" panose="02000505000000020004" pitchFamily="2" charset="0"/>
              </a:rPr>
              <a:t>о поддержке беременных женщин      и женщин с детьми в СМИ, социальных сетях, официальных сайтах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xmlns="" id="{726B17EE-CF35-3161-542F-3B2984299B8A}"/>
              </a:ext>
            </a:extLst>
          </p:cNvPr>
          <p:cNvCxnSpPr>
            <a:cxnSpLocks/>
          </p:cNvCxnSpPr>
          <p:nvPr/>
        </p:nvCxnSpPr>
        <p:spPr>
          <a:xfrm flipH="1">
            <a:off x="10023987" y="5678779"/>
            <a:ext cx="2179816" cy="6659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кругленный прямоугольник 20"/>
          <p:cNvSpPr/>
          <p:nvPr/>
        </p:nvSpPr>
        <p:spPr>
          <a:xfrm>
            <a:off x="8146304" y="4701728"/>
            <a:ext cx="3778968" cy="1967420"/>
          </a:xfrm>
          <a:prstGeom prst="roundRect">
            <a:avLst/>
          </a:prstGeom>
          <a:solidFill>
            <a:schemeClr val="bg1"/>
          </a:solidFill>
          <a:ln>
            <a:solidFill>
              <a:srgbClr val="0037A5"/>
            </a:solidFill>
          </a:ln>
          <a:effectLst>
            <a:outerShdw blurRad="50800" dist="254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0" tIns="60955" rIns="121910" bIns="60955" rtlCol="0" anchor="ctr"/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Sitka Heading" panose="02000505000000020004" pitchFamily="2" charset="0"/>
              </a:rPr>
              <a:t>Социальная адаптация</a:t>
            </a:r>
          </a:p>
          <a:p>
            <a:pPr algn="ctr"/>
            <a:endParaRPr lang="ru-RU" sz="1000" b="1" dirty="0">
              <a:solidFill>
                <a:srgbClr val="0037A5"/>
              </a:solidFill>
              <a:latin typeface="Sitka Heading" panose="02000505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b="1" i="1" dirty="0">
                <a:solidFill>
                  <a:srgbClr val="0037A5"/>
                </a:solidFill>
                <a:latin typeface="Sitka Heading" panose="02000505000000020004" pitchFamily="2" charset="0"/>
              </a:rPr>
              <a:t>содействие</a:t>
            </a:r>
            <a:r>
              <a:rPr lang="ru-RU" sz="1500" i="1" dirty="0">
                <a:solidFill>
                  <a:srgbClr val="0037A5"/>
                </a:solidFill>
                <a:latin typeface="Sitka Heading" panose="02000505000000020004" pitchFamily="2" charset="0"/>
              </a:rPr>
              <a:t> в трудоустройстве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b="1" i="1" dirty="0">
                <a:solidFill>
                  <a:srgbClr val="0037A5"/>
                </a:solidFill>
                <a:latin typeface="Sitka Heading" panose="02000505000000020004" pitchFamily="2" charset="0"/>
              </a:rPr>
              <a:t>обучение</a:t>
            </a:r>
            <a:r>
              <a:rPr lang="ru-RU" sz="1500" i="1" dirty="0">
                <a:solidFill>
                  <a:srgbClr val="0037A5"/>
                </a:solidFill>
                <a:latin typeface="Sitka Heading" panose="02000505000000020004" pitchFamily="2" charset="0"/>
              </a:rPr>
              <a:t> новым профессиям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b="1" i="1" dirty="0">
                <a:solidFill>
                  <a:srgbClr val="0037A5"/>
                </a:solidFill>
                <a:latin typeface="Sitka Heading" panose="02000505000000020004" pitchFamily="2" charset="0"/>
              </a:rPr>
              <a:t>помощь</a:t>
            </a:r>
            <a:r>
              <a:rPr lang="ru-RU" sz="1500" i="1" dirty="0">
                <a:solidFill>
                  <a:srgbClr val="0037A5"/>
                </a:solidFill>
                <a:latin typeface="Sitka Heading" panose="02000505000000020004" pitchFamily="2" charset="0"/>
              </a:rPr>
              <a:t> в оформлении детских пособий и льгот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b="1" i="1" dirty="0">
                <a:solidFill>
                  <a:srgbClr val="0037A5"/>
                </a:solidFill>
                <a:latin typeface="Sitka Heading" panose="02000505000000020004" pitchFamily="2" charset="0"/>
              </a:rPr>
              <a:t>взаимодействие</a:t>
            </a:r>
            <a:r>
              <a:rPr lang="ru-RU" sz="1500" i="1" dirty="0">
                <a:solidFill>
                  <a:srgbClr val="0037A5"/>
                </a:solidFill>
                <a:latin typeface="Sitka Heading" panose="02000505000000020004" pitchFamily="2" charset="0"/>
              </a:rPr>
              <a:t> с центрами занятости населения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3111" l="5667" r="93111">
                        <a14:foregroundMark x1="49000" y1="37667" x2="53111" y2="53556"/>
                        <a14:foregroundMark x1="44778" y1="42889" x2="49222" y2="54556"/>
                        <a14:foregroundMark x1="53444" y1="42222" x2="55667" y2="55556"/>
                        <a14:foregroundMark x1="51778" y1="54333" x2="43778" y2="74778"/>
                        <a14:foregroundMark x1="54667" y1="82889" x2="39111" y2="83667"/>
                        <a14:foregroundMark x1="43778" y1="79000" x2="30444" y2="70556"/>
                        <a14:foregroundMark x1="27111" y1="70889" x2="20556" y2="74222"/>
                        <a14:foregroundMark x1="30111" y1="86778" x2="44333" y2="86111"/>
                        <a14:foregroundMark x1="28000" y1="86778" x2="31000" y2="86778"/>
                        <a14:foregroundMark x1="51778" y1="22111" x2="51111" y2="18889"/>
                        <a14:foregroundMark x1="50889" y1="17667" x2="50889" y2="15000"/>
                        <a14:foregroundMark x1="50778" y1="16222" x2="50778" y2="1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715" y="-58056"/>
            <a:ext cx="1219200" cy="1219200"/>
          </a:xfrm>
          <a:prstGeom prst="rect">
            <a:avLst/>
          </a:prstGeom>
        </p:spPr>
      </p:pic>
      <p:pic>
        <p:nvPicPr>
          <p:cNvPr id="27" name="Picture 2" descr="Герб Владимирской области — Википедия">
            <a:extLst>
              <a:ext uri="{FF2B5EF4-FFF2-40B4-BE49-F238E27FC236}">
                <a16:creationId xmlns:a16="http://schemas.microsoft.com/office/drawing/2014/main" xmlns="" id="{B8028196-645D-1454-3349-B578FE34B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252" y="129473"/>
            <a:ext cx="1002643" cy="100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754037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Рисунок 133">
            <a:extLst>
              <a:ext uri="{FF2B5EF4-FFF2-40B4-BE49-F238E27FC236}">
                <a16:creationId xmlns:a16="http://schemas.microsoft.com/office/drawing/2014/main" xmlns="" id="{B288D385-8172-4CDC-97F1-A8EEE568AC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4714" r="40133" b="88887"/>
          <a:stretch/>
        </p:blipFill>
        <p:spPr>
          <a:xfrm>
            <a:off x="0" y="5919495"/>
            <a:ext cx="2190163" cy="903300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xmlns="" id="{80200400-94A0-AD83-F4AD-5C1C02E839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t="27145"/>
          <a:stretch/>
        </p:blipFill>
        <p:spPr>
          <a:xfrm>
            <a:off x="3736510" y="662267"/>
            <a:ext cx="8455491" cy="6160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1">
            <a:extLst>
              <a:ext uri="{FF2B5EF4-FFF2-40B4-BE49-F238E27FC236}">
                <a16:creationId xmlns:a16="http://schemas.microsoft.com/office/drawing/2014/main" xmlns="" id="{4030BE67-4793-501F-23EE-AE4F32940CDE}"/>
              </a:ext>
            </a:extLst>
          </p:cNvPr>
          <p:cNvSpPr txBox="1"/>
          <p:nvPr/>
        </p:nvSpPr>
        <p:spPr>
          <a:xfrm rot="4054326">
            <a:off x="8164369" y="1297893"/>
            <a:ext cx="1251503" cy="41347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Sitka Heading" panose="02000505000000020004" pitchFamily="2" charset="0"/>
              </a:rPr>
              <a:t>1942</a:t>
            </a:r>
            <a:endParaRPr lang="ru-RU" sz="1000" b="1" dirty="0">
              <a:solidFill>
                <a:schemeClr val="bg1"/>
              </a:solidFill>
              <a:latin typeface="Sitka Heading" panose="02000505000000020004" pitchFamily="2" charset="0"/>
            </a:endParaRP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xmlns="" id="{DB8FCEF5-41D3-7F9A-8CBA-AFDD1608EEED}"/>
              </a:ext>
            </a:extLst>
          </p:cNvPr>
          <p:cNvSpPr txBox="1"/>
          <p:nvPr/>
        </p:nvSpPr>
        <p:spPr>
          <a:xfrm rot="4285758">
            <a:off x="8580241" y="1264314"/>
            <a:ext cx="1251503" cy="41347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latin typeface="Sitka Heading" panose="02000505000000020004" pitchFamily="2" charset="0"/>
              </a:rPr>
              <a:t>2970</a:t>
            </a:r>
            <a:endParaRPr lang="ru-RU" sz="1000" b="1" dirty="0">
              <a:solidFill>
                <a:schemeClr val="bg1"/>
              </a:solidFill>
              <a:latin typeface="Sitka Heading" panose="02000505000000020004" pitchFamily="2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05894" y="1168977"/>
            <a:ext cx="11780651" cy="649524"/>
          </a:xfrm>
          <a:prstGeom prst="roundRect">
            <a:avLst/>
          </a:prstGeom>
          <a:solidFill>
            <a:srgbClr val="0037A5"/>
          </a:solidFill>
          <a:ln>
            <a:solidFill>
              <a:srgbClr val="0037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05" tIns="22852" rIns="45705" bIns="22852"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itka Heading" panose="02000505000000020004" pitchFamily="2" charset="0"/>
              </a:rPr>
              <a:t>ИНФОРМАЦИЯ О СЛУЧАЕ ПОСТУПАЕТ В ХОДЕ:</a:t>
            </a:r>
          </a:p>
        </p:txBody>
      </p:sp>
      <p:sp>
        <p:nvSpPr>
          <p:cNvPr id="23" name="Блок-схема: узел 22"/>
          <p:cNvSpPr/>
          <p:nvPr/>
        </p:nvSpPr>
        <p:spPr>
          <a:xfrm>
            <a:off x="200663" y="378120"/>
            <a:ext cx="127322" cy="132606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041962D-670B-F02E-B8A7-D01CE6F0608E}"/>
              </a:ext>
            </a:extLst>
          </p:cNvPr>
          <p:cNvSpPr txBox="1"/>
          <p:nvPr/>
        </p:nvSpPr>
        <p:spPr>
          <a:xfrm>
            <a:off x="446676" y="232348"/>
            <a:ext cx="102632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АЛГОРИТМ ОРГАНИЗАЦИИ РАБОТЫ С ЖЕНЩИНАМИ  </a:t>
            </a:r>
          </a:p>
          <a:p>
            <a:r>
              <a:rPr lang="ru-RU" sz="2400" b="1" dirty="0">
                <a:solidFill>
                  <a:srgbClr val="C00000"/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ПО ПРЕОДОЛЕНИЮ ТРУДНОЙ ЖИЗНЕННОЙ СИТУАЦИИ </a:t>
            </a:r>
          </a:p>
        </p:txBody>
      </p:sp>
      <p:cxnSp>
        <p:nvCxnSpPr>
          <p:cNvPr id="48" name="Соединительная линия уступом 47"/>
          <p:cNvCxnSpPr>
            <a:cxnSpLocks/>
          </p:cNvCxnSpPr>
          <p:nvPr/>
        </p:nvCxnSpPr>
        <p:spPr>
          <a:xfrm rot="16200000" flipH="1">
            <a:off x="-246713" y="2252874"/>
            <a:ext cx="1173304" cy="213474"/>
          </a:xfrm>
          <a:prstGeom prst="bentConnector3">
            <a:avLst>
              <a:gd name="adj1" fmla="val 10942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Группа 48"/>
          <p:cNvGrpSpPr/>
          <p:nvPr/>
        </p:nvGrpSpPr>
        <p:grpSpPr>
          <a:xfrm rot="5400000">
            <a:off x="1106624" y="1470113"/>
            <a:ext cx="1959607" cy="3279504"/>
            <a:chOff x="4660894" y="3011198"/>
            <a:chExt cx="2570770" cy="2352094"/>
          </a:xfrm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4660894" y="3011198"/>
              <a:ext cx="2570770" cy="2352094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Скругленный прямоугольник 4"/>
            <p:cNvSpPr txBox="1"/>
            <p:nvPr/>
          </p:nvSpPr>
          <p:spPr>
            <a:xfrm>
              <a:off x="4729784" y="3080088"/>
              <a:ext cx="2432990" cy="22143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22860" rIns="3429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 dirty="0">
                <a:latin typeface="Book Antiqua" panose="02040602050305030304" pitchFamily="18" charset="0"/>
              </a:endParaRPr>
            </a:p>
          </p:txBody>
        </p:sp>
      </p:grpSp>
      <p:grpSp>
        <p:nvGrpSpPr>
          <p:cNvPr id="83" name="Группа 82"/>
          <p:cNvGrpSpPr/>
          <p:nvPr/>
        </p:nvGrpSpPr>
        <p:grpSpPr>
          <a:xfrm rot="5400000">
            <a:off x="1106624" y="3741281"/>
            <a:ext cx="1959607" cy="3279504"/>
            <a:chOff x="4660894" y="3011198"/>
            <a:chExt cx="2570770" cy="2352094"/>
          </a:xfrm>
        </p:grpSpPr>
        <p:sp>
          <p:nvSpPr>
            <p:cNvPr id="84" name="Скругленный прямоугольник 83"/>
            <p:cNvSpPr/>
            <p:nvPr/>
          </p:nvSpPr>
          <p:spPr>
            <a:xfrm>
              <a:off x="4660894" y="3011198"/>
              <a:ext cx="2570770" cy="2352094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5" name="Скругленный прямоугольник 4"/>
            <p:cNvSpPr txBox="1"/>
            <p:nvPr/>
          </p:nvSpPr>
          <p:spPr>
            <a:xfrm>
              <a:off x="4729784" y="3080088"/>
              <a:ext cx="2432990" cy="22143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22860" rIns="3429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 dirty="0">
                <a:latin typeface="Book Antiqua" panose="02040602050305030304" pitchFamily="18" charset="0"/>
              </a:endParaRPr>
            </a:p>
          </p:txBody>
        </p:sp>
      </p:grpSp>
      <p:grpSp>
        <p:nvGrpSpPr>
          <p:cNvPr id="86" name="Группа 85"/>
          <p:cNvGrpSpPr/>
          <p:nvPr/>
        </p:nvGrpSpPr>
        <p:grpSpPr>
          <a:xfrm rot="5400000">
            <a:off x="5116415" y="1464225"/>
            <a:ext cx="1959607" cy="3279504"/>
            <a:chOff x="4660894" y="3011198"/>
            <a:chExt cx="2570770" cy="235209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87" name="Скругленный прямоугольник 86"/>
            <p:cNvSpPr/>
            <p:nvPr/>
          </p:nvSpPr>
          <p:spPr>
            <a:xfrm>
              <a:off x="4660894" y="3011198"/>
              <a:ext cx="2570770" cy="235209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1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8" name="Скругленный прямоугольник 4"/>
            <p:cNvSpPr txBox="1"/>
            <p:nvPr/>
          </p:nvSpPr>
          <p:spPr>
            <a:xfrm>
              <a:off x="4729784" y="3080088"/>
              <a:ext cx="2432990" cy="221431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22860" rIns="3429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 dirty="0">
                <a:latin typeface="Book Antiqua" panose="02040602050305030304" pitchFamily="18" charset="0"/>
              </a:endParaRPr>
            </a:p>
          </p:txBody>
        </p:sp>
      </p:grpSp>
      <p:grpSp>
        <p:nvGrpSpPr>
          <p:cNvPr id="89" name="Группа 88"/>
          <p:cNvGrpSpPr/>
          <p:nvPr/>
        </p:nvGrpSpPr>
        <p:grpSpPr>
          <a:xfrm rot="5400000">
            <a:off x="9126205" y="1464225"/>
            <a:ext cx="1959607" cy="3279504"/>
            <a:chOff x="4660894" y="3011198"/>
            <a:chExt cx="2570770" cy="2352094"/>
          </a:xfrm>
        </p:grpSpPr>
        <p:sp>
          <p:nvSpPr>
            <p:cNvPr id="90" name="Скругленный прямоугольник 89"/>
            <p:cNvSpPr/>
            <p:nvPr/>
          </p:nvSpPr>
          <p:spPr>
            <a:xfrm>
              <a:off x="4660894" y="3011198"/>
              <a:ext cx="2570770" cy="2352094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1" name="Скругленный прямоугольник 4"/>
            <p:cNvSpPr txBox="1"/>
            <p:nvPr/>
          </p:nvSpPr>
          <p:spPr>
            <a:xfrm>
              <a:off x="4729784" y="3080088"/>
              <a:ext cx="2432990" cy="22143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22860" rIns="3429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 dirty="0">
                <a:latin typeface="Book Antiqua" panose="02040602050305030304" pitchFamily="18" charset="0"/>
              </a:endParaRPr>
            </a:p>
          </p:txBody>
        </p:sp>
      </p:grpSp>
      <p:grpSp>
        <p:nvGrpSpPr>
          <p:cNvPr id="92" name="Группа 91"/>
          <p:cNvGrpSpPr/>
          <p:nvPr/>
        </p:nvGrpSpPr>
        <p:grpSpPr>
          <a:xfrm rot="5400000">
            <a:off x="5116414" y="3767413"/>
            <a:ext cx="1959607" cy="3279504"/>
            <a:chOff x="4660894" y="3011198"/>
            <a:chExt cx="2570770" cy="235209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93" name="Скругленный прямоугольник 92"/>
            <p:cNvSpPr/>
            <p:nvPr/>
          </p:nvSpPr>
          <p:spPr>
            <a:xfrm>
              <a:off x="4660894" y="3011198"/>
              <a:ext cx="2570770" cy="235209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1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4" name="Скругленный прямоугольник 4"/>
            <p:cNvSpPr txBox="1"/>
            <p:nvPr/>
          </p:nvSpPr>
          <p:spPr>
            <a:xfrm>
              <a:off x="4729784" y="3080088"/>
              <a:ext cx="2432990" cy="221431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22860" rIns="3429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 dirty="0">
                <a:latin typeface="Book Antiqua" panose="02040602050305030304" pitchFamily="18" charset="0"/>
              </a:endParaRPr>
            </a:p>
          </p:txBody>
        </p:sp>
      </p:grpSp>
      <p:grpSp>
        <p:nvGrpSpPr>
          <p:cNvPr id="96" name="Группа 95"/>
          <p:cNvGrpSpPr/>
          <p:nvPr/>
        </p:nvGrpSpPr>
        <p:grpSpPr>
          <a:xfrm rot="5400000">
            <a:off x="9126203" y="3819927"/>
            <a:ext cx="1959607" cy="3279504"/>
            <a:chOff x="4660894" y="3011198"/>
            <a:chExt cx="2570770" cy="2352094"/>
          </a:xfrm>
        </p:grpSpPr>
        <p:sp>
          <p:nvSpPr>
            <p:cNvPr id="97" name="Скругленный прямоугольник 96"/>
            <p:cNvSpPr/>
            <p:nvPr/>
          </p:nvSpPr>
          <p:spPr>
            <a:xfrm>
              <a:off x="4660894" y="3011198"/>
              <a:ext cx="2570770" cy="2352094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8" name="Скругленный прямоугольник 4"/>
            <p:cNvSpPr txBox="1"/>
            <p:nvPr/>
          </p:nvSpPr>
          <p:spPr>
            <a:xfrm>
              <a:off x="4729784" y="3080088"/>
              <a:ext cx="2432990" cy="22143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4290" tIns="22860" rIns="3429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 dirty="0">
                <a:latin typeface="Book Antiqua" panose="02040602050305030304" pitchFamily="18" charset="0"/>
              </a:endParaRP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1041962D-670B-F02E-B8A7-D01CE6F0608E}"/>
              </a:ext>
            </a:extLst>
          </p:cNvPr>
          <p:cNvSpPr txBox="1"/>
          <p:nvPr/>
        </p:nvSpPr>
        <p:spPr>
          <a:xfrm>
            <a:off x="200663" y="1477384"/>
            <a:ext cx="13587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1041962D-670B-F02E-B8A7-D01CE6F0608E}"/>
              </a:ext>
            </a:extLst>
          </p:cNvPr>
          <p:cNvSpPr txBox="1"/>
          <p:nvPr/>
        </p:nvSpPr>
        <p:spPr>
          <a:xfrm>
            <a:off x="3960969" y="1571387"/>
            <a:ext cx="13587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1041962D-670B-F02E-B8A7-D01CE6F0608E}"/>
              </a:ext>
            </a:extLst>
          </p:cNvPr>
          <p:cNvSpPr txBox="1"/>
          <p:nvPr/>
        </p:nvSpPr>
        <p:spPr>
          <a:xfrm>
            <a:off x="8131355" y="1524007"/>
            <a:ext cx="13587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1041962D-670B-F02E-B8A7-D01CE6F0608E}"/>
              </a:ext>
            </a:extLst>
          </p:cNvPr>
          <p:cNvSpPr txBox="1"/>
          <p:nvPr/>
        </p:nvSpPr>
        <p:spPr>
          <a:xfrm>
            <a:off x="125512" y="3748552"/>
            <a:ext cx="13587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122" name="Прямая соединительная линия 121"/>
          <p:cNvCxnSpPr/>
          <p:nvPr/>
        </p:nvCxnSpPr>
        <p:spPr>
          <a:xfrm>
            <a:off x="1849411" y="4073660"/>
            <a:ext cx="1" cy="343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1041962D-670B-F02E-B8A7-D01CE6F0608E}"/>
              </a:ext>
            </a:extLst>
          </p:cNvPr>
          <p:cNvSpPr txBox="1"/>
          <p:nvPr/>
        </p:nvSpPr>
        <p:spPr>
          <a:xfrm>
            <a:off x="4143395" y="3827196"/>
            <a:ext cx="13587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xmlns="" id="{1041962D-670B-F02E-B8A7-D01CE6F0608E}"/>
              </a:ext>
            </a:extLst>
          </p:cNvPr>
          <p:cNvSpPr txBox="1"/>
          <p:nvPr/>
        </p:nvSpPr>
        <p:spPr>
          <a:xfrm>
            <a:off x="8242494" y="3867916"/>
            <a:ext cx="13587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113" name="Соединительная линия уступом 112"/>
          <p:cNvCxnSpPr>
            <a:cxnSpLocks/>
            <a:endCxn id="90" idx="0"/>
          </p:cNvCxnSpPr>
          <p:nvPr/>
        </p:nvCxnSpPr>
        <p:spPr>
          <a:xfrm rot="5400000">
            <a:off x="11181005" y="2383258"/>
            <a:ext cx="1285477" cy="155963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>
            <a:stCxn id="25" idx="2"/>
            <a:endCxn id="87" idx="1"/>
          </p:cNvCxnSpPr>
          <p:nvPr/>
        </p:nvCxnSpPr>
        <p:spPr>
          <a:xfrm flipH="1">
            <a:off x="6096219" y="1818501"/>
            <a:ext cx="1" cy="3056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/>
          <p:cNvCxnSpPr/>
          <p:nvPr/>
        </p:nvCxnSpPr>
        <p:spPr>
          <a:xfrm>
            <a:off x="6066728" y="4083781"/>
            <a:ext cx="1" cy="343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единительная линия 124"/>
          <p:cNvCxnSpPr/>
          <p:nvPr/>
        </p:nvCxnSpPr>
        <p:spPr>
          <a:xfrm>
            <a:off x="10095927" y="4124501"/>
            <a:ext cx="1" cy="343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Прямоугольник 125">
            <a:extLst>
              <a:ext uri="{FF2B5EF4-FFF2-40B4-BE49-F238E27FC236}">
                <a16:creationId xmlns:a16="http://schemas.microsoft.com/office/drawing/2014/main" xmlns="" id="{8408A58A-0E47-F701-F991-92B1C71D177A}"/>
              </a:ext>
            </a:extLst>
          </p:cNvPr>
          <p:cNvSpPr/>
          <p:nvPr/>
        </p:nvSpPr>
        <p:spPr>
          <a:xfrm>
            <a:off x="599028" y="1808541"/>
            <a:ext cx="31468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endParaRPr lang="ru-RU" i="1" dirty="0">
              <a:latin typeface="Sitka Heading" panose="02000505000000020004" pitchFamily="2" charset="0"/>
            </a:endParaRPr>
          </a:p>
          <a:p>
            <a:r>
              <a:rPr lang="ru-RU" sz="1400" b="1" dirty="0">
                <a:solidFill>
                  <a:srgbClr val="C00000"/>
                </a:solidFill>
                <a:latin typeface="Sitka Heading" panose="02000505000000020004" pitchFamily="2" charset="0"/>
              </a:rPr>
              <a:t>Лично</a:t>
            </a:r>
            <a:r>
              <a:rPr lang="ru-RU" sz="1400" b="1" dirty="0">
                <a:solidFill>
                  <a:srgbClr val="FF0000"/>
                </a:solidFill>
                <a:latin typeface="Sitka Heading" panose="02000505000000020004" pitchFamily="2" charset="0"/>
              </a:rPr>
              <a:t>е</a:t>
            </a:r>
            <a:r>
              <a:rPr lang="ru-RU" sz="1400" b="1" dirty="0">
                <a:solidFill>
                  <a:srgbClr val="C00000"/>
                </a:solidFill>
                <a:latin typeface="Sitka Heading" panose="02000505000000020004" pitchFamily="2" charset="0"/>
              </a:rPr>
              <a:t> обращение заявительницы, родственников, граждан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(через телефоны доверия, мессенджеры общественные приемные, прием граждан должностными лицами, встречи                с населением, размещением информации на официальных сайтах учреждений)</a:t>
            </a:r>
          </a:p>
        </p:txBody>
      </p:sp>
      <p:sp>
        <p:nvSpPr>
          <p:cNvPr id="127" name="Прямоугольник 126">
            <a:extLst>
              <a:ext uri="{FF2B5EF4-FFF2-40B4-BE49-F238E27FC236}">
                <a16:creationId xmlns:a16="http://schemas.microsoft.com/office/drawing/2014/main" xmlns="" id="{8408A58A-0E47-F701-F991-92B1C71D177A}"/>
              </a:ext>
            </a:extLst>
          </p:cNvPr>
          <p:cNvSpPr/>
          <p:nvPr/>
        </p:nvSpPr>
        <p:spPr>
          <a:xfrm>
            <a:off x="4534414" y="2569604"/>
            <a:ext cx="31651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endParaRPr lang="ru-RU" sz="1400" i="1" dirty="0">
              <a:latin typeface="Sitka Heading" panose="02000505000000020004" pitchFamily="2" charset="0"/>
            </a:endParaRPr>
          </a:p>
          <a:p>
            <a:r>
              <a:rPr lang="ru-RU" sz="1400" b="1" dirty="0">
                <a:solidFill>
                  <a:srgbClr val="C00000"/>
                </a:solidFill>
                <a:latin typeface="Sitka Heading" panose="02000505000000020004" pitchFamily="2" charset="0"/>
              </a:rPr>
              <a:t>Передача информации                              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в</a:t>
            </a:r>
            <a:r>
              <a:rPr lang="ru-RU" sz="1400" b="1" dirty="0">
                <a:solidFill>
                  <a:srgbClr val="C00000"/>
                </a:solidFill>
                <a:latin typeface="Sitka Heading" panose="02000505000000020004" pitchFamily="2" charset="0"/>
              </a:rPr>
              <a:t>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«Семейный многофункциональный центр»</a:t>
            </a:r>
          </a:p>
        </p:txBody>
      </p:sp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xmlns="" id="{8408A58A-0E47-F701-F991-92B1C71D177A}"/>
              </a:ext>
            </a:extLst>
          </p:cNvPr>
          <p:cNvSpPr/>
          <p:nvPr/>
        </p:nvSpPr>
        <p:spPr>
          <a:xfrm>
            <a:off x="8611044" y="2603492"/>
            <a:ext cx="319272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endParaRPr lang="ru-RU" i="1" dirty="0">
              <a:latin typeface="Sitka Heading" panose="02000505000000020004" pitchFamily="2" charset="0"/>
            </a:endParaRPr>
          </a:p>
          <a:p>
            <a:r>
              <a:rPr lang="ru-RU" sz="1500" b="1" dirty="0">
                <a:solidFill>
                  <a:srgbClr val="C00000"/>
                </a:solidFill>
                <a:latin typeface="Sitka Heading" panose="02000505000000020004" pitchFamily="2" charset="0"/>
              </a:rPr>
              <a:t>Назначение куратора случая              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из числа сотрудников «Семейного многофункционального центра»</a:t>
            </a:r>
            <a:endParaRPr lang="ru-RU" sz="1500" i="1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</p:txBody>
      </p:sp>
      <p:sp>
        <p:nvSpPr>
          <p:cNvPr id="129" name="Прямоугольник 128">
            <a:extLst>
              <a:ext uri="{FF2B5EF4-FFF2-40B4-BE49-F238E27FC236}">
                <a16:creationId xmlns:a16="http://schemas.microsoft.com/office/drawing/2014/main" xmlns="" id="{8408A58A-0E47-F701-F991-92B1C71D177A}"/>
              </a:ext>
            </a:extLst>
          </p:cNvPr>
          <p:cNvSpPr/>
          <p:nvPr/>
        </p:nvSpPr>
        <p:spPr>
          <a:xfrm>
            <a:off x="720558" y="4803747"/>
            <a:ext cx="27661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endParaRPr lang="ru-RU" i="1" dirty="0">
              <a:latin typeface="Sitka Heading" panose="02000505000000020004" pitchFamily="2" charset="0"/>
            </a:endParaRPr>
          </a:p>
          <a:p>
            <a:r>
              <a:rPr lang="ru-RU" sz="1500" b="1" dirty="0">
                <a:solidFill>
                  <a:srgbClr val="C00000"/>
                </a:solidFill>
                <a:latin typeface="Sitka Heading" panose="02000505000000020004" pitchFamily="2" charset="0"/>
              </a:rPr>
              <a:t>Оценка текущей ситуации  </a:t>
            </a:r>
          </a:p>
          <a:p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в семье куратором случая</a:t>
            </a:r>
            <a:endParaRPr lang="ru-RU" sz="1500" i="1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</p:txBody>
      </p:sp>
      <p:sp>
        <p:nvSpPr>
          <p:cNvPr id="131" name="Прямоугольник 130">
            <a:extLst>
              <a:ext uri="{FF2B5EF4-FFF2-40B4-BE49-F238E27FC236}">
                <a16:creationId xmlns:a16="http://schemas.microsoft.com/office/drawing/2014/main" xmlns="" id="{8408A58A-0E47-F701-F991-92B1C71D177A}"/>
              </a:ext>
            </a:extLst>
          </p:cNvPr>
          <p:cNvSpPr/>
          <p:nvPr/>
        </p:nvSpPr>
        <p:spPr>
          <a:xfrm>
            <a:off x="4713136" y="4829821"/>
            <a:ext cx="27661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endParaRPr lang="ru-RU" i="1" dirty="0">
              <a:latin typeface="Sitka Heading" panose="02000505000000020004" pitchFamily="2" charset="0"/>
            </a:endParaRPr>
          </a:p>
          <a:p>
            <a:r>
              <a:rPr lang="ru-RU" sz="1500" b="1" dirty="0">
                <a:solidFill>
                  <a:srgbClr val="C00000"/>
                </a:solidFill>
                <a:latin typeface="Sitka Heading" panose="02000505000000020004" pitchFamily="2" charset="0"/>
              </a:rPr>
              <a:t>Индивидуальная программа социального сопровождения</a:t>
            </a:r>
            <a:endParaRPr lang="ru-RU" sz="1500" b="1" i="1" dirty="0">
              <a:solidFill>
                <a:srgbClr val="C00000"/>
              </a:solidFill>
              <a:latin typeface="Sitka Heading" panose="02000505000000020004" pitchFamily="2" charset="0"/>
            </a:endParaRPr>
          </a:p>
        </p:txBody>
      </p:sp>
      <p:sp>
        <p:nvSpPr>
          <p:cNvPr id="132" name="Прямоугольник 131">
            <a:extLst>
              <a:ext uri="{FF2B5EF4-FFF2-40B4-BE49-F238E27FC236}">
                <a16:creationId xmlns:a16="http://schemas.microsoft.com/office/drawing/2014/main" xmlns="" id="{8408A58A-0E47-F701-F991-92B1C71D177A}"/>
              </a:ext>
            </a:extLst>
          </p:cNvPr>
          <p:cNvSpPr/>
          <p:nvPr/>
        </p:nvSpPr>
        <p:spPr>
          <a:xfrm>
            <a:off x="8687064" y="4578069"/>
            <a:ext cx="2973339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endParaRPr lang="ru-RU" i="1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  <a:p>
            <a:r>
              <a:rPr lang="ru-RU" sz="1500" b="1" dirty="0">
                <a:solidFill>
                  <a:srgbClr val="C00000"/>
                </a:solidFill>
                <a:latin typeface="Sitka Heading" panose="02000505000000020004" pitchFamily="2" charset="0"/>
              </a:rPr>
              <a:t>Реализация программы индивидуального сопровождения</a:t>
            </a:r>
            <a:r>
              <a:rPr lang="ru-RU" sz="15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, в том числе              с привлечением партнеров проекта</a:t>
            </a:r>
            <a:endParaRPr lang="ru-RU" sz="1500" i="1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</p:txBody>
      </p:sp>
      <p:pic>
        <p:nvPicPr>
          <p:cNvPr id="135" name="Рисунок 134">
            <a:extLst>
              <a:ext uri="{FF2B5EF4-FFF2-40B4-BE49-F238E27FC236}">
                <a16:creationId xmlns:a16="http://schemas.microsoft.com/office/drawing/2014/main" xmlns="" id="{B288D385-8172-4CDC-97F1-A8EEE568AC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4714" r="40133" b="88887"/>
          <a:stretch/>
        </p:blipFill>
        <p:spPr>
          <a:xfrm>
            <a:off x="8810733" y="93538"/>
            <a:ext cx="2000427" cy="825046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3111" l="5667" r="93111">
                        <a14:foregroundMark x1="49000" y1="37667" x2="53111" y2="53556"/>
                        <a14:foregroundMark x1="44778" y1="42889" x2="49222" y2="54556"/>
                        <a14:foregroundMark x1="53444" y1="42222" x2="55667" y2="55556"/>
                        <a14:foregroundMark x1="51778" y1="54333" x2="43778" y2="74778"/>
                        <a14:foregroundMark x1="54667" y1="82889" x2="39111" y2="83667"/>
                        <a14:foregroundMark x1="43778" y1="79000" x2="30444" y2="70556"/>
                        <a14:foregroundMark x1="27111" y1="70889" x2="20556" y2="74222"/>
                        <a14:foregroundMark x1="30111" y1="86778" x2="44333" y2="86111"/>
                        <a14:foregroundMark x1="28000" y1="86778" x2="31000" y2="86778"/>
                        <a14:foregroundMark x1="51778" y1="22111" x2="51111" y2="18889"/>
                        <a14:foregroundMark x1="50889" y1="17667" x2="50889" y2="15000"/>
                        <a14:foregroundMark x1="50778" y1="16222" x2="50778" y2="1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715" y="-58056"/>
            <a:ext cx="1219200" cy="1219200"/>
          </a:xfrm>
          <a:prstGeom prst="rect">
            <a:avLst/>
          </a:prstGeom>
        </p:spPr>
      </p:pic>
      <p:pic>
        <p:nvPicPr>
          <p:cNvPr id="54" name="Picture 2" descr="Герб Владимирской области — Википедия">
            <a:extLst>
              <a:ext uri="{FF2B5EF4-FFF2-40B4-BE49-F238E27FC236}">
                <a16:creationId xmlns:a16="http://schemas.microsoft.com/office/drawing/2014/main" xmlns="" id="{B8028196-645D-1454-3349-B578FE34B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252" y="129473"/>
            <a:ext cx="1002643" cy="100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56624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D800BE3-16F1-D677-6776-608F04E73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B288D385-8172-4CDC-97F1-A8EEE568AC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4714" r="40133" b="88887"/>
          <a:stretch/>
        </p:blipFill>
        <p:spPr>
          <a:xfrm rot="5400000">
            <a:off x="-518568" y="5350574"/>
            <a:ext cx="2000427" cy="82504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80200400-94A0-AD83-F4AD-5C1C02E839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t="27145"/>
          <a:stretch/>
        </p:blipFill>
        <p:spPr>
          <a:xfrm>
            <a:off x="2982611" y="92616"/>
            <a:ext cx="9197991" cy="6701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xmlns="" id="{726B17EE-CF35-3161-542F-3B2984299B8A}"/>
              </a:ext>
            </a:extLst>
          </p:cNvPr>
          <p:cNvCxnSpPr>
            <a:cxnSpLocks/>
          </p:cNvCxnSpPr>
          <p:nvPr/>
        </p:nvCxnSpPr>
        <p:spPr>
          <a:xfrm flipH="1">
            <a:off x="-1894" y="5140167"/>
            <a:ext cx="2179816" cy="6659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1">
            <a:extLst>
              <a:ext uri="{FF2B5EF4-FFF2-40B4-BE49-F238E27FC236}">
                <a16:creationId xmlns:a16="http://schemas.microsoft.com/office/drawing/2014/main" xmlns="" id="{528F049C-B945-7877-9024-2D51C6B6A6FB}"/>
              </a:ext>
            </a:extLst>
          </p:cNvPr>
          <p:cNvSpPr/>
          <p:nvPr/>
        </p:nvSpPr>
        <p:spPr>
          <a:xfrm>
            <a:off x="592845" y="5668990"/>
            <a:ext cx="412996" cy="5618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endParaRPr lang="en-US" sz="3749" dirty="0">
              <a:solidFill>
                <a:srgbClr val="C00000"/>
              </a:solidFill>
              <a:latin typeface="Montserrat Black" panose="00000A00000000000000" pitchFamily="2" charset="-52"/>
            </a:endParaRPr>
          </a:p>
        </p:txBody>
      </p:sp>
      <p:grpSp>
        <p:nvGrpSpPr>
          <p:cNvPr id="42" name="Группа 14">
            <a:extLst>
              <a:ext uri="{FF2B5EF4-FFF2-40B4-BE49-F238E27FC236}">
                <a16:creationId xmlns:a16="http://schemas.microsoft.com/office/drawing/2014/main" xmlns="" id="{9A6DDB96-1BC0-8D7A-E548-39FB0242F6C2}"/>
              </a:ext>
            </a:extLst>
          </p:cNvPr>
          <p:cNvGrpSpPr/>
          <p:nvPr/>
        </p:nvGrpSpPr>
        <p:grpSpPr>
          <a:xfrm>
            <a:off x="327985" y="2883181"/>
            <a:ext cx="5205141" cy="3210094"/>
            <a:chOff x="2388398" y="621522"/>
            <a:chExt cx="2328505" cy="1553112"/>
          </a:xfrm>
        </p:grpSpPr>
        <p:sp>
          <p:nvSpPr>
            <p:cNvPr id="43" name="Прямоугольник 19">
              <a:extLst>
                <a:ext uri="{FF2B5EF4-FFF2-40B4-BE49-F238E27FC236}">
                  <a16:creationId xmlns:a16="http://schemas.microsoft.com/office/drawing/2014/main" xmlns="" id="{EA50858D-9643-BCCB-D9C9-CEADAEF52495}"/>
                </a:ext>
              </a:extLst>
            </p:cNvPr>
            <p:cNvSpPr/>
            <p:nvPr/>
          </p:nvSpPr>
          <p:spPr>
            <a:xfrm>
              <a:off x="2388398" y="621522"/>
              <a:ext cx="2328505" cy="1553112"/>
            </a:xfrm>
            <a:prstGeom prst="roundRect">
              <a:avLst>
                <a:gd name="adj" fmla="val 5620"/>
              </a:avLst>
            </a:prstGeom>
            <a:solidFill>
              <a:srgbClr val="D6E1F1"/>
            </a:solid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D97AE150-9E8D-0AF4-71AB-619D8C575A8B}"/>
                </a:ext>
              </a:extLst>
            </p:cNvPr>
            <p:cNvSpPr txBox="1"/>
            <p:nvPr/>
          </p:nvSpPr>
          <p:spPr>
            <a:xfrm>
              <a:off x="2760958" y="621522"/>
              <a:ext cx="1955944" cy="1553112"/>
            </a:xfrm>
            <a:prstGeom prst="round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39111" rIns="39111" bIns="39111" numCol="1" spcCol="1270" anchor="t" anchorCtr="0">
              <a:noAutofit/>
            </a:bodyPr>
            <a:lstStyle/>
            <a:p>
              <a:pPr algn="r" defTabSz="233316">
                <a:spcBef>
                  <a:spcPct val="0"/>
                </a:spcBef>
                <a:spcAft>
                  <a:spcPct val="35000"/>
                </a:spcAft>
              </a:pPr>
              <a:endParaRPr lang="ru-RU" sz="800" b="1" spc="-15" dirty="0">
                <a:solidFill>
                  <a:schemeClr val="accent2"/>
                </a:solidFill>
                <a:latin typeface="Montserrat" panose="00000500000000000000" pitchFamily="2" charset="-52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041962D-670B-F02E-B8A7-D01CE6F0608E}"/>
              </a:ext>
            </a:extLst>
          </p:cNvPr>
          <p:cNvSpPr txBox="1"/>
          <p:nvPr/>
        </p:nvSpPr>
        <p:spPr>
          <a:xfrm>
            <a:off x="446676" y="222921"/>
            <a:ext cx="85566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СОЦИАЛЬНЫЕ СЕРВИСЫ И РЕСУРСЫ, ЗАДЕЙСТВОВАННЫЕ В ПРОЕКТЕ</a:t>
            </a:r>
          </a:p>
        </p:txBody>
      </p:sp>
      <p:sp>
        <p:nvSpPr>
          <p:cNvPr id="20" name="Блок-схема: узел 19"/>
          <p:cNvSpPr/>
          <p:nvPr/>
        </p:nvSpPr>
        <p:spPr>
          <a:xfrm>
            <a:off x="200663" y="378120"/>
            <a:ext cx="127322" cy="132606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8408A58A-0E47-F701-F991-92B1C71D177A}"/>
              </a:ext>
            </a:extLst>
          </p:cNvPr>
          <p:cNvSpPr/>
          <p:nvPr/>
        </p:nvSpPr>
        <p:spPr>
          <a:xfrm>
            <a:off x="481645" y="3237660"/>
            <a:ext cx="491315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endParaRPr lang="ru-RU" i="1" dirty="0">
              <a:latin typeface="Sitka Heading" panose="02000505000000020004" pitchFamily="2" charset="0"/>
            </a:endParaRPr>
          </a:p>
          <a:p>
            <a:r>
              <a:rPr lang="ru-RU" sz="1700" b="1" dirty="0">
                <a:solidFill>
                  <a:srgbClr val="C00000"/>
                </a:solidFill>
                <a:latin typeface="Sitka Heading" panose="02000505000000020004" pitchFamily="2" charset="0"/>
              </a:rPr>
              <a:t>Семейные многофункциональные центры                               в учреждениях социального обслуживания                                 и социальной защиты населения Владимирской области </a:t>
            </a:r>
            <a:r>
              <a:rPr lang="ru-RU" sz="1700" i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(оказание социальных услуг и социальное сопровождение женщин,                в т.ч. - помощь с питанием и предметами ухода за новорождённым)</a:t>
            </a:r>
            <a:endParaRPr lang="ru-RU" sz="1700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  <a:p>
            <a:endParaRPr lang="ru-RU" sz="1700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Время работы: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понедельник-пятница с 8.00 до 17.00</a:t>
            </a:r>
          </a:p>
        </p:txBody>
      </p: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xmlns="" id="{726B17EE-CF35-3161-542F-3B2984299B8A}"/>
              </a:ext>
            </a:extLst>
          </p:cNvPr>
          <p:cNvCxnSpPr>
            <a:cxnSpLocks/>
          </p:cNvCxnSpPr>
          <p:nvPr/>
        </p:nvCxnSpPr>
        <p:spPr>
          <a:xfrm flipH="1">
            <a:off x="10012184" y="4578605"/>
            <a:ext cx="2179816" cy="6659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Группа 14">
            <a:extLst>
              <a:ext uri="{FF2B5EF4-FFF2-40B4-BE49-F238E27FC236}">
                <a16:creationId xmlns:a16="http://schemas.microsoft.com/office/drawing/2014/main" xmlns="" id="{9A6DDB96-1BC0-8D7A-E548-39FB0242F6C2}"/>
              </a:ext>
            </a:extLst>
          </p:cNvPr>
          <p:cNvGrpSpPr/>
          <p:nvPr/>
        </p:nvGrpSpPr>
        <p:grpSpPr>
          <a:xfrm>
            <a:off x="6735530" y="2676204"/>
            <a:ext cx="5017481" cy="3962591"/>
            <a:chOff x="2388398" y="621522"/>
            <a:chExt cx="2328505" cy="1553112"/>
          </a:xfrm>
        </p:grpSpPr>
        <p:sp>
          <p:nvSpPr>
            <p:cNvPr id="28" name="Прямоугольник 19">
              <a:extLst>
                <a:ext uri="{FF2B5EF4-FFF2-40B4-BE49-F238E27FC236}">
                  <a16:creationId xmlns:a16="http://schemas.microsoft.com/office/drawing/2014/main" xmlns="" id="{EA50858D-9643-BCCB-D9C9-CEADAEF52495}"/>
                </a:ext>
              </a:extLst>
            </p:cNvPr>
            <p:cNvSpPr/>
            <p:nvPr/>
          </p:nvSpPr>
          <p:spPr>
            <a:xfrm>
              <a:off x="2388398" y="621522"/>
              <a:ext cx="2328505" cy="1553112"/>
            </a:xfrm>
            <a:prstGeom prst="roundRect">
              <a:avLst>
                <a:gd name="adj" fmla="val 5620"/>
              </a:avLst>
            </a:prstGeom>
            <a:solidFill>
              <a:srgbClr val="D6E1F1"/>
            </a:solid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D97AE150-9E8D-0AF4-71AB-619D8C575A8B}"/>
                </a:ext>
              </a:extLst>
            </p:cNvPr>
            <p:cNvSpPr txBox="1"/>
            <p:nvPr/>
          </p:nvSpPr>
          <p:spPr>
            <a:xfrm>
              <a:off x="2760958" y="621522"/>
              <a:ext cx="1955944" cy="1553112"/>
            </a:xfrm>
            <a:prstGeom prst="round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39111" rIns="39111" bIns="39111" numCol="1" spcCol="1270" anchor="t" anchorCtr="0">
              <a:noAutofit/>
            </a:bodyPr>
            <a:lstStyle/>
            <a:p>
              <a:pPr algn="r" defTabSz="233316">
                <a:spcBef>
                  <a:spcPct val="0"/>
                </a:spcBef>
                <a:spcAft>
                  <a:spcPct val="35000"/>
                </a:spcAft>
              </a:pPr>
              <a:endParaRPr lang="ru-RU" sz="800" b="1" spc="-15" dirty="0">
                <a:solidFill>
                  <a:schemeClr val="accent2"/>
                </a:solidFill>
                <a:latin typeface="Montserrat" panose="00000500000000000000" pitchFamily="2" charset="-52"/>
              </a:endParaRPr>
            </a:p>
          </p:txBody>
        </p:sp>
      </p:grp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8408A58A-0E47-F701-F991-92B1C71D177A}"/>
              </a:ext>
            </a:extLst>
          </p:cNvPr>
          <p:cNvSpPr/>
          <p:nvPr/>
        </p:nvSpPr>
        <p:spPr>
          <a:xfrm>
            <a:off x="6832926" y="2774417"/>
            <a:ext cx="492578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endParaRPr lang="ru-RU" i="1" dirty="0">
              <a:latin typeface="Sitka Heading" panose="02000505000000020004" pitchFamily="2" charset="0"/>
            </a:endParaRPr>
          </a:p>
          <a:p>
            <a:r>
              <a:rPr lang="ru-RU" sz="1700" b="1" dirty="0">
                <a:solidFill>
                  <a:srgbClr val="C00000"/>
                </a:solidFill>
                <a:latin typeface="Sitka Heading" panose="02000505000000020004" pitchFamily="2" charset="0"/>
              </a:rPr>
              <a:t>ГБУСО ВО «</a:t>
            </a:r>
            <a:r>
              <a:rPr lang="ru-RU" sz="1700" b="1" dirty="0" smtClean="0">
                <a:solidFill>
                  <a:srgbClr val="C00000"/>
                </a:solidFill>
                <a:latin typeface="Sitka Heading" panose="02000505000000020004" pitchFamily="2" charset="0"/>
              </a:rPr>
              <a:t>Владимирский </a:t>
            </a:r>
            <a:r>
              <a:rPr lang="ru-RU" sz="1700" b="1" dirty="0">
                <a:solidFill>
                  <a:srgbClr val="C00000"/>
                </a:solidFill>
                <a:latin typeface="Sitka Heading" panose="02000505000000020004" pitchFamily="2" charset="0"/>
              </a:rPr>
              <a:t>комплексный центр социального обслуживания населения» </a:t>
            </a:r>
            <a:r>
              <a:rPr lang="ru-RU" sz="1400" i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(отделение помощи женщинам, попавшим  </a:t>
            </a:r>
            <a:r>
              <a:rPr lang="ru-RU" sz="1400" i="1" dirty="0" smtClean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в </a:t>
            </a:r>
            <a:r>
              <a:rPr lang="ru-RU" sz="1400" i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трудную жизненную </a:t>
            </a:r>
            <a:r>
              <a:rPr lang="ru-RU" sz="1400" i="1" dirty="0" smtClean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ситуацию  </a:t>
            </a:r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со стационаром на 10 мест</a:t>
            </a:r>
            <a:r>
              <a:rPr lang="ru-RU" sz="1400" i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)</a:t>
            </a:r>
            <a:endParaRPr lang="ru-RU" sz="1600" i="1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  <a:p>
            <a:r>
              <a:rPr lang="ru-RU" sz="17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г. Владимир, ул. Северная, д. 4а</a:t>
            </a:r>
          </a:p>
          <a:p>
            <a:r>
              <a:rPr lang="ru-RU" sz="17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Услуги:</a:t>
            </a:r>
          </a:p>
          <a:p>
            <a:r>
              <a:rPr lang="ru-RU" sz="1200" b="1" u="sng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- временное проживание без детей </a:t>
            </a:r>
          </a:p>
          <a:p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- социальная и юридическая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поддержка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  <a:p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- психологическое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консультирование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  <a:p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- 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социальный патронаж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в реабилитационный период</a:t>
            </a:r>
          </a:p>
          <a:p>
            <a:pPr marL="171450" indent="-171450">
              <a:buFontTx/>
              <a:buChar char="-"/>
            </a:pP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помощь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в решении семейных конфликтов, включая </a:t>
            </a:r>
            <a:endParaRPr lang="ru-RU" sz="1200" dirty="0" smtClean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  <a:p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домашнее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насилие</a:t>
            </a:r>
          </a:p>
          <a:p>
            <a:endParaRPr lang="ru-RU" sz="700" dirty="0">
              <a:solidFill>
                <a:schemeClr val="accent1">
                  <a:lumMod val="75000"/>
                </a:schemeClr>
              </a:solidFill>
              <a:latin typeface="Sitka Heading" panose="02000505000000020004" pitchFamily="2" charset="0"/>
            </a:endParaRPr>
          </a:p>
          <a:p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Время работы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Sitka Heading" panose="02000505000000020004" pitchFamily="2" charset="0"/>
              </a:rPr>
              <a:t>: ежедневно, круглосуточно</a:t>
            </a:r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B288D385-8172-4CDC-97F1-A8EEE568AC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4714" r="40133" b="88887"/>
          <a:stretch/>
        </p:blipFill>
        <p:spPr>
          <a:xfrm>
            <a:off x="8810733" y="93538"/>
            <a:ext cx="2000427" cy="825046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DE23EDD7-354D-FE9E-B6CF-A91B23042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60" t="9068" r="12986"/>
          <a:stretch>
            <a:fillRect/>
          </a:stretch>
        </p:blipFill>
        <p:spPr bwMode="auto">
          <a:xfrm>
            <a:off x="264324" y="1232664"/>
            <a:ext cx="3192459" cy="20049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B268702C-510D-2542-4613-E9A3022735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5" r="10838" b="3102"/>
          <a:stretch>
            <a:fillRect/>
          </a:stretch>
        </p:blipFill>
        <p:spPr bwMode="auto">
          <a:xfrm>
            <a:off x="6647765" y="1053918"/>
            <a:ext cx="2839061" cy="20049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0" b="93111" l="5667" r="93111">
                        <a14:foregroundMark x1="49000" y1="37667" x2="53111" y2="53556"/>
                        <a14:foregroundMark x1="44778" y1="42889" x2="49222" y2="54556"/>
                        <a14:foregroundMark x1="53444" y1="42222" x2="55667" y2="55556"/>
                        <a14:foregroundMark x1="51778" y1="54333" x2="43778" y2="74778"/>
                        <a14:foregroundMark x1="54667" y1="82889" x2="39111" y2="83667"/>
                        <a14:foregroundMark x1="43778" y1="79000" x2="30444" y2="70556"/>
                        <a14:foregroundMark x1="27111" y1="70889" x2="20556" y2="74222"/>
                        <a14:foregroundMark x1="30111" y1="86778" x2="44333" y2="86111"/>
                        <a14:foregroundMark x1="28000" y1="86778" x2="31000" y2="86778"/>
                        <a14:foregroundMark x1="51778" y1="22111" x2="51111" y2="18889"/>
                        <a14:foregroundMark x1="50889" y1="17667" x2="50889" y2="15000"/>
                        <a14:foregroundMark x1="50778" y1="16222" x2="50778" y2="1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715" y="-58056"/>
            <a:ext cx="1219200" cy="1219200"/>
          </a:xfrm>
          <a:prstGeom prst="rect">
            <a:avLst/>
          </a:prstGeom>
        </p:spPr>
      </p:pic>
      <p:pic>
        <p:nvPicPr>
          <p:cNvPr id="35" name="Picture 2" descr="Герб Владимирской области — Википедия">
            <a:extLst>
              <a:ext uri="{FF2B5EF4-FFF2-40B4-BE49-F238E27FC236}">
                <a16:creationId xmlns:a16="http://schemas.microsoft.com/office/drawing/2014/main" xmlns="" id="{B8028196-645D-1454-3349-B578FE34B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252" y="129473"/>
            <a:ext cx="1002643" cy="100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300" y="5321303"/>
            <a:ext cx="1472556" cy="1472556"/>
          </a:xfrm>
          <a:prstGeom prst="roundRect">
            <a:avLst>
              <a:gd name="adj" fmla="val 9767"/>
            </a:avLst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867" y="5427269"/>
            <a:ext cx="1366589" cy="1366589"/>
          </a:xfrm>
          <a:prstGeom prst="roundRect">
            <a:avLst>
              <a:gd name="adj" fmla="val 6318"/>
            </a:avLst>
          </a:prstGeom>
        </p:spPr>
      </p:pic>
    </p:spTree>
    <p:extLst>
      <p:ext uri="{BB962C8B-B14F-4D97-AF65-F5344CB8AC3E}">
        <p14:creationId xmlns:p14="http://schemas.microsoft.com/office/powerpoint/2010/main" val="2519497210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 2013 - 2022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5005</TotalTime>
  <Words>1392</Words>
  <Application>Microsoft Office PowerPoint</Application>
  <PresentationFormat>Произвольный</PresentationFormat>
  <Paragraphs>309</Paragraphs>
  <Slides>15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Игнатьева Ася Михайловна</cp:lastModifiedBy>
  <cp:revision>391</cp:revision>
  <dcterms:created xsi:type="dcterms:W3CDTF">2021-07-26T08:31:50Z</dcterms:created>
  <dcterms:modified xsi:type="dcterms:W3CDTF">2026-03-18T07:48:46Z</dcterms:modified>
</cp:coreProperties>
</file>