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Vollkorn Italics" charset="1" panose="00000500000000000000"/>
      <p:regular r:id="rId21"/>
    </p:embeddedFont>
    <p:embeddedFont>
      <p:font typeface="HK Grotesk Bold" charset="1" panose="00000800000000000000"/>
      <p:regular r:id="rId22"/>
    </p:embeddedFont>
    <p:embeddedFont>
      <p:font typeface="Noto Sans Light" charset="1" panose="020B0400000000000000"/>
      <p:regular r:id="rId23"/>
    </p:embeddedFont>
    <p:embeddedFont>
      <p:font typeface="HK Grotesk Medium" charset="1" panose="00000600000000000000"/>
      <p:regular r:id="rId24"/>
    </p:embeddedFont>
    <p:embeddedFont>
      <p:font typeface="Vollkorn" charset="1" panose="000005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1.png" Type="http://schemas.openxmlformats.org/officeDocument/2006/relationships/image"/><Relationship Id="rId5" Target="../media/image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906013"/>
            <a:ext cx="10724012" cy="4352287"/>
            <a:chOff x="0" y="0"/>
            <a:chExt cx="14298683" cy="580304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4732397"/>
              <a:ext cx="9499197" cy="10706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720"/>
                </a:lnSpc>
                <a:spcBef>
                  <a:spcPct val="0"/>
                </a:spcBef>
              </a:pPr>
              <a:r>
                <a:rPr lang="en-US" sz="4800" i="true">
                  <a:solidFill>
                    <a:srgbClr val="731F7D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Что нас ждет?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76315"/>
              <a:ext cx="14298683" cy="40093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1797"/>
                </a:lnSpc>
              </a:pPr>
              <a:r>
                <a:rPr lang="en-US" sz="9998" b="true">
                  <a:solidFill>
                    <a:srgbClr val="00000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Будущее коммуникации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5624184">
            <a:off x="9190413" y="-1204481"/>
            <a:ext cx="9054625" cy="8058616"/>
          </a:xfrm>
          <a:custGeom>
            <a:avLst/>
            <a:gdLst/>
            <a:ahLst/>
            <a:cxnLst/>
            <a:rect r="r" b="b" t="t" l="l"/>
            <a:pathLst>
              <a:path h="8058616" w="9054625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017281">
            <a:off x="7304671" y="971407"/>
            <a:ext cx="1811240" cy="1716150"/>
          </a:xfrm>
          <a:custGeom>
            <a:avLst/>
            <a:gdLst/>
            <a:ahLst/>
            <a:cxnLst/>
            <a:rect r="r" b="b" t="t" l="l"/>
            <a:pathLst>
              <a:path h="1716150" w="181124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567437">
            <a:off x="16126494" y="6825098"/>
            <a:ext cx="3789612" cy="3623816"/>
          </a:xfrm>
          <a:custGeom>
            <a:avLst/>
            <a:gdLst/>
            <a:ahLst/>
            <a:cxnLst/>
            <a:rect r="r" b="b" t="t" l="l"/>
            <a:pathLst>
              <a:path h="3623816" w="3789612">
                <a:moveTo>
                  <a:pt x="0" y="0"/>
                </a:moveTo>
                <a:lnTo>
                  <a:pt x="3789612" y="0"/>
                </a:lnTo>
                <a:lnTo>
                  <a:pt x="3789612" y="3623816"/>
                </a:lnTo>
                <a:lnTo>
                  <a:pt x="0" y="362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8188922" cy="10287000"/>
          </a:xfrm>
          <a:custGeom>
            <a:avLst/>
            <a:gdLst/>
            <a:ahLst/>
            <a:cxnLst/>
            <a:rect r="r" b="b" t="t" l="l"/>
            <a:pathLst>
              <a:path h="10287000" w="8188922">
                <a:moveTo>
                  <a:pt x="0" y="0"/>
                </a:moveTo>
                <a:lnTo>
                  <a:pt x="8188922" y="0"/>
                </a:lnTo>
                <a:lnTo>
                  <a:pt x="81889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69" r="0" b="-306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44000" y="1028700"/>
            <a:ext cx="8115300" cy="1692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06"/>
              </a:lnSpc>
            </a:pPr>
            <a:r>
              <a:rPr lang="en-US" sz="5598" b="true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Интерфейс между мозгом и компьютером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144000" y="6382836"/>
            <a:ext cx="8115300" cy="2875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43"/>
              </a:lnSpc>
              <a:spcBef>
                <a:spcPct val="0"/>
              </a:spcBef>
            </a:pPr>
            <a:r>
              <a:rPr lang="en-US" sz="2031" spc="-20">
                <a:solidFill>
                  <a:srgbClr val="000000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В будущем будет существовать способ автоматизации ответов на основе заранее написанных ключевых слов и с помощью машинного обучения.</a:t>
            </a:r>
          </a:p>
          <a:p>
            <a:pPr algn="l">
              <a:lnSpc>
                <a:spcPts val="2843"/>
              </a:lnSpc>
              <a:spcBef>
                <a:spcPct val="0"/>
              </a:spcBef>
            </a:pPr>
          </a:p>
          <a:p>
            <a:pPr algn="l">
              <a:lnSpc>
                <a:spcPts val="2843"/>
              </a:lnSpc>
              <a:spcBef>
                <a:spcPct val="0"/>
              </a:spcBef>
            </a:pPr>
            <a:r>
              <a:rPr lang="en-US" sz="2031" spc="-20">
                <a:solidFill>
                  <a:srgbClr val="000000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Презентации являются средствами коммуникации, которые могут использоваться в качестве демонстраций, лекций, выступлений, докладов и многого другого. В большинстве случаев они представляются перед аудиторией.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D13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028700"/>
            <a:ext cx="8115300" cy="2310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18"/>
              </a:lnSpc>
            </a:pPr>
            <a:r>
              <a:rPr lang="en-US" sz="7642" b="true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Цифровая телепатия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6417756"/>
            <a:ext cx="6019800" cy="2840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1785" spc="-17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В будущем будет существовать способ автоматизации ответов на основе заранее написанных ключевых слов и с помощью машинного обучения.</a:t>
            </a:r>
          </a:p>
          <a:p>
            <a:pPr algn="l">
              <a:lnSpc>
                <a:spcPts val="2499"/>
              </a:lnSpc>
            </a:pPr>
          </a:p>
          <a:p>
            <a:pPr algn="l">
              <a:lnSpc>
                <a:spcPts val="2499"/>
              </a:lnSpc>
            </a:pPr>
            <a:r>
              <a:rPr lang="en-US" sz="1785" spc="-17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Презентации являются средствами коммуникации, которые могут использоваться в качестве демонстраций, лекций, выступлений, докладов и многого другого. В большинстве случаев они представляются перед аудиторией.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099078" y="0"/>
            <a:ext cx="8188922" cy="10287000"/>
          </a:xfrm>
          <a:custGeom>
            <a:avLst/>
            <a:gdLst/>
            <a:ahLst/>
            <a:cxnLst/>
            <a:rect r="r" b="b" t="t" l="l"/>
            <a:pathLst>
              <a:path h="10287000" w="8188922">
                <a:moveTo>
                  <a:pt x="0" y="0"/>
                </a:moveTo>
                <a:lnTo>
                  <a:pt x="8188922" y="0"/>
                </a:lnTo>
                <a:lnTo>
                  <a:pt x="81889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215" t="0" r="-44215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9088749">
            <a:off x="15238549" y="7531796"/>
            <a:ext cx="2440941" cy="2312792"/>
          </a:xfrm>
          <a:custGeom>
            <a:avLst/>
            <a:gdLst/>
            <a:ahLst/>
            <a:cxnLst/>
            <a:rect r="r" b="b" t="t" l="l"/>
            <a:pathLst>
              <a:path h="2312792" w="2440941">
                <a:moveTo>
                  <a:pt x="0" y="0"/>
                </a:moveTo>
                <a:lnTo>
                  <a:pt x="2440941" y="0"/>
                </a:lnTo>
                <a:lnTo>
                  <a:pt x="2440941" y="2312792"/>
                </a:lnTo>
                <a:lnTo>
                  <a:pt x="0" y="2312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13119">
            <a:off x="13667511" y="-2216185"/>
            <a:ext cx="5583018" cy="5338761"/>
          </a:xfrm>
          <a:custGeom>
            <a:avLst/>
            <a:gdLst/>
            <a:ahLst/>
            <a:cxnLst/>
            <a:rect r="r" b="b" t="t" l="l"/>
            <a:pathLst>
              <a:path h="5338761" w="5583018">
                <a:moveTo>
                  <a:pt x="0" y="0"/>
                </a:moveTo>
                <a:lnTo>
                  <a:pt x="5583018" y="0"/>
                </a:lnTo>
                <a:lnTo>
                  <a:pt x="5583018" y="5338761"/>
                </a:lnTo>
                <a:lnTo>
                  <a:pt x="0" y="5338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705580">
            <a:off x="-2362671" y="6401890"/>
            <a:ext cx="7824542" cy="6963843"/>
          </a:xfrm>
          <a:custGeom>
            <a:avLst/>
            <a:gdLst/>
            <a:ahLst/>
            <a:cxnLst/>
            <a:rect r="r" b="b" t="t" l="l"/>
            <a:pathLst>
              <a:path h="6963843" w="7824542">
                <a:moveTo>
                  <a:pt x="0" y="0"/>
                </a:moveTo>
                <a:lnTo>
                  <a:pt x="7824542" y="0"/>
                </a:lnTo>
                <a:lnTo>
                  <a:pt x="7824542" y="6963843"/>
                </a:lnTo>
                <a:lnTo>
                  <a:pt x="0" y="6963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959566">
            <a:off x="-761750" y="523555"/>
            <a:ext cx="2895099" cy="2768439"/>
          </a:xfrm>
          <a:custGeom>
            <a:avLst/>
            <a:gdLst/>
            <a:ahLst/>
            <a:cxnLst/>
            <a:rect r="r" b="b" t="t" l="l"/>
            <a:pathLst>
              <a:path h="2768439" w="2895099">
                <a:moveTo>
                  <a:pt x="0" y="0"/>
                </a:moveTo>
                <a:lnTo>
                  <a:pt x="2895100" y="0"/>
                </a:lnTo>
                <a:lnTo>
                  <a:pt x="2895100" y="2768439"/>
                </a:lnTo>
                <a:lnTo>
                  <a:pt x="0" y="276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721364" y="3858046"/>
            <a:ext cx="5307614" cy="160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58"/>
              </a:lnSpc>
            </a:pPr>
            <a:r>
              <a:rPr lang="en-US" sz="5304" b="true">
                <a:solidFill>
                  <a:srgbClr val="731F7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Автоматический</a:t>
            </a:r>
          </a:p>
          <a:p>
            <a:pPr algn="l">
              <a:lnSpc>
                <a:spcPts val="6258"/>
              </a:lnSpc>
            </a:pPr>
            <a:r>
              <a:rPr lang="en-US" sz="5304" b="true">
                <a:solidFill>
                  <a:srgbClr val="731F7D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перевод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845426" y="3145039"/>
            <a:ext cx="4530710" cy="3958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43"/>
              </a:lnSpc>
              <a:spcBef>
                <a:spcPct val="0"/>
              </a:spcBef>
            </a:pPr>
            <a:r>
              <a:rPr lang="en-US" sz="2031" spc="-20">
                <a:solidFill>
                  <a:srgbClr val="000000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Вам больше не будет нужно изучать иностранный язык для общения с другими</a:t>
            </a:r>
          </a:p>
          <a:p>
            <a:pPr algn="l">
              <a:lnSpc>
                <a:spcPts val="2843"/>
              </a:lnSpc>
              <a:spcBef>
                <a:spcPct val="0"/>
              </a:spcBef>
            </a:pPr>
          </a:p>
          <a:p>
            <a:pPr algn="l">
              <a:lnSpc>
                <a:spcPts val="2843"/>
              </a:lnSpc>
              <a:spcBef>
                <a:spcPct val="0"/>
              </a:spcBef>
            </a:pPr>
            <a:r>
              <a:rPr lang="en-US" sz="2031" spc="-20">
                <a:solidFill>
                  <a:srgbClr val="000000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Презентации - это средства коммуникации, которые могут использоваться в качестве демонстраций, лекций, выступлений, докладов и многого другого. В большинстве случаев они представляются перед аудиторией.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D13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6819900" cy="10287000"/>
            <a:chOff x="0" y="0"/>
            <a:chExt cx="9093200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5830" t="0" r="5830" b="0"/>
            <a:stretch>
              <a:fillRect/>
            </a:stretch>
          </p:blipFill>
          <p:spPr>
            <a:xfrm flipH="false" flipV="false">
              <a:off x="0" y="0"/>
              <a:ext cx="9093200" cy="6858000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31921" t="0" r="9833" b="34067"/>
            <a:stretch>
              <a:fillRect/>
            </a:stretch>
          </p:blipFill>
          <p:spPr>
            <a:xfrm flipH="false" flipV="false">
              <a:off x="0" y="6858000"/>
              <a:ext cx="9093200" cy="6858000"/>
            </a:xfrm>
            <a:prstGeom prst="rect">
              <a:avLst/>
            </a:prstGeom>
          </p:spPr>
        </p:pic>
      </p:grpSp>
      <p:sp>
        <p:nvSpPr>
          <p:cNvPr name="TextBox 5" id="5"/>
          <p:cNvSpPr txBox="true"/>
          <p:nvPr/>
        </p:nvSpPr>
        <p:spPr>
          <a:xfrm rot="0">
            <a:off x="7804678" y="1038225"/>
            <a:ext cx="7513117" cy="2127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45"/>
              </a:lnSpc>
            </a:pPr>
            <a:r>
              <a:rPr lang="en-US" sz="7072" b="true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Распространение чат-ботов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7804678" y="5143500"/>
            <a:ext cx="3883010" cy="4114800"/>
            <a:chOff x="0" y="0"/>
            <a:chExt cx="5177346" cy="548640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1836924"/>
              <a:ext cx="5177346" cy="36494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14"/>
                </a:lnSpc>
                <a:spcBef>
                  <a:spcPct val="0"/>
                </a:spcBef>
              </a:pPr>
              <a:r>
                <a:rPr lang="en-US" sz="1938" spc="-19">
                  <a:solidFill>
                    <a:srgbClr val="FFFFFF"/>
                  </a:solidFill>
                  <a:latin typeface="Noto Sans Light"/>
                  <a:ea typeface="Noto Sans Light"/>
                  <a:cs typeface="Noto Sans Light"/>
                  <a:sym typeface="Noto Sans Light"/>
                </a:rPr>
                <a:t>Презентации являются средствами коммуникации, которые могут использоваться в качестве демонстраций, лекций, выступлений, докладов и многого другого. В большинстве случаев они демонстрируются перед аудиторией.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5830"/>
              <a:ext cx="5177346" cy="13529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910"/>
                </a:lnSpc>
                <a:spcBef>
                  <a:spcPct val="0"/>
                </a:spcBef>
              </a:pPr>
              <a:r>
                <a:rPr lang="en-US" b="true" sz="6703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01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376290" y="5143500"/>
            <a:ext cx="3883010" cy="4114800"/>
            <a:chOff x="0" y="0"/>
            <a:chExt cx="5177346" cy="5486400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1836924"/>
              <a:ext cx="5177346" cy="36494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14"/>
                </a:lnSpc>
                <a:spcBef>
                  <a:spcPct val="0"/>
                </a:spcBef>
              </a:pPr>
              <a:r>
                <a:rPr lang="en-US" sz="1938" spc="-19">
                  <a:solidFill>
                    <a:srgbClr val="FFFFFF"/>
                  </a:solidFill>
                  <a:latin typeface="Noto Sans Light"/>
                  <a:ea typeface="Noto Sans Light"/>
                  <a:cs typeface="Noto Sans Light"/>
                  <a:sym typeface="Noto Sans Light"/>
                </a:rPr>
                <a:t>Презентации являются средствами коммуникации, которые могут использоваться в качестве демонстраций, лекций, выступлений, докладов и многого другого. В большинстве случаев они демонстрируются перед аудиторией.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25830"/>
              <a:ext cx="5177346" cy="13529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910"/>
                </a:lnSpc>
                <a:spcBef>
                  <a:spcPct val="0"/>
                </a:spcBef>
              </a:pPr>
              <a:r>
                <a:rPr lang="en-US" b="true" sz="6703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02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64986" y="-3282418"/>
            <a:ext cx="7027814" cy="6254754"/>
          </a:xfrm>
          <a:custGeom>
            <a:avLst/>
            <a:gdLst/>
            <a:ahLst/>
            <a:cxnLst/>
            <a:rect r="r" b="b" t="t" l="l"/>
            <a:pathLst>
              <a:path h="6254754" w="7027814">
                <a:moveTo>
                  <a:pt x="0" y="0"/>
                </a:moveTo>
                <a:lnTo>
                  <a:pt x="7027814" y="0"/>
                </a:lnTo>
                <a:lnTo>
                  <a:pt x="7027814" y="6254755"/>
                </a:lnTo>
                <a:lnTo>
                  <a:pt x="0" y="6254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9490257">
            <a:off x="7989172" y="8611142"/>
            <a:ext cx="2546291" cy="2412611"/>
          </a:xfrm>
          <a:custGeom>
            <a:avLst/>
            <a:gdLst/>
            <a:ahLst/>
            <a:cxnLst/>
            <a:rect r="r" b="b" t="t" l="l"/>
            <a:pathLst>
              <a:path h="2412611" w="2546291">
                <a:moveTo>
                  <a:pt x="0" y="0"/>
                </a:moveTo>
                <a:lnTo>
                  <a:pt x="2546291" y="0"/>
                </a:lnTo>
                <a:lnTo>
                  <a:pt x="2546291" y="2412611"/>
                </a:lnTo>
                <a:lnTo>
                  <a:pt x="0" y="2412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148233">
            <a:off x="12976018" y="3273608"/>
            <a:ext cx="6861060" cy="6560888"/>
          </a:xfrm>
          <a:custGeom>
            <a:avLst/>
            <a:gdLst/>
            <a:ahLst/>
            <a:cxnLst/>
            <a:rect r="r" b="b" t="t" l="l"/>
            <a:pathLst>
              <a:path h="6560888" w="6861060">
                <a:moveTo>
                  <a:pt x="0" y="0"/>
                </a:moveTo>
                <a:lnTo>
                  <a:pt x="6861060" y="0"/>
                </a:lnTo>
                <a:lnTo>
                  <a:pt x="6861060" y="6560888"/>
                </a:lnTo>
                <a:lnTo>
                  <a:pt x="0" y="65608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028700"/>
            <a:ext cx="9235582" cy="947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30"/>
              </a:lnSpc>
            </a:pPr>
            <a:r>
              <a:rPr lang="en-US" sz="6212" b="true">
                <a:solidFill>
                  <a:srgbClr val="4D1354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Электронные документы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8245987"/>
            <a:ext cx="1483795" cy="1012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10"/>
              </a:lnSpc>
              <a:spcBef>
                <a:spcPct val="0"/>
              </a:spcBef>
            </a:pPr>
            <a:r>
              <a:rPr lang="en-US" b="true" sz="6703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04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071896"/>
            <a:ext cx="3787282" cy="2052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3"/>
              </a:lnSpc>
              <a:spcBef>
                <a:spcPct val="0"/>
              </a:spcBef>
            </a:pPr>
            <a:r>
              <a:rPr lang="en-US" sz="1659" spc="-16">
                <a:solidFill>
                  <a:srgbClr val="000000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Нынешние тенденции в области виртуального присутствия обеспечат основу для действительно иммерсионной коммуникации, которая будет направлена на то, чтобы не выходить за пределы времени и пространства.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477000" y="3071896"/>
            <a:ext cx="3787282" cy="2052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3"/>
              </a:lnSpc>
              <a:spcBef>
                <a:spcPct val="0"/>
              </a:spcBef>
            </a:pPr>
            <a:r>
              <a:rPr lang="en-US" sz="1659" spc="-16">
                <a:solidFill>
                  <a:srgbClr val="000000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Нынешние тенденции в области виртуального присутствия обеспечат основу для действительно иммерсионной коммуникации, которая будет направлена на то, чтобы не выходить за пределы времени и пространства.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D13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494633">
            <a:off x="7828277" y="9031944"/>
            <a:ext cx="2604581" cy="2467841"/>
          </a:xfrm>
          <a:custGeom>
            <a:avLst/>
            <a:gdLst/>
            <a:ahLst/>
            <a:cxnLst/>
            <a:rect r="r" b="b" t="t" l="l"/>
            <a:pathLst>
              <a:path h="2467841" w="2604581">
                <a:moveTo>
                  <a:pt x="0" y="0"/>
                </a:moveTo>
                <a:lnTo>
                  <a:pt x="2604581" y="0"/>
                </a:lnTo>
                <a:lnTo>
                  <a:pt x="2604581" y="2467841"/>
                </a:lnTo>
                <a:lnTo>
                  <a:pt x="0" y="2467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749">
            <a:off x="1631143" y="-2578373"/>
            <a:ext cx="3903561" cy="3698625"/>
          </a:xfrm>
          <a:custGeom>
            <a:avLst/>
            <a:gdLst/>
            <a:ahLst/>
            <a:cxnLst/>
            <a:rect r="r" b="b" t="t" l="l"/>
            <a:pathLst>
              <a:path h="3698625" w="3903561">
                <a:moveTo>
                  <a:pt x="0" y="0"/>
                </a:moveTo>
                <a:lnTo>
                  <a:pt x="3903562" y="0"/>
                </a:lnTo>
                <a:lnTo>
                  <a:pt x="3903562" y="3698625"/>
                </a:lnTo>
                <a:lnTo>
                  <a:pt x="0" y="3698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13119">
            <a:off x="-3109196" y="4175850"/>
            <a:ext cx="8275792" cy="7913726"/>
          </a:xfrm>
          <a:custGeom>
            <a:avLst/>
            <a:gdLst/>
            <a:ahLst/>
            <a:cxnLst/>
            <a:rect r="r" b="b" t="t" l="l"/>
            <a:pathLst>
              <a:path h="7913726" w="8275792">
                <a:moveTo>
                  <a:pt x="0" y="0"/>
                </a:moveTo>
                <a:lnTo>
                  <a:pt x="8275792" y="0"/>
                </a:lnTo>
                <a:lnTo>
                  <a:pt x="8275792" y="7913726"/>
                </a:lnTo>
                <a:lnTo>
                  <a:pt x="0" y="7913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65189">
            <a:off x="11239029" y="-3141539"/>
            <a:ext cx="7824542" cy="6963843"/>
          </a:xfrm>
          <a:custGeom>
            <a:avLst/>
            <a:gdLst/>
            <a:ahLst/>
            <a:cxnLst/>
            <a:rect r="r" b="b" t="t" l="l"/>
            <a:pathLst>
              <a:path h="6963843" w="7824542">
                <a:moveTo>
                  <a:pt x="0" y="0"/>
                </a:moveTo>
                <a:lnTo>
                  <a:pt x="7824542" y="0"/>
                </a:lnTo>
                <a:lnTo>
                  <a:pt x="7824542" y="6963842"/>
                </a:lnTo>
                <a:lnTo>
                  <a:pt x="0" y="6963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207755">
            <a:off x="13218087" y="5225672"/>
            <a:ext cx="6135171" cy="7102948"/>
          </a:xfrm>
          <a:custGeom>
            <a:avLst/>
            <a:gdLst/>
            <a:ahLst/>
            <a:cxnLst/>
            <a:rect r="r" b="b" t="t" l="l"/>
            <a:pathLst>
              <a:path h="7102948" w="6135171">
                <a:moveTo>
                  <a:pt x="0" y="0"/>
                </a:moveTo>
                <a:lnTo>
                  <a:pt x="6135171" y="0"/>
                </a:lnTo>
                <a:lnTo>
                  <a:pt x="6135171" y="7102948"/>
                </a:lnTo>
                <a:lnTo>
                  <a:pt x="0" y="7102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689150" y="3810196"/>
            <a:ext cx="10909700" cy="2666607"/>
            <a:chOff x="0" y="0"/>
            <a:chExt cx="14546267" cy="3555476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69797"/>
              <a:ext cx="14546267" cy="18733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41"/>
                </a:lnSpc>
              </a:pPr>
              <a:r>
                <a:rPr lang="en-US" sz="4695" b="true">
                  <a:solidFill>
                    <a:srgbClr val="FFFFFF"/>
                  </a:solidFill>
                  <a:latin typeface="HK Grotesk Medium"/>
                  <a:ea typeface="HK Grotesk Medium"/>
                  <a:cs typeface="HK Grotesk Medium"/>
                  <a:sym typeface="HK Grotesk Medium"/>
                </a:rPr>
                <a:t>«вставьте сюда цитату или ценное предложение».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1627322" y="2840486"/>
              <a:ext cx="11291623" cy="6999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56"/>
                </a:lnSpc>
              </a:pPr>
              <a:r>
                <a:rPr lang="en-US" sz="3427">
                  <a:solidFill>
                    <a:srgbClr val="FFFFFF"/>
                  </a:solidFill>
                  <a:latin typeface="Vollkorn"/>
                  <a:ea typeface="Vollkorn"/>
                  <a:cs typeface="Vollkorn"/>
                  <a:sym typeface="Vollkorn"/>
                </a:rPr>
                <a:t>— цитата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D13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298824">
            <a:off x="12555249" y="4939834"/>
            <a:ext cx="6575294" cy="7268784"/>
          </a:xfrm>
          <a:custGeom>
            <a:avLst/>
            <a:gdLst/>
            <a:ahLst/>
            <a:cxnLst/>
            <a:rect r="r" b="b" t="t" l="l"/>
            <a:pathLst>
              <a:path h="7268784" w="6575294">
                <a:moveTo>
                  <a:pt x="0" y="0"/>
                </a:moveTo>
                <a:lnTo>
                  <a:pt x="6575295" y="0"/>
                </a:lnTo>
                <a:lnTo>
                  <a:pt x="6575295" y="7268784"/>
                </a:lnTo>
                <a:lnTo>
                  <a:pt x="0" y="726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381" b="-117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715964">
            <a:off x="8597713" y="7771526"/>
            <a:ext cx="1844500" cy="1747664"/>
          </a:xfrm>
          <a:custGeom>
            <a:avLst/>
            <a:gdLst/>
            <a:ahLst/>
            <a:cxnLst/>
            <a:rect r="r" b="b" t="t" l="l"/>
            <a:pathLst>
              <a:path h="1747664" w="1844500">
                <a:moveTo>
                  <a:pt x="0" y="0"/>
                </a:moveTo>
                <a:lnTo>
                  <a:pt x="1844500" y="0"/>
                </a:lnTo>
                <a:lnTo>
                  <a:pt x="1844500" y="1747664"/>
                </a:lnTo>
                <a:lnTo>
                  <a:pt x="0" y="174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378125">
            <a:off x="12070219" y="-1362141"/>
            <a:ext cx="4943405" cy="5723190"/>
          </a:xfrm>
          <a:custGeom>
            <a:avLst/>
            <a:gdLst/>
            <a:ahLst/>
            <a:cxnLst/>
            <a:rect r="r" b="b" t="t" l="l"/>
            <a:pathLst>
              <a:path h="5723190" w="4943405">
                <a:moveTo>
                  <a:pt x="0" y="0"/>
                </a:moveTo>
                <a:lnTo>
                  <a:pt x="4943405" y="0"/>
                </a:lnTo>
                <a:lnTo>
                  <a:pt x="4943405" y="5723190"/>
                </a:lnTo>
                <a:lnTo>
                  <a:pt x="0" y="572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1752600"/>
            <a:ext cx="8934485" cy="7505700"/>
            <a:chOff x="0" y="0"/>
            <a:chExt cx="11912647" cy="10007600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268945"/>
              <a:ext cx="11912647" cy="4608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8"/>
                </a:lnSpc>
              </a:pPr>
              <a:r>
                <a:rPr lang="en-US" sz="7642" b="true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Но все не может оставаться прежним.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5830"/>
              <a:ext cx="2514541" cy="13529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910"/>
                </a:lnSpc>
                <a:spcBef>
                  <a:spcPct val="0"/>
                </a:spcBef>
              </a:pPr>
              <a:r>
                <a:rPr lang="en-US" b="true" sz="6703" u="none">
                  <a:solidFill>
                    <a:srgbClr val="FFFFFF">
                      <a:alpha val="60000"/>
                    </a:srgbClr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01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7214570"/>
              <a:ext cx="7538418" cy="2793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80"/>
                </a:lnSpc>
                <a:spcBef>
                  <a:spcPct val="0"/>
                </a:spcBef>
              </a:pPr>
              <a:r>
                <a:rPr lang="en-US" sz="1700" spc="-17">
                  <a:solidFill>
                    <a:srgbClr val="FFFFFF"/>
                  </a:solidFill>
                  <a:latin typeface="Noto Sans Light"/>
                  <a:ea typeface="Noto Sans Light"/>
                  <a:cs typeface="Noto Sans Light"/>
                  <a:sym typeface="Noto Sans Light"/>
                </a:rPr>
                <a:t>Презентации являются средствами коммуникации, которые могут использоваться в качестве демонстраций, лекций, выступлений, докладов и многого другого. В большинстве случаев они представляются перед аудиторией. Они многофункциональны, что делает их мощным инструментом убеждения и обучения.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199663">
            <a:off x="4111359" y="-3364814"/>
            <a:ext cx="9366851" cy="8957051"/>
          </a:xfrm>
          <a:custGeom>
            <a:avLst/>
            <a:gdLst/>
            <a:ahLst/>
            <a:cxnLst/>
            <a:rect r="r" b="b" t="t" l="l"/>
            <a:pathLst>
              <a:path h="8957051" w="9366851">
                <a:moveTo>
                  <a:pt x="0" y="0"/>
                </a:moveTo>
                <a:lnTo>
                  <a:pt x="9366851" y="0"/>
                </a:lnTo>
                <a:lnTo>
                  <a:pt x="9366851" y="8957051"/>
                </a:lnTo>
                <a:lnTo>
                  <a:pt x="0" y="8957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715964">
            <a:off x="14635296" y="2779072"/>
            <a:ext cx="2207918" cy="2092002"/>
          </a:xfrm>
          <a:custGeom>
            <a:avLst/>
            <a:gdLst/>
            <a:ahLst/>
            <a:cxnLst/>
            <a:rect r="r" b="b" t="t" l="l"/>
            <a:pathLst>
              <a:path h="2092002" w="2207918">
                <a:moveTo>
                  <a:pt x="0" y="0"/>
                </a:moveTo>
                <a:lnTo>
                  <a:pt x="2207918" y="0"/>
                </a:lnTo>
                <a:lnTo>
                  <a:pt x="2207918" y="2092003"/>
                </a:lnTo>
                <a:lnTo>
                  <a:pt x="0" y="2092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94911">
            <a:off x="16125490" y="7311630"/>
            <a:ext cx="5163362" cy="4892285"/>
          </a:xfrm>
          <a:custGeom>
            <a:avLst/>
            <a:gdLst/>
            <a:ahLst/>
            <a:cxnLst/>
            <a:rect r="r" b="b" t="t" l="l"/>
            <a:pathLst>
              <a:path h="4892285" w="5163362">
                <a:moveTo>
                  <a:pt x="0" y="0"/>
                </a:moveTo>
                <a:lnTo>
                  <a:pt x="5163361" y="0"/>
                </a:lnTo>
                <a:lnTo>
                  <a:pt x="5163361" y="4892285"/>
                </a:lnTo>
                <a:lnTo>
                  <a:pt x="0" y="4892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5861043"/>
            <a:ext cx="10237362" cy="3397257"/>
            <a:chOff x="0" y="0"/>
            <a:chExt cx="13649816" cy="4529676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1440798"/>
              <a:ext cx="13649816" cy="30888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065"/>
                </a:lnSpc>
              </a:pPr>
              <a:r>
                <a:rPr lang="en-US" sz="5140" b="true">
                  <a:solidFill>
                    <a:srgbClr val="00000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Коммуникация является центральным элементом</a:t>
              </a:r>
            </a:p>
            <a:p>
              <a:pPr algn="l">
                <a:lnSpc>
                  <a:spcPts val="6065"/>
                </a:lnSpc>
              </a:pPr>
              <a:r>
                <a:rPr lang="en-US" sz="5140" b="true">
                  <a:solidFill>
                    <a:srgbClr val="000000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нашего образа жизни.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-69635"/>
              <a:ext cx="9705043" cy="8445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292"/>
                </a:lnSpc>
                <a:spcBef>
                  <a:spcPct val="0"/>
                </a:spcBef>
              </a:pPr>
              <a:r>
                <a:rPr lang="en-US" sz="3780" i="true" u="none">
                  <a:solidFill>
                    <a:srgbClr val="731F7D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Что нас ждет?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D13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494633">
            <a:off x="737717" y="7024205"/>
            <a:ext cx="2605188" cy="2468415"/>
          </a:xfrm>
          <a:custGeom>
            <a:avLst/>
            <a:gdLst/>
            <a:ahLst/>
            <a:cxnLst/>
            <a:rect r="r" b="b" t="t" l="l"/>
            <a:pathLst>
              <a:path h="2468415" w="2605188">
                <a:moveTo>
                  <a:pt x="0" y="0"/>
                </a:moveTo>
                <a:lnTo>
                  <a:pt x="2605187" y="0"/>
                </a:lnTo>
                <a:lnTo>
                  <a:pt x="2605187" y="2468415"/>
                </a:lnTo>
                <a:lnTo>
                  <a:pt x="0" y="2468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13644" y="-550315"/>
            <a:ext cx="5225712" cy="4650884"/>
          </a:xfrm>
          <a:custGeom>
            <a:avLst/>
            <a:gdLst/>
            <a:ahLst/>
            <a:cxnLst/>
            <a:rect r="r" b="b" t="t" l="l"/>
            <a:pathLst>
              <a:path h="4650884" w="5225712">
                <a:moveTo>
                  <a:pt x="0" y="0"/>
                </a:moveTo>
                <a:lnTo>
                  <a:pt x="5225712" y="0"/>
                </a:lnTo>
                <a:lnTo>
                  <a:pt x="5225712" y="4650884"/>
                </a:lnTo>
                <a:lnTo>
                  <a:pt x="0" y="4650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13119">
            <a:off x="3291026" y="3087831"/>
            <a:ext cx="5693252" cy="5444172"/>
          </a:xfrm>
          <a:custGeom>
            <a:avLst/>
            <a:gdLst/>
            <a:ahLst/>
            <a:cxnLst/>
            <a:rect r="r" b="b" t="t" l="l"/>
            <a:pathLst>
              <a:path h="5444172" w="5693252">
                <a:moveTo>
                  <a:pt x="0" y="0"/>
                </a:moveTo>
                <a:lnTo>
                  <a:pt x="5693252" y="0"/>
                </a:lnTo>
                <a:lnTo>
                  <a:pt x="5693252" y="5444173"/>
                </a:lnTo>
                <a:lnTo>
                  <a:pt x="0" y="5444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29815" y="5696955"/>
            <a:ext cx="7029485" cy="2810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330"/>
              </a:lnSpc>
            </a:pPr>
            <a:r>
              <a:rPr lang="en-US" sz="6212" b="true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Как мы будем коммуницировать</a:t>
            </a:r>
          </a:p>
          <a:p>
            <a:pPr algn="r">
              <a:lnSpc>
                <a:spcPts val="7330"/>
              </a:lnSpc>
            </a:pPr>
            <a:r>
              <a:rPr lang="en-US" sz="6212" b="true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 будущем?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785030" y="1038225"/>
            <a:ext cx="1483795" cy="1012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7910"/>
              </a:lnSpc>
              <a:spcBef>
                <a:spcPct val="0"/>
              </a:spcBef>
            </a:pPr>
            <a:r>
              <a:rPr lang="en-US" b="true" sz="6703" u="none">
                <a:solidFill>
                  <a:srgbClr val="FFFFFF">
                    <a:alpha val="60000"/>
                  </a:srgbClr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02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D13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46123" y="1355511"/>
            <a:ext cx="7995755" cy="7575978"/>
          </a:xfrm>
          <a:custGeom>
            <a:avLst/>
            <a:gdLst/>
            <a:ahLst/>
            <a:cxnLst/>
            <a:rect r="r" b="b" t="t" l="l"/>
            <a:pathLst>
              <a:path h="7575978" w="7995755">
                <a:moveTo>
                  <a:pt x="0" y="0"/>
                </a:moveTo>
                <a:lnTo>
                  <a:pt x="7995754" y="0"/>
                </a:lnTo>
                <a:lnTo>
                  <a:pt x="7995754" y="7575978"/>
                </a:lnTo>
                <a:lnTo>
                  <a:pt x="0" y="7575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033790">
            <a:off x="-3142758" y="5113384"/>
            <a:ext cx="7336933" cy="6529870"/>
          </a:xfrm>
          <a:custGeom>
            <a:avLst/>
            <a:gdLst/>
            <a:ahLst/>
            <a:cxnLst/>
            <a:rect r="r" b="b" t="t" l="l"/>
            <a:pathLst>
              <a:path h="6529870" w="7336933">
                <a:moveTo>
                  <a:pt x="0" y="0"/>
                </a:moveTo>
                <a:lnTo>
                  <a:pt x="7336932" y="0"/>
                </a:lnTo>
                <a:lnTo>
                  <a:pt x="7336932" y="6529871"/>
                </a:lnTo>
                <a:lnTo>
                  <a:pt x="0" y="6529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861293" y="4703937"/>
            <a:ext cx="10565414" cy="888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54"/>
              </a:lnSpc>
            </a:pPr>
            <a:r>
              <a:rPr lang="en-US" sz="5893" b="true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Вот некоторые предсказания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447366">
            <a:off x="12955621" y="-916530"/>
            <a:ext cx="4068454" cy="3890459"/>
          </a:xfrm>
          <a:custGeom>
            <a:avLst/>
            <a:gdLst/>
            <a:ahLst/>
            <a:cxnLst/>
            <a:rect r="r" b="b" t="t" l="l"/>
            <a:pathLst>
              <a:path h="3890459" w="4068454">
                <a:moveTo>
                  <a:pt x="0" y="0"/>
                </a:moveTo>
                <a:lnTo>
                  <a:pt x="4068454" y="0"/>
                </a:lnTo>
                <a:lnTo>
                  <a:pt x="4068454" y="3890460"/>
                </a:lnTo>
                <a:lnTo>
                  <a:pt x="0" y="3890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447366">
            <a:off x="17494525" y="9179016"/>
            <a:ext cx="4068454" cy="3890459"/>
          </a:xfrm>
          <a:custGeom>
            <a:avLst/>
            <a:gdLst/>
            <a:ahLst/>
            <a:cxnLst/>
            <a:rect r="r" b="b" t="t" l="l"/>
            <a:pathLst>
              <a:path h="3890459" w="4068454">
                <a:moveTo>
                  <a:pt x="0" y="0"/>
                </a:moveTo>
                <a:lnTo>
                  <a:pt x="4068454" y="0"/>
                </a:lnTo>
                <a:lnTo>
                  <a:pt x="4068454" y="3890459"/>
                </a:lnTo>
                <a:lnTo>
                  <a:pt x="0" y="3890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657600" y="2115832"/>
            <a:ext cx="7726964" cy="75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1"/>
              </a:lnSpc>
            </a:pPr>
            <a:r>
              <a:rPr lang="en-US" sz="5009" b="true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Виртуальное присутствие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10094169">
            <a:off x="-2768217" y="5870308"/>
            <a:ext cx="6176663" cy="5906434"/>
          </a:xfrm>
          <a:custGeom>
            <a:avLst/>
            <a:gdLst/>
            <a:ahLst/>
            <a:cxnLst/>
            <a:rect r="r" b="b" t="t" l="l"/>
            <a:pathLst>
              <a:path h="5906434" w="6176663">
                <a:moveTo>
                  <a:pt x="0" y="0"/>
                </a:moveTo>
                <a:lnTo>
                  <a:pt x="6176663" y="0"/>
                </a:lnTo>
                <a:lnTo>
                  <a:pt x="6176663" y="5906433"/>
                </a:lnTo>
                <a:lnTo>
                  <a:pt x="0" y="59064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733800" y="4024091"/>
            <a:ext cx="3787282" cy="3563255"/>
            <a:chOff x="0" y="0"/>
            <a:chExt cx="5049709" cy="4751007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47625"/>
              <a:ext cx="5049709" cy="18656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582"/>
                </a:lnSpc>
              </a:pPr>
              <a:r>
                <a:rPr lang="en-US" sz="4294" i="true">
                  <a:solidFill>
                    <a:srgbClr val="731F7D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Вот некоторые предсказания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220753"/>
              <a:ext cx="5049709" cy="27270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23"/>
                </a:lnSpc>
                <a:spcBef>
                  <a:spcPct val="0"/>
                </a:spcBef>
              </a:pPr>
              <a:r>
                <a:rPr lang="en-US" sz="1659" spc="-16">
                  <a:solidFill>
                    <a:srgbClr val="000000"/>
                  </a:solidFill>
                  <a:latin typeface="Noto Sans Light"/>
                  <a:ea typeface="Noto Sans Light"/>
                  <a:cs typeface="Noto Sans Light"/>
                  <a:sym typeface="Noto Sans Light"/>
                </a:rPr>
                <a:t>Нынешние тенденции в области виртуального присутствия обеспечат основу для действительно иммерсионной коммуникации, которая будет направлена на то, чтобы не выходить за пределы времени и пространства.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602909" y="4024091"/>
            <a:ext cx="3787282" cy="4336245"/>
            <a:chOff x="0" y="0"/>
            <a:chExt cx="5049709" cy="5781661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47625"/>
              <a:ext cx="5049709" cy="18656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582"/>
                </a:lnSpc>
                <a:spcBef>
                  <a:spcPct val="0"/>
                </a:spcBef>
              </a:pPr>
              <a:r>
                <a:rPr lang="en-US" sz="4294" i="true" u="none">
                  <a:solidFill>
                    <a:srgbClr val="731F7D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Что ожидает нас?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2211228"/>
              <a:ext cx="5049709" cy="31862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11"/>
                </a:lnSpc>
                <a:spcBef>
                  <a:spcPct val="0"/>
                </a:spcBef>
              </a:pPr>
              <a:r>
                <a:rPr lang="en-US" sz="1936" spc="-19">
                  <a:solidFill>
                    <a:srgbClr val="000000"/>
                  </a:solidFill>
                  <a:latin typeface="Noto Sans Light"/>
                  <a:ea typeface="Noto Sans Light"/>
                  <a:cs typeface="Noto Sans Light"/>
                  <a:sym typeface="Noto Sans Light"/>
                </a:rPr>
                <a:t>Следующее поколение голографических сообщений вскоре изменит то, как мы работаем и проводим встречи на рабочем месте, значительно объединив географически разбросанных сотрудников.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3472018" y="4024091"/>
            <a:ext cx="3787282" cy="3949750"/>
            <a:chOff x="0" y="0"/>
            <a:chExt cx="5049709" cy="5266334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47625"/>
              <a:ext cx="5049709" cy="18656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582"/>
                </a:lnSpc>
                <a:spcBef>
                  <a:spcPct val="0"/>
                </a:spcBef>
              </a:pPr>
              <a:r>
                <a:rPr lang="en-US" sz="4294" i="true" u="none">
                  <a:solidFill>
                    <a:srgbClr val="731F7D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Будущее технологии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2220753"/>
              <a:ext cx="5049709" cy="32923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453"/>
                </a:lnSpc>
                <a:spcBef>
                  <a:spcPct val="0"/>
                </a:spcBef>
              </a:pPr>
              <a:r>
                <a:rPr lang="en-US" sz="1752" spc="-17">
                  <a:solidFill>
                    <a:srgbClr val="000000"/>
                  </a:solidFill>
                  <a:latin typeface="Noto Sans Light"/>
                  <a:ea typeface="Noto Sans Light"/>
                  <a:cs typeface="Noto Sans Light"/>
                  <a:sym typeface="Noto Sans Light"/>
                </a:rPr>
                <a:t>При наличии голографических аватаров и изображений в 3D, офисы могут значительно снизить стоимость перевозки сотрудников, максимально снизив риск негативного воздействия аэрокосмических перевозок на окружающую среду.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9440951">
            <a:off x="-957979" y="335262"/>
            <a:ext cx="2207918" cy="2092002"/>
          </a:xfrm>
          <a:custGeom>
            <a:avLst/>
            <a:gdLst/>
            <a:ahLst/>
            <a:cxnLst/>
            <a:rect r="r" b="b" t="t" l="l"/>
            <a:pathLst>
              <a:path h="2092002" w="2207918">
                <a:moveTo>
                  <a:pt x="0" y="0"/>
                </a:moveTo>
                <a:lnTo>
                  <a:pt x="2207919" y="0"/>
                </a:lnTo>
                <a:lnTo>
                  <a:pt x="2207919" y="2092002"/>
                </a:lnTo>
                <a:lnTo>
                  <a:pt x="0" y="2092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D13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46566" y="7171898"/>
            <a:ext cx="2729129" cy="2585849"/>
          </a:xfrm>
          <a:custGeom>
            <a:avLst/>
            <a:gdLst/>
            <a:ahLst/>
            <a:cxnLst/>
            <a:rect r="r" b="b" t="t" l="l"/>
            <a:pathLst>
              <a:path h="2585849" w="2729129">
                <a:moveTo>
                  <a:pt x="0" y="0"/>
                </a:moveTo>
                <a:lnTo>
                  <a:pt x="2729129" y="0"/>
                </a:lnTo>
                <a:lnTo>
                  <a:pt x="2729129" y="2585849"/>
                </a:lnTo>
                <a:lnTo>
                  <a:pt x="0" y="2585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6185645">
            <a:off x="-1867548" y="60686"/>
            <a:ext cx="9901401" cy="8812247"/>
          </a:xfrm>
          <a:custGeom>
            <a:avLst/>
            <a:gdLst/>
            <a:ahLst/>
            <a:cxnLst/>
            <a:rect r="r" b="b" t="t" l="l"/>
            <a:pathLst>
              <a:path h="8812247" w="9901401">
                <a:moveTo>
                  <a:pt x="0" y="0"/>
                </a:moveTo>
                <a:lnTo>
                  <a:pt x="9901401" y="0"/>
                </a:lnTo>
                <a:lnTo>
                  <a:pt x="9901401" y="8812247"/>
                </a:lnTo>
                <a:lnTo>
                  <a:pt x="0" y="8812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213878" y="3619506"/>
            <a:ext cx="5307614" cy="1505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11"/>
              </a:lnSpc>
            </a:pPr>
            <a:r>
              <a:rPr lang="en-US" sz="5009" b="true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Распространение</a:t>
            </a:r>
          </a:p>
          <a:p>
            <a:pPr algn="l">
              <a:lnSpc>
                <a:spcPts val="5911"/>
              </a:lnSpc>
            </a:pPr>
            <a:r>
              <a:rPr lang="en-US" sz="5009" b="true">
                <a:solidFill>
                  <a:srgbClr val="FFFFFF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чат-ботов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447366">
            <a:off x="7083089" y="303005"/>
            <a:ext cx="1517793" cy="1451390"/>
          </a:xfrm>
          <a:custGeom>
            <a:avLst/>
            <a:gdLst/>
            <a:ahLst/>
            <a:cxnLst/>
            <a:rect r="r" b="b" t="t" l="l"/>
            <a:pathLst>
              <a:path h="1451390" w="1517793">
                <a:moveTo>
                  <a:pt x="0" y="0"/>
                </a:moveTo>
                <a:lnTo>
                  <a:pt x="1517794" y="0"/>
                </a:lnTo>
                <a:lnTo>
                  <a:pt x="1517794" y="1451390"/>
                </a:lnTo>
                <a:lnTo>
                  <a:pt x="0" y="1451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023740" y="2641262"/>
            <a:ext cx="4530710" cy="4470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14"/>
              </a:lnSpc>
              <a:spcBef>
                <a:spcPct val="0"/>
              </a:spcBef>
            </a:pPr>
            <a:r>
              <a:rPr lang="en-US" sz="1938" spc="-19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В будущем будет существовать способ автоматизации ответов на основе заранее написанных ключевых слов и с помощью машинного обучения.</a:t>
            </a:r>
          </a:p>
          <a:p>
            <a:pPr algn="l">
              <a:lnSpc>
                <a:spcPts val="2714"/>
              </a:lnSpc>
              <a:spcBef>
                <a:spcPct val="0"/>
              </a:spcBef>
            </a:pPr>
          </a:p>
          <a:p>
            <a:pPr algn="l">
              <a:lnSpc>
                <a:spcPts val="2714"/>
              </a:lnSpc>
              <a:spcBef>
                <a:spcPct val="0"/>
              </a:spcBef>
            </a:pPr>
            <a:r>
              <a:rPr lang="en-US" sz="1938" spc="-19">
                <a:solidFill>
                  <a:srgbClr val="FFFFFF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Презентации являются средствами коммуникации, которые могут использоваться в качестве демонстраций, лекций, выступлений, докладов и многого другого. В большинстве случаев они представляются перед аудиторией.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494633">
            <a:off x="-2022061" y="8242530"/>
            <a:ext cx="4315504" cy="4088940"/>
          </a:xfrm>
          <a:custGeom>
            <a:avLst/>
            <a:gdLst/>
            <a:ahLst/>
            <a:cxnLst/>
            <a:rect r="r" b="b" t="t" l="l"/>
            <a:pathLst>
              <a:path h="4088940" w="4315504">
                <a:moveTo>
                  <a:pt x="0" y="0"/>
                </a:moveTo>
                <a:lnTo>
                  <a:pt x="4315504" y="0"/>
                </a:lnTo>
                <a:lnTo>
                  <a:pt x="4315504" y="4088940"/>
                </a:lnTo>
                <a:lnTo>
                  <a:pt x="0" y="4088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689718" y="2385067"/>
            <a:ext cx="12908564" cy="94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2"/>
              </a:lnSpc>
            </a:pPr>
            <a:r>
              <a:rPr lang="en-US" sz="6188" b="true">
                <a:solidFill>
                  <a:srgbClr val="00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Подъем расширенной реальности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200935" y="4570315"/>
            <a:ext cx="3818865" cy="3431030"/>
            <a:chOff x="0" y="0"/>
            <a:chExt cx="5091820" cy="4574707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28575"/>
              <a:ext cx="5091820" cy="17790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375"/>
                </a:lnSpc>
              </a:pPr>
              <a:r>
                <a:rPr lang="en-US" sz="4135" i="true">
                  <a:solidFill>
                    <a:srgbClr val="731F7D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Вот некоторые предсказания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37286"/>
              <a:ext cx="5091820" cy="2494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86"/>
                </a:lnSpc>
                <a:spcBef>
                  <a:spcPct val="0"/>
                </a:spcBef>
              </a:pPr>
              <a:r>
                <a:rPr lang="en-US" sz="1775" spc="-17">
                  <a:solidFill>
                    <a:srgbClr val="000000"/>
                  </a:solidFill>
                  <a:latin typeface="Noto Sans Light"/>
                  <a:ea typeface="Noto Sans Light"/>
                  <a:cs typeface="Noto Sans Light"/>
                  <a:sym typeface="Noto Sans Light"/>
                </a:rPr>
                <a:t>Пора смотреть на мир и взаимодействовать с ним по-другому. Сейчас мы можем находиться в расширенной реальности в рамках игр, но это гораздо больше, чем развлечения.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234568" y="4570315"/>
            <a:ext cx="3818865" cy="3058877"/>
            <a:chOff x="0" y="0"/>
            <a:chExt cx="5091820" cy="4078503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28575"/>
              <a:ext cx="5091820" cy="17790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375"/>
                </a:lnSpc>
                <a:spcBef>
                  <a:spcPct val="0"/>
                </a:spcBef>
              </a:pPr>
              <a:r>
                <a:rPr lang="en-US" sz="4135" i="true" u="none">
                  <a:solidFill>
                    <a:srgbClr val="731F7D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Что ожидает нас?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2137286"/>
              <a:ext cx="5091820" cy="23712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62"/>
                </a:lnSpc>
                <a:spcBef>
                  <a:spcPct val="0"/>
                </a:spcBef>
              </a:pPr>
              <a:r>
                <a:rPr lang="en-US" sz="1687" spc="-16">
                  <a:solidFill>
                    <a:srgbClr val="000000"/>
                  </a:solidFill>
                  <a:latin typeface="Noto Sans Light"/>
                  <a:ea typeface="Noto Sans Light"/>
                  <a:cs typeface="Noto Sans Light"/>
                  <a:sym typeface="Noto Sans Light"/>
                </a:rPr>
                <a:t>Реальное использование расширенной реальности возможно при проведении медицинской подготовки, обучения в классах , в логистике для бизнеса и в индустрии туризма.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268200" y="4570315"/>
            <a:ext cx="3818865" cy="3431030"/>
            <a:chOff x="0" y="0"/>
            <a:chExt cx="5091820" cy="4574707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28575"/>
              <a:ext cx="5091820" cy="17790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375"/>
                </a:lnSpc>
                <a:spcBef>
                  <a:spcPct val="0"/>
                </a:spcBef>
              </a:pPr>
              <a:r>
                <a:rPr lang="en-US" sz="4135" i="true" u="none">
                  <a:solidFill>
                    <a:srgbClr val="731F7D"/>
                  </a:solidFill>
                  <a:latin typeface="Vollkorn Italics"/>
                  <a:ea typeface="Vollkorn Italics"/>
                  <a:cs typeface="Vollkorn Italics"/>
                  <a:sym typeface="Vollkorn Italics"/>
                </a:rPr>
                <a:t>Будущее технологии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2127761"/>
              <a:ext cx="5091820" cy="28739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59"/>
                </a:lnSpc>
                <a:spcBef>
                  <a:spcPct val="0"/>
                </a:spcBef>
              </a:pPr>
              <a:r>
                <a:rPr lang="en-US" sz="2042" spc="-20">
                  <a:solidFill>
                    <a:srgbClr val="000000"/>
                  </a:solidFill>
                  <a:latin typeface="Noto Sans Light"/>
                  <a:ea typeface="Noto Sans Light"/>
                  <a:cs typeface="Noto Sans Light"/>
                  <a:sym typeface="Noto Sans Light"/>
                </a:rPr>
                <a:t>Расширенная реальность - это новый игрок в экономике технологий. Мы можем ожидать только дальнейших инноваций и улучшений в этой области коммуникации.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313119">
            <a:off x="15158388" y="-1579634"/>
            <a:ext cx="5214256" cy="4986132"/>
          </a:xfrm>
          <a:custGeom>
            <a:avLst/>
            <a:gdLst/>
            <a:ahLst/>
            <a:cxnLst/>
            <a:rect r="r" b="b" t="t" l="l"/>
            <a:pathLst>
              <a:path h="4986132" w="5214256">
                <a:moveTo>
                  <a:pt x="0" y="0"/>
                </a:moveTo>
                <a:lnTo>
                  <a:pt x="5214256" y="0"/>
                </a:lnTo>
                <a:lnTo>
                  <a:pt x="5214256" y="4986132"/>
                </a:lnTo>
                <a:lnTo>
                  <a:pt x="0" y="4986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D13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624184">
            <a:off x="9190413" y="-1204481"/>
            <a:ext cx="9054625" cy="8058616"/>
          </a:xfrm>
          <a:custGeom>
            <a:avLst/>
            <a:gdLst/>
            <a:ahLst/>
            <a:cxnLst/>
            <a:rect r="r" b="b" t="t" l="l"/>
            <a:pathLst>
              <a:path h="8058616" w="9054625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017281">
            <a:off x="7304671" y="971407"/>
            <a:ext cx="1811240" cy="1716150"/>
          </a:xfrm>
          <a:custGeom>
            <a:avLst/>
            <a:gdLst/>
            <a:ahLst/>
            <a:cxnLst/>
            <a:rect r="r" b="b" t="t" l="l"/>
            <a:pathLst>
              <a:path h="1716150" w="181124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567437">
            <a:off x="16126494" y="6825098"/>
            <a:ext cx="3789612" cy="3623816"/>
          </a:xfrm>
          <a:custGeom>
            <a:avLst/>
            <a:gdLst/>
            <a:ahLst/>
            <a:cxnLst/>
            <a:rect r="r" b="b" t="t" l="l"/>
            <a:pathLst>
              <a:path h="3623816" w="3789612">
                <a:moveTo>
                  <a:pt x="0" y="0"/>
                </a:moveTo>
                <a:lnTo>
                  <a:pt x="3789612" y="0"/>
                </a:lnTo>
                <a:lnTo>
                  <a:pt x="3789612" y="3623816"/>
                </a:lnTo>
                <a:lnTo>
                  <a:pt x="0" y="362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2932942"/>
            <a:ext cx="8934485" cy="6325358"/>
            <a:chOff x="0" y="0"/>
            <a:chExt cx="11912647" cy="8433811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222539"/>
              <a:ext cx="11912647" cy="30806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18"/>
                </a:lnSpc>
              </a:pPr>
              <a:r>
                <a:rPr lang="en-US" sz="7642" b="true">
                  <a:solidFill>
                    <a:srgbClr val="FFFFFF"/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Полная эмуляция мозга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5830"/>
              <a:ext cx="2514541" cy="13529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910"/>
                </a:lnSpc>
                <a:spcBef>
                  <a:spcPct val="0"/>
                </a:spcBef>
              </a:pPr>
              <a:r>
                <a:rPr lang="en-US" b="true" sz="6703">
                  <a:solidFill>
                    <a:srgbClr val="FFFFFF">
                      <a:alpha val="60000"/>
                    </a:srgbClr>
                  </a:solidFill>
                  <a:latin typeface="HK Grotesk Bold"/>
                  <a:ea typeface="HK Grotesk Bold"/>
                  <a:cs typeface="HK Grotesk Bold"/>
                  <a:sym typeface="HK Grotesk Bold"/>
                </a:rPr>
                <a:t>03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5640781"/>
              <a:ext cx="7538418" cy="2793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380"/>
                </a:lnSpc>
                <a:spcBef>
                  <a:spcPct val="0"/>
                </a:spcBef>
              </a:pPr>
              <a:r>
                <a:rPr lang="en-US" sz="1700" spc="-17">
                  <a:solidFill>
                    <a:srgbClr val="FFFFFF"/>
                  </a:solidFill>
                  <a:latin typeface="Noto Sans Light"/>
                  <a:ea typeface="Noto Sans Light"/>
                  <a:cs typeface="Noto Sans Light"/>
                  <a:sym typeface="Noto Sans Light"/>
                </a:rPr>
                <a:t>Презентации являются средствами коммуникации, которые могут использоваться в качестве демонстраций, лекций, выступлений, докладов и многого другого. В большинстве случаев они представляются перед аудиторией. Они многофункциональны, что делает их мощным инструментом убеждения и обучения.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DAGRFiddngA</dc:identifier>
  <dcterms:modified xsi:type="dcterms:W3CDTF">2011-08-01T06:04:30Z</dcterms:modified>
  <cp:revision>1</cp:revision>
</cp:coreProperties>
</file>