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63" r:id="rId4"/>
    <p:sldId id="258" r:id="rId5"/>
    <p:sldId id="262" r:id="rId6"/>
    <p:sldId id="261" r:id="rId7"/>
    <p:sldId id="294" r:id="rId8"/>
    <p:sldId id="295" r:id="rId9"/>
    <p:sldId id="300" r:id="rId10"/>
    <p:sldId id="296" r:id="rId11"/>
    <p:sldId id="268" r:id="rId12"/>
    <p:sldId id="270" r:id="rId13"/>
    <p:sldId id="271" r:id="rId14"/>
    <p:sldId id="289" r:id="rId15"/>
    <p:sldId id="291" r:id="rId16"/>
    <p:sldId id="273" r:id="rId17"/>
    <p:sldId id="274" r:id="rId18"/>
    <p:sldId id="292" r:id="rId19"/>
    <p:sldId id="276" r:id="rId20"/>
    <p:sldId id="277" r:id="rId21"/>
    <p:sldId id="297" r:id="rId22"/>
    <p:sldId id="301" r:id="rId23"/>
    <p:sldId id="298" r:id="rId24"/>
    <p:sldId id="302" r:id="rId25"/>
    <p:sldId id="286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4291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52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159792-9AA1-4E0B-BCFC-6D33ED49FC47}" type="doc">
      <dgm:prSet loTypeId="urn:microsoft.com/office/officeart/2005/8/layout/vList2" loCatId="list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5BE07E89-CFC0-446D-AD29-8762F0CF37B3}">
      <dgm:prSet phldrT="[Текст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Социально – коммуникативное развитие</a:t>
          </a:r>
        </a:p>
      </dgm:t>
    </dgm:pt>
    <dgm:pt modelId="{7467EDB1-80C7-4C2C-92FB-BC1102DD2E45}" type="parTrans" cxnId="{65B0592E-2687-4ACD-8B01-5232CE06D6D1}">
      <dgm:prSet/>
      <dgm:spPr/>
      <dgm:t>
        <a:bodyPr/>
        <a:lstStyle/>
        <a:p>
          <a:endParaRPr lang="ru-RU" sz="2800" b="1">
            <a:latin typeface="Arial" pitchFamily="34" charset="0"/>
            <a:cs typeface="Arial" pitchFamily="34" charset="0"/>
          </a:endParaRPr>
        </a:p>
      </dgm:t>
    </dgm:pt>
    <dgm:pt modelId="{BD91BA10-6C8D-42DD-BBE8-4531799BBFDD}" type="sibTrans" cxnId="{65B0592E-2687-4ACD-8B01-5232CE06D6D1}">
      <dgm:prSet/>
      <dgm:spPr/>
      <dgm:t>
        <a:bodyPr/>
        <a:lstStyle/>
        <a:p>
          <a:endParaRPr lang="ru-RU" sz="2800" b="1">
            <a:latin typeface="Arial" pitchFamily="34" charset="0"/>
            <a:cs typeface="Arial" pitchFamily="34" charset="0"/>
          </a:endParaRPr>
        </a:p>
      </dgm:t>
    </dgm:pt>
    <dgm:pt modelId="{C3404A39-4C89-4197-B2F6-F2FC912339D8}">
      <dgm:prSet phldrT="[Текст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Познавательное развитие</a:t>
          </a:r>
        </a:p>
      </dgm:t>
    </dgm:pt>
    <dgm:pt modelId="{AD5990B2-148D-47DC-959D-ED7423481140}" type="parTrans" cxnId="{98677C67-53CB-422D-B000-90AE6A773CFB}">
      <dgm:prSet/>
      <dgm:spPr/>
      <dgm:t>
        <a:bodyPr/>
        <a:lstStyle/>
        <a:p>
          <a:endParaRPr lang="ru-RU" sz="2800" b="1">
            <a:latin typeface="Arial" pitchFamily="34" charset="0"/>
            <a:cs typeface="Arial" pitchFamily="34" charset="0"/>
          </a:endParaRPr>
        </a:p>
      </dgm:t>
    </dgm:pt>
    <dgm:pt modelId="{B4C9A160-DD40-4BB5-A771-4B494200BA89}" type="sibTrans" cxnId="{98677C67-53CB-422D-B000-90AE6A773CFB}">
      <dgm:prSet/>
      <dgm:spPr/>
      <dgm:t>
        <a:bodyPr/>
        <a:lstStyle/>
        <a:p>
          <a:endParaRPr lang="ru-RU" sz="2800" b="1">
            <a:latin typeface="Arial" pitchFamily="34" charset="0"/>
            <a:cs typeface="Arial" pitchFamily="34" charset="0"/>
          </a:endParaRPr>
        </a:p>
      </dgm:t>
    </dgm:pt>
    <dgm:pt modelId="{D2270F81-58DC-49E8-8A66-35A9C33228E1}">
      <dgm:prSet phldrT="[Текст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Речевое развитие</a:t>
          </a:r>
          <a:endParaRPr lang="ru-RU" sz="28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7D26E5A1-11BC-4672-A1B3-D4EB9A714CBE}" type="parTrans" cxnId="{1BE2F093-46AA-40CB-96C9-1364D723644B}">
      <dgm:prSet/>
      <dgm:spPr/>
      <dgm:t>
        <a:bodyPr/>
        <a:lstStyle/>
        <a:p>
          <a:endParaRPr lang="ru-RU" sz="2800" b="1">
            <a:latin typeface="Arial" pitchFamily="34" charset="0"/>
            <a:cs typeface="Arial" pitchFamily="34" charset="0"/>
          </a:endParaRPr>
        </a:p>
      </dgm:t>
    </dgm:pt>
    <dgm:pt modelId="{35969F29-E1D8-41E3-94EA-45D2FFAFD369}" type="sibTrans" cxnId="{1BE2F093-46AA-40CB-96C9-1364D723644B}">
      <dgm:prSet/>
      <dgm:spPr/>
      <dgm:t>
        <a:bodyPr/>
        <a:lstStyle/>
        <a:p>
          <a:endParaRPr lang="ru-RU" sz="2800" b="1">
            <a:latin typeface="Arial" pitchFamily="34" charset="0"/>
            <a:cs typeface="Arial" pitchFamily="34" charset="0"/>
          </a:endParaRPr>
        </a:p>
      </dgm:t>
    </dgm:pt>
    <dgm:pt modelId="{3E1BCB2E-9F85-4CC8-8661-E2ADE1D20A37}">
      <dgm:prSet phldrT="[Текст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Художественно – эстетическое развитие</a:t>
          </a:r>
          <a:endParaRPr lang="ru-RU" sz="28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7BBF4F59-E106-416C-9D1C-672C629AE4B1}" type="parTrans" cxnId="{8F07FB3E-56B0-4C8E-86D1-1179FDF074FC}">
      <dgm:prSet/>
      <dgm:spPr/>
      <dgm:t>
        <a:bodyPr/>
        <a:lstStyle/>
        <a:p>
          <a:endParaRPr lang="ru-RU" sz="2800" b="1">
            <a:latin typeface="Arial" pitchFamily="34" charset="0"/>
            <a:cs typeface="Arial" pitchFamily="34" charset="0"/>
          </a:endParaRPr>
        </a:p>
      </dgm:t>
    </dgm:pt>
    <dgm:pt modelId="{F1553C92-9AB8-4200-91BB-981587BB4790}" type="sibTrans" cxnId="{8F07FB3E-56B0-4C8E-86D1-1179FDF074FC}">
      <dgm:prSet/>
      <dgm:spPr/>
      <dgm:t>
        <a:bodyPr/>
        <a:lstStyle/>
        <a:p>
          <a:endParaRPr lang="ru-RU" sz="2800" b="1">
            <a:latin typeface="Arial" pitchFamily="34" charset="0"/>
            <a:cs typeface="Arial" pitchFamily="34" charset="0"/>
          </a:endParaRPr>
        </a:p>
      </dgm:t>
    </dgm:pt>
    <dgm:pt modelId="{5CB6E894-3CFF-4C66-AAAB-F5351ED59987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Физическое развитие</a:t>
          </a:r>
          <a:endParaRPr lang="ru-RU" sz="28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9F009770-6CD6-4F91-8921-5593FC368A89}" type="parTrans" cxnId="{1D095573-3780-44E3-82CA-87BEC1FE5ED5}">
      <dgm:prSet/>
      <dgm:spPr/>
      <dgm:t>
        <a:bodyPr/>
        <a:lstStyle/>
        <a:p>
          <a:endParaRPr lang="ru-RU" sz="2800" b="1"/>
        </a:p>
      </dgm:t>
    </dgm:pt>
    <dgm:pt modelId="{A5F5F590-60CE-4F54-BB13-E0B1199A7112}" type="sibTrans" cxnId="{1D095573-3780-44E3-82CA-87BEC1FE5ED5}">
      <dgm:prSet/>
      <dgm:spPr/>
      <dgm:t>
        <a:bodyPr/>
        <a:lstStyle/>
        <a:p>
          <a:endParaRPr lang="ru-RU" sz="2800" b="1"/>
        </a:p>
      </dgm:t>
    </dgm:pt>
    <dgm:pt modelId="{AD4D2CAE-C594-460C-B406-DBF4B8203B80}" type="pres">
      <dgm:prSet presAssocID="{0B159792-9AA1-4E0B-BCFC-6D33ED49FC4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5F234E9-32B2-4603-9345-EAC2CCC68311}" type="pres">
      <dgm:prSet presAssocID="{5BE07E89-CFC0-446D-AD29-8762F0CF37B3}" presName="parentText" presStyleLbl="node1" presStyleIdx="0" presStyleCnt="5" custLinFactNeighborX="-868" custLinFactNeighborY="-67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40D06E-C045-46D3-A5EA-6B2A737D8416}" type="pres">
      <dgm:prSet presAssocID="{BD91BA10-6C8D-42DD-BBE8-4531799BBFDD}" presName="spacer" presStyleCnt="0"/>
      <dgm:spPr/>
      <dgm:t>
        <a:bodyPr/>
        <a:lstStyle/>
        <a:p>
          <a:endParaRPr lang="ru-RU"/>
        </a:p>
      </dgm:t>
    </dgm:pt>
    <dgm:pt modelId="{45CFF9DE-50E9-494A-9527-E172E9EA87C7}" type="pres">
      <dgm:prSet presAssocID="{C3404A39-4C89-4197-B2F6-F2FC912339D8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315143-DD6F-4D9D-A359-78F2CD7BDAA1}" type="pres">
      <dgm:prSet presAssocID="{B4C9A160-DD40-4BB5-A771-4B494200BA89}" presName="spacer" presStyleCnt="0"/>
      <dgm:spPr/>
      <dgm:t>
        <a:bodyPr/>
        <a:lstStyle/>
        <a:p>
          <a:endParaRPr lang="ru-RU"/>
        </a:p>
      </dgm:t>
    </dgm:pt>
    <dgm:pt modelId="{0A6A6963-B32E-40B7-A635-38314618755E}" type="pres">
      <dgm:prSet presAssocID="{D2270F81-58DC-49E8-8A66-35A9C33228E1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C1FD8C-9ED7-4F40-AA4F-D092561D6D4F}" type="pres">
      <dgm:prSet presAssocID="{35969F29-E1D8-41E3-94EA-45D2FFAFD369}" presName="spacer" presStyleCnt="0"/>
      <dgm:spPr/>
      <dgm:t>
        <a:bodyPr/>
        <a:lstStyle/>
        <a:p>
          <a:endParaRPr lang="ru-RU"/>
        </a:p>
      </dgm:t>
    </dgm:pt>
    <dgm:pt modelId="{546A7023-3E8D-40DC-A7B9-262E596755EF}" type="pres">
      <dgm:prSet presAssocID="{3E1BCB2E-9F85-4CC8-8661-E2ADE1D20A37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26968C-45B5-434C-8E6E-FE7D4908D8C1}" type="pres">
      <dgm:prSet presAssocID="{F1553C92-9AB8-4200-91BB-981587BB4790}" presName="spacer" presStyleCnt="0"/>
      <dgm:spPr/>
      <dgm:t>
        <a:bodyPr/>
        <a:lstStyle/>
        <a:p>
          <a:endParaRPr lang="ru-RU"/>
        </a:p>
      </dgm:t>
    </dgm:pt>
    <dgm:pt modelId="{905765B8-07BD-4E72-AA1F-AF51D5040DF2}" type="pres">
      <dgm:prSet presAssocID="{5CB6E894-3CFF-4C66-AAAB-F5351ED59987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095573-3780-44E3-82CA-87BEC1FE5ED5}" srcId="{0B159792-9AA1-4E0B-BCFC-6D33ED49FC47}" destId="{5CB6E894-3CFF-4C66-AAAB-F5351ED59987}" srcOrd="4" destOrd="0" parTransId="{9F009770-6CD6-4F91-8921-5593FC368A89}" sibTransId="{A5F5F590-60CE-4F54-BB13-E0B1199A7112}"/>
    <dgm:cxn modelId="{D2A29301-0415-414E-8A26-781C3660540E}" type="presOf" srcId="{5BE07E89-CFC0-446D-AD29-8762F0CF37B3}" destId="{65F234E9-32B2-4603-9345-EAC2CCC68311}" srcOrd="0" destOrd="0" presId="urn:microsoft.com/office/officeart/2005/8/layout/vList2"/>
    <dgm:cxn modelId="{1BE2F093-46AA-40CB-96C9-1364D723644B}" srcId="{0B159792-9AA1-4E0B-BCFC-6D33ED49FC47}" destId="{D2270F81-58DC-49E8-8A66-35A9C33228E1}" srcOrd="2" destOrd="0" parTransId="{7D26E5A1-11BC-4672-A1B3-D4EB9A714CBE}" sibTransId="{35969F29-E1D8-41E3-94EA-45D2FFAFD369}"/>
    <dgm:cxn modelId="{81873D71-8530-4EA3-88A9-12DB5F952180}" type="presOf" srcId="{C3404A39-4C89-4197-B2F6-F2FC912339D8}" destId="{45CFF9DE-50E9-494A-9527-E172E9EA87C7}" srcOrd="0" destOrd="0" presId="urn:microsoft.com/office/officeart/2005/8/layout/vList2"/>
    <dgm:cxn modelId="{560BF87F-79BA-4A95-A537-22F13D63FB6B}" type="presOf" srcId="{0B159792-9AA1-4E0B-BCFC-6D33ED49FC47}" destId="{AD4D2CAE-C594-460C-B406-DBF4B8203B80}" srcOrd="0" destOrd="0" presId="urn:microsoft.com/office/officeart/2005/8/layout/vList2"/>
    <dgm:cxn modelId="{65B0592E-2687-4ACD-8B01-5232CE06D6D1}" srcId="{0B159792-9AA1-4E0B-BCFC-6D33ED49FC47}" destId="{5BE07E89-CFC0-446D-AD29-8762F0CF37B3}" srcOrd="0" destOrd="0" parTransId="{7467EDB1-80C7-4C2C-92FB-BC1102DD2E45}" sibTransId="{BD91BA10-6C8D-42DD-BBE8-4531799BBFDD}"/>
    <dgm:cxn modelId="{3253A880-0533-4CEB-B5D3-9B09CC4CAA6F}" type="presOf" srcId="{D2270F81-58DC-49E8-8A66-35A9C33228E1}" destId="{0A6A6963-B32E-40B7-A635-38314618755E}" srcOrd="0" destOrd="0" presId="urn:microsoft.com/office/officeart/2005/8/layout/vList2"/>
    <dgm:cxn modelId="{8F07FB3E-56B0-4C8E-86D1-1179FDF074FC}" srcId="{0B159792-9AA1-4E0B-BCFC-6D33ED49FC47}" destId="{3E1BCB2E-9F85-4CC8-8661-E2ADE1D20A37}" srcOrd="3" destOrd="0" parTransId="{7BBF4F59-E106-416C-9D1C-672C629AE4B1}" sibTransId="{F1553C92-9AB8-4200-91BB-981587BB4790}"/>
    <dgm:cxn modelId="{9C3C502E-5F49-4EA2-829B-E21FD912E73A}" type="presOf" srcId="{3E1BCB2E-9F85-4CC8-8661-E2ADE1D20A37}" destId="{546A7023-3E8D-40DC-A7B9-262E596755EF}" srcOrd="0" destOrd="0" presId="urn:microsoft.com/office/officeart/2005/8/layout/vList2"/>
    <dgm:cxn modelId="{98677C67-53CB-422D-B000-90AE6A773CFB}" srcId="{0B159792-9AA1-4E0B-BCFC-6D33ED49FC47}" destId="{C3404A39-4C89-4197-B2F6-F2FC912339D8}" srcOrd="1" destOrd="0" parTransId="{AD5990B2-148D-47DC-959D-ED7423481140}" sibTransId="{B4C9A160-DD40-4BB5-A771-4B494200BA89}"/>
    <dgm:cxn modelId="{E99C04AB-47A4-4973-AA54-F295FC78613B}" type="presOf" srcId="{5CB6E894-3CFF-4C66-AAAB-F5351ED59987}" destId="{905765B8-07BD-4E72-AA1F-AF51D5040DF2}" srcOrd="0" destOrd="0" presId="urn:microsoft.com/office/officeart/2005/8/layout/vList2"/>
    <dgm:cxn modelId="{472EDDC2-DFBD-4FB2-B2D1-EEB6F4E616CA}" type="presParOf" srcId="{AD4D2CAE-C594-460C-B406-DBF4B8203B80}" destId="{65F234E9-32B2-4603-9345-EAC2CCC68311}" srcOrd="0" destOrd="0" presId="urn:microsoft.com/office/officeart/2005/8/layout/vList2"/>
    <dgm:cxn modelId="{D4FB85EA-6CBC-4E36-A46A-DDCF678AF33C}" type="presParOf" srcId="{AD4D2CAE-C594-460C-B406-DBF4B8203B80}" destId="{4740D06E-C045-46D3-A5EA-6B2A737D8416}" srcOrd="1" destOrd="0" presId="urn:microsoft.com/office/officeart/2005/8/layout/vList2"/>
    <dgm:cxn modelId="{5F5E0210-FD6E-4182-98B5-DAD4EFEA8B1B}" type="presParOf" srcId="{AD4D2CAE-C594-460C-B406-DBF4B8203B80}" destId="{45CFF9DE-50E9-494A-9527-E172E9EA87C7}" srcOrd="2" destOrd="0" presId="urn:microsoft.com/office/officeart/2005/8/layout/vList2"/>
    <dgm:cxn modelId="{94E6CE29-DE9A-4D21-9A02-BF666E4284BD}" type="presParOf" srcId="{AD4D2CAE-C594-460C-B406-DBF4B8203B80}" destId="{2D315143-DD6F-4D9D-A359-78F2CD7BDAA1}" srcOrd="3" destOrd="0" presId="urn:microsoft.com/office/officeart/2005/8/layout/vList2"/>
    <dgm:cxn modelId="{B30F9EE1-1C51-4D67-B8DC-36691595D5BD}" type="presParOf" srcId="{AD4D2CAE-C594-460C-B406-DBF4B8203B80}" destId="{0A6A6963-B32E-40B7-A635-38314618755E}" srcOrd="4" destOrd="0" presId="urn:microsoft.com/office/officeart/2005/8/layout/vList2"/>
    <dgm:cxn modelId="{C9D03AC7-082B-479A-A9F5-491F4E835198}" type="presParOf" srcId="{AD4D2CAE-C594-460C-B406-DBF4B8203B80}" destId="{62C1FD8C-9ED7-4F40-AA4F-D092561D6D4F}" srcOrd="5" destOrd="0" presId="urn:microsoft.com/office/officeart/2005/8/layout/vList2"/>
    <dgm:cxn modelId="{8D4E8629-57DD-4672-AF9F-932742D8C894}" type="presParOf" srcId="{AD4D2CAE-C594-460C-B406-DBF4B8203B80}" destId="{546A7023-3E8D-40DC-A7B9-262E596755EF}" srcOrd="6" destOrd="0" presId="urn:microsoft.com/office/officeart/2005/8/layout/vList2"/>
    <dgm:cxn modelId="{150FA05A-BECC-41C2-BE32-C2AA69E4ED63}" type="presParOf" srcId="{AD4D2CAE-C594-460C-B406-DBF4B8203B80}" destId="{E926968C-45B5-434C-8E6E-FE7D4908D8C1}" srcOrd="7" destOrd="0" presId="urn:microsoft.com/office/officeart/2005/8/layout/vList2"/>
    <dgm:cxn modelId="{37E80FF4-8886-4DBB-B60A-0DD9683FC3F7}" type="presParOf" srcId="{AD4D2CAE-C594-460C-B406-DBF4B8203B80}" destId="{905765B8-07BD-4E72-AA1F-AF51D5040DF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0CE4E9-2459-4130-8076-49675CB6FFAB}" type="doc">
      <dgm:prSet loTypeId="urn:microsoft.com/office/officeart/2005/8/layout/equatio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60F39C9-F28D-4C8C-BB67-6F0241F16778}">
      <dgm:prSet phldrT="[Текст]" custT="1"/>
      <dgm:spPr>
        <a:solidFill>
          <a:srgbClr val="FFFFCC"/>
        </a:solidFill>
        <a:ln>
          <a:solidFill>
            <a:srgbClr val="FFC000"/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приобретение опыта в видах деятельности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5B00629-E044-4CFF-BD42-A8DD5892D673}" type="parTrans" cxnId="{98280243-5DF2-40A2-BD94-238FB3FC4098}">
      <dgm:prSet/>
      <dgm:spPr/>
      <dgm:t>
        <a:bodyPr/>
        <a:lstStyle/>
        <a:p>
          <a:endParaRPr lang="ru-RU"/>
        </a:p>
      </dgm:t>
    </dgm:pt>
    <dgm:pt modelId="{B966DE28-621E-47AA-AF4B-FA236561DD49}" type="sibTrans" cxnId="{98280243-5DF2-40A2-BD94-238FB3FC4098}">
      <dgm:prSet/>
      <dgm:spPr/>
      <dgm:t>
        <a:bodyPr/>
        <a:lstStyle/>
        <a:p>
          <a:endParaRPr lang="ru-RU"/>
        </a:p>
      </dgm:t>
    </dgm:pt>
    <dgm:pt modelId="{0B4FCE67-E2A9-4CF3-9660-6D1803DCD3AE}">
      <dgm:prSet phldrT="[Текст]" custT="1"/>
      <dgm:spPr>
        <a:solidFill>
          <a:srgbClr val="FFFFCC"/>
        </a:solidFill>
        <a:ln>
          <a:solidFill>
            <a:srgbClr val="FFC000"/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развитие первичных представлений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654A04E-1BAB-405A-895D-5430AAC940CA}" type="parTrans" cxnId="{463E12BE-72D5-4B32-91B0-5B44E05FCA64}">
      <dgm:prSet/>
      <dgm:spPr/>
      <dgm:t>
        <a:bodyPr/>
        <a:lstStyle/>
        <a:p>
          <a:endParaRPr lang="ru-RU"/>
        </a:p>
      </dgm:t>
    </dgm:pt>
    <dgm:pt modelId="{FAD08D51-E2FD-45E5-BF2C-E85044B3D003}" type="sibTrans" cxnId="{463E12BE-72D5-4B32-91B0-5B44E05FCA64}">
      <dgm:prSet/>
      <dgm:spPr/>
      <dgm:t>
        <a:bodyPr/>
        <a:lstStyle/>
        <a:p>
          <a:endParaRPr lang="ru-RU"/>
        </a:p>
      </dgm:t>
    </dgm:pt>
    <dgm:pt modelId="{EB0A9BD1-F10C-4ABD-8B2E-95B9804CBEAD}">
      <dgm:prSet phldrT="[Текст]" custT="1"/>
      <dgm:spPr>
        <a:solidFill>
          <a:srgbClr val="FFFFCC"/>
        </a:solidFill>
        <a:ln>
          <a:solidFill>
            <a:srgbClr val="FFC000"/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задачи становления первичной ценностной ориентации и социализации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353E40D-CEE9-48D7-ACE7-0CA74A190110}" type="parTrans" cxnId="{F8F81179-1DD2-43E6-AA61-49204B7C0296}">
      <dgm:prSet/>
      <dgm:spPr/>
      <dgm:t>
        <a:bodyPr/>
        <a:lstStyle/>
        <a:p>
          <a:endParaRPr lang="ru-RU"/>
        </a:p>
      </dgm:t>
    </dgm:pt>
    <dgm:pt modelId="{3DD64299-18BD-432C-95FA-7631CB1E4D07}" type="sibTrans" cxnId="{F8F81179-1DD2-43E6-AA61-49204B7C0296}">
      <dgm:prSet/>
      <dgm:spPr/>
      <dgm:t>
        <a:bodyPr/>
        <a:lstStyle/>
        <a:p>
          <a:endParaRPr lang="ru-RU"/>
        </a:p>
      </dgm:t>
    </dgm:pt>
    <dgm:pt modelId="{F9536BEB-6BA1-4BE3-B179-B9AC510C9298}" type="pres">
      <dgm:prSet presAssocID="{B30CE4E9-2459-4130-8076-49675CB6FFAB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95F3576-11B7-43EE-964B-5F24636E367A}" type="pres">
      <dgm:prSet presAssocID="{F60F39C9-F28D-4C8C-BB67-6F0241F16778}" presName="node" presStyleLbl="node1" presStyleIdx="0" presStyleCnt="3" custScaleX="134449" custLinFactNeighborX="-69433" custLinFactNeighborY="22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1E06D1-1DEC-4978-A8AE-E00D05196F2E}" type="pres">
      <dgm:prSet presAssocID="{B966DE28-621E-47AA-AF4B-FA236561DD49}" presName="spacerL" presStyleCnt="0"/>
      <dgm:spPr/>
    </dgm:pt>
    <dgm:pt modelId="{CCC3415B-94EB-4165-AA35-D820A9586B6A}" type="pres">
      <dgm:prSet presAssocID="{B966DE28-621E-47AA-AF4B-FA236561DD49}" presName="sibTrans" presStyleLbl="sibTrans2D1" presStyleIdx="0" presStyleCnt="2"/>
      <dgm:spPr/>
      <dgm:t>
        <a:bodyPr/>
        <a:lstStyle/>
        <a:p>
          <a:endParaRPr lang="ru-RU"/>
        </a:p>
      </dgm:t>
    </dgm:pt>
    <dgm:pt modelId="{5CB35DB7-F37A-4393-AF7C-755EFD36DA5D}" type="pres">
      <dgm:prSet presAssocID="{B966DE28-621E-47AA-AF4B-FA236561DD49}" presName="spacerR" presStyleCnt="0"/>
      <dgm:spPr/>
    </dgm:pt>
    <dgm:pt modelId="{701B78F6-4137-4668-8C29-B4A3097D7DD0}" type="pres">
      <dgm:prSet presAssocID="{0B4FCE67-E2A9-4CF3-9660-6D1803DCD3AE}" presName="node" presStyleLbl="node1" presStyleIdx="1" presStyleCnt="3" custScaleX="1451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44A210-B178-48CA-B12A-7C0DA786F1AD}" type="pres">
      <dgm:prSet presAssocID="{FAD08D51-E2FD-45E5-BF2C-E85044B3D003}" presName="spacerL" presStyleCnt="0"/>
      <dgm:spPr/>
    </dgm:pt>
    <dgm:pt modelId="{1203B883-ADA6-4FE8-9316-8E967D7A177D}" type="pres">
      <dgm:prSet presAssocID="{FAD08D51-E2FD-45E5-BF2C-E85044B3D003}" presName="sibTrans" presStyleLbl="sibTrans2D1" presStyleIdx="1" presStyleCnt="2"/>
      <dgm:spPr/>
      <dgm:t>
        <a:bodyPr/>
        <a:lstStyle/>
        <a:p>
          <a:endParaRPr lang="ru-RU"/>
        </a:p>
      </dgm:t>
    </dgm:pt>
    <dgm:pt modelId="{A2DFFB89-4299-4019-A801-5192B64216F4}" type="pres">
      <dgm:prSet presAssocID="{FAD08D51-E2FD-45E5-BF2C-E85044B3D003}" presName="spacerR" presStyleCnt="0"/>
      <dgm:spPr/>
    </dgm:pt>
    <dgm:pt modelId="{E5DD6FA8-F6B5-442A-A89F-762B0AC3E908}" type="pres">
      <dgm:prSet presAssocID="{EB0A9BD1-F10C-4ABD-8B2E-95B9804CBEAD}" presName="node" presStyleLbl="node1" presStyleIdx="2" presStyleCnt="3" custScaleX="189141" custScaleY="84122" custLinFactNeighborX="13995" custLinFactNeighborY="67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63E12BE-72D5-4B32-91B0-5B44E05FCA64}" srcId="{B30CE4E9-2459-4130-8076-49675CB6FFAB}" destId="{0B4FCE67-E2A9-4CF3-9660-6D1803DCD3AE}" srcOrd="1" destOrd="0" parTransId="{D654A04E-1BAB-405A-895D-5430AAC940CA}" sibTransId="{FAD08D51-E2FD-45E5-BF2C-E85044B3D003}"/>
    <dgm:cxn modelId="{78C1055B-C2F2-4687-80C1-7490ACFF4D92}" type="presOf" srcId="{F60F39C9-F28D-4C8C-BB67-6F0241F16778}" destId="{B95F3576-11B7-43EE-964B-5F24636E367A}" srcOrd="0" destOrd="0" presId="urn:microsoft.com/office/officeart/2005/8/layout/equation1"/>
    <dgm:cxn modelId="{D66D4593-8EFD-41D4-B4C2-0655EF25861A}" type="presOf" srcId="{FAD08D51-E2FD-45E5-BF2C-E85044B3D003}" destId="{1203B883-ADA6-4FE8-9316-8E967D7A177D}" srcOrd="0" destOrd="0" presId="urn:microsoft.com/office/officeart/2005/8/layout/equation1"/>
    <dgm:cxn modelId="{C4E1A6DB-6EB1-44A5-8472-0810349A8D4E}" type="presOf" srcId="{0B4FCE67-E2A9-4CF3-9660-6D1803DCD3AE}" destId="{701B78F6-4137-4668-8C29-B4A3097D7DD0}" srcOrd="0" destOrd="0" presId="urn:microsoft.com/office/officeart/2005/8/layout/equation1"/>
    <dgm:cxn modelId="{D7858D57-0F85-4CF4-84F5-9C0C385DE5BE}" type="presOf" srcId="{B30CE4E9-2459-4130-8076-49675CB6FFAB}" destId="{F9536BEB-6BA1-4BE3-B179-B9AC510C9298}" srcOrd="0" destOrd="0" presId="urn:microsoft.com/office/officeart/2005/8/layout/equation1"/>
    <dgm:cxn modelId="{E786583F-8FAB-44F4-92F2-F784D08182B1}" type="presOf" srcId="{EB0A9BD1-F10C-4ABD-8B2E-95B9804CBEAD}" destId="{E5DD6FA8-F6B5-442A-A89F-762B0AC3E908}" srcOrd="0" destOrd="0" presId="urn:microsoft.com/office/officeart/2005/8/layout/equation1"/>
    <dgm:cxn modelId="{EA47BFF6-FA5D-4F8A-BCBF-27FAAFB81E69}" type="presOf" srcId="{B966DE28-621E-47AA-AF4B-FA236561DD49}" destId="{CCC3415B-94EB-4165-AA35-D820A9586B6A}" srcOrd="0" destOrd="0" presId="urn:microsoft.com/office/officeart/2005/8/layout/equation1"/>
    <dgm:cxn modelId="{98280243-5DF2-40A2-BD94-238FB3FC4098}" srcId="{B30CE4E9-2459-4130-8076-49675CB6FFAB}" destId="{F60F39C9-F28D-4C8C-BB67-6F0241F16778}" srcOrd="0" destOrd="0" parTransId="{E5B00629-E044-4CFF-BD42-A8DD5892D673}" sibTransId="{B966DE28-621E-47AA-AF4B-FA236561DD49}"/>
    <dgm:cxn modelId="{F8F81179-1DD2-43E6-AA61-49204B7C0296}" srcId="{B30CE4E9-2459-4130-8076-49675CB6FFAB}" destId="{EB0A9BD1-F10C-4ABD-8B2E-95B9804CBEAD}" srcOrd="2" destOrd="0" parTransId="{C353E40D-CEE9-48D7-ACE7-0CA74A190110}" sibTransId="{3DD64299-18BD-432C-95FA-7631CB1E4D07}"/>
    <dgm:cxn modelId="{147671F9-D46D-455A-B89D-F94494A99A16}" type="presParOf" srcId="{F9536BEB-6BA1-4BE3-B179-B9AC510C9298}" destId="{B95F3576-11B7-43EE-964B-5F24636E367A}" srcOrd="0" destOrd="0" presId="urn:microsoft.com/office/officeart/2005/8/layout/equation1"/>
    <dgm:cxn modelId="{479AA1CC-91A1-46D6-AA0D-AD30833E3EE2}" type="presParOf" srcId="{F9536BEB-6BA1-4BE3-B179-B9AC510C9298}" destId="{C41E06D1-1DEC-4978-A8AE-E00D05196F2E}" srcOrd="1" destOrd="0" presId="urn:microsoft.com/office/officeart/2005/8/layout/equation1"/>
    <dgm:cxn modelId="{D6B65366-F3F6-4EA7-8DE7-685379276631}" type="presParOf" srcId="{F9536BEB-6BA1-4BE3-B179-B9AC510C9298}" destId="{CCC3415B-94EB-4165-AA35-D820A9586B6A}" srcOrd="2" destOrd="0" presId="urn:microsoft.com/office/officeart/2005/8/layout/equation1"/>
    <dgm:cxn modelId="{DA22FCF4-3456-4294-9364-F6D44585625A}" type="presParOf" srcId="{F9536BEB-6BA1-4BE3-B179-B9AC510C9298}" destId="{5CB35DB7-F37A-4393-AF7C-755EFD36DA5D}" srcOrd="3" destOrd="0" presId="urn:microsoft.com/office/officeart/2005/8/layout/equation1"/>
    <dgm:cxn modelId="{7EF54602-DA14-447F-8043-CE1D9FE95390}" type="presParOf" srcId="{F9536BEB-6BA1-4BE3-B179-B9AC510C9298}" destId="{701B78F6-4137-4668-8C29-B4A3097D7DD0}" srcOrd="4" destOrd="0" presId="urn:microsoft.com/office/officeart/2005/8/layout/equation1"/>
    <dgm:cxn modelId="{AE9978FC-1E4D-4E23-9DD4-8CD10ECA4043}" type="presParOf" srcId="{F9536BEB-6BA1-4BE3-B179-B9AC510C9298}" destId="{6144A210-B178-48CA-B12A-7C0DA786F1AD}" srcOrd="5" destOrd="0" presId="urn:microsoft.com/office/officeart/2005/8/layout/equation1"/>
    <dgm:cxn modelId="{CBF5FA9F-F02E-493C-90E6-ACDAF5E6D416}" type="presParOf" srcId="{F9536BEB-6BA1-4BE3-B179-B9AC510C9298}" destId="{1203B883-ADA6-4FE8-9316-8E967D7A177D}" srcOrd="6" destOrd="0" presId="urn:microsoft.com/office/officeart/2005/8/layout/equation1"/>
    <dgm:cxn modelId="{09A8D5B2-D0E0-4113-9DFD-E6352DD0A331}" type="presParOf" srcId="{F9536BEB-6BA1-4BE3-B179-B9AC510C9298}" destId="{A2DFFB89-4299-4019-A801-5192B64216F4}" srcOrd="7" destOrd="0" presId="urn:microsoft.com/office/officeart/2005/8/layout/equation1"/>
    <dgm:cxn modelId="{6B3A5C9F-A55B-463E-86BE-59AD4A295844}" type="presParOf" srcId="{F9536BEB-6BA1-4BE3-B179-B9AC510C9298}" destId="{E5DD6FA8-F6B5-442A-A89F-762B0AC3E908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45FFD4B-9E3C-44A4-9A32-771C948E565C}" type="doc">
      <dgm:prSet loTypeId="urn:microsoft.com/office/officeart/2005/8/layout/default#2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68FDB0C5-E8B9-4142-ADE8-7AB5FB01B4CC}">
      <dgm:prSet/>
      <dgm:spPr/>
      <dgm:t>
        <a:bodyPr/>
        <a:lstStyle/>
        <a:p>
          <a:pPr rtl="0"/>
          <a:r>
            <a:rPr lang="ru-RU" b="1" dirty="0" smtClean="0">
              <a:latin typeface="Calibri" pitchFamily="34" charset="0"/>
            </a:rPr>
            <a:t>построения образовательной политики на соответствующих уровнях с учётом целей ДО, общих для всего образовательного пространства РФ</a:t>
          </a:r>
          <a:endParaRPr lang="ru-RU" b="1" dirty="0">
            <a:latin typeface="Calibri" pitchFamily="34" charset="0"/>
          </a:endParaRPr>
        </a:p>
      </dgm:t>
    </dgm:pt>
    <dgm:pt modelId="{AB365724-967E-467D-AD03-828C4672D0EC}" type="parTrans" cxnId="{835FE340-76D3-409E-8E00-E7BD53DFF36C}">
      <dgm:prSet/>
      <dgm:spPr/>
      <dgm:t>
        <a:bodyPr/>
        <a:lstStyle/>
        <a:p>
          <a:endParaRPr lang="ru-RU" b="1">
            <a:latin typeface="Calibri" pitchFamily="34" charset="0"/>
          </a:endParaRPr>
        </a:p>
      </dgm:t>
    </dgm:pt>
    <dgm:pt modelId="{FCFCA359-04A7-46B7-BAD3-3FE34F07885B}" type="sibTrans" cxnId="{835FE340-76D3-409E-8E00-E7BD53DFF36C}">
      <dgm:prSet/>
      <dgm:spPr/>
      <dgm:t>
        <a:bodyPr/>
        <a:lstStyle/>
        <a:p>
          <a:endParaRPr lang="ru-RU" b="1">
            <a:latin typeface="Calibri" pitchFamily="34" charset="0"/>
          </a:endParaRPr>
        </a:p>
      </dgm:t>
    </dgm:pt>
    <dgm:pt modelId="{0534161F-6D7D-4855-AF64-A51632E687BF}">
      <dgm:prSet/>
      <dgm:spPr/>
      <dgm:t>
        <a:bodyPr/>
        <a:lstStyle/>
        <a:p>
          <a:pPr algn="ctr" rtl="0"/>
          <a:r>
            <a:rPr lang="ru-RU" b="1" dirty="0" smtClean="0">
              <a:latin typeface="Calibri" pitchFamily="34" charset="0"/>
            </a:rPr>
            <a:t>формирования Программы, анализа профессиональной деятельности, взаимодействия с семьями</a:t>
          </a:r>
          <a:endParaRPr lang="ru-RU" b="1" dirty="0">
            <a:latin typeface="Calibri" pitchFamily="34" charset="0"/>
          </a:endParaRPr>
        </a:p>
      </dgm:t>
    </dgm:pt>
    <dgm:pt modelId="{EA5C78B2-153C-41BF-BEB8-B1FDF8140750}" type="parTrans" cxnId="{2B1438B7-2836-4A13-A197-EB3CEC140000}">
      <dgm:prSet/>
      <dgm:spPr/>
      <dgm:t>
        <a:bodyPr/>
        <a:lstStyle/>
        <a:p>
          <a:endParaRPr lang="ru-RU" b="1">
            <a:latin typeface="Calibri" pitchFamily="34" charset="0"/>
          </a:endParaRPr>
        </a:p>
      </dgm:t>
    </dgm:pt>
    <dgm:pt modelId="{97267C6F-4C9D-4B43-9418-A6216F6A75ED}" type="sibTrans" cxnId="{2B1438B7-2836-4A13-A197-EB3CEC140000}">
      <dgm:prSet/>
      <dgm:spPr/>
      <dgm:t>
        <a:bodyPr/>
        <a:lstStyle/>
        <a:p>
          <a:endParaRPr lang="ru-RU" b="1">
            <a:latin typeface="Calibri" pitchFamily="34" charset="0"/>
          </a:endParaRPr>
        </a:p>
      </dgm:t>
    </dgm:pt>
    <dgm:pt modelId="{254F7567-C4F6-4FA9-9876-DBD870A8815C}">
      <dgm:prSet/>
      <dgm:spPr/>
      <dgm:t>
        <a:bodyPr/>
        <a:lstStyle/>
        <a:p>
          <a:pPr rtl="0"/>
          <a:r>
            <a:rPr lang="ru-RU" b="1" dirty="0" smtClean="0">
              <a:latin typeface="Calibri" pitchFamily="34" charset="0"/>
            </a:rPr>
            <a:t>изучения характеристик образования детей</a:t>
          </a:r>
          <a:br>
            <a:rPr lang="ru-RU" b="1" dirty="0" smtClean="0">
              <a:latin typeface="Calibri" pitchFamily="34" charset="0"/>
            </a:rPr>
          </a:br>
          <a:r>
            <a:rPr lang="ru-RU" b="1" dirty="0" smtClean="0">
              <a:latin typeface="Calibri" pitchFamily="34" charset="0"/>
            </a:rPr>
            <a:t>в возрасте от 2 мес. до 8 лет</a:t>
          </a:r>
          <a:endParaRPr lang="ru-RU" b="1" dirty="0">
            <a:latin typeface="Calibri" pitchFamily="34" charset="0"/>
          </a:endParaRPr>
        </a:p>
      </dgm:t>
    </dgm:pt>
    <dgm:pt modelId="{5956189D-30BA-4936-B732-2B85F703BD59}" type="parTrans" cxnId="{5DB38D82-8D51-4A15-8A7D-73774F4DAD7E}">
      <dgm:prSet/>
      <dgm:spPr/>
      <dgm:t>
        <a:bodyPr/>
        <a:lstStyle/>
        <a:p>
          <a:endParaRPr lang="ru-RU" b="1">
            <a:latin typeface="Calibri" pitchFamily="34" charset="0"/>
          </a:endParaRPr>
        </a:p>
      </dgm:t>
    </dgm:pt>
    <dgm:pt modelId="{3E9BCC1D-A7E4-4059-82FC-ABF03D27A44C}" type="sibTrans" cxnId="{5DB38D82-8D51-4A15-8A7D-73774F4DAD7E}">
      <dgm:prSet/>
      <dgm:spPr/>
      <dgm:t>
        <a:bodyPr/>
        <a:lstStyle/>
        <a:p>
          <a:endParaRPr lang="ru-RU" b="1">
            <a:latin typeface="Calibri" pitchFamily="34" charset="0"/>
          </a:endParaRPr>
        </a:p>
      </dgm:t>
    </dgm:pt>
    <dgm:pt modelId="{2846BD39-AA30-4635-B571-E8706CA09004}">
      <dgm:prSet/>
      <dgm:spPr/>
      <dgm:t>
        <a:bodyPr/>
        <a:lstStyle/>
        <a:p>
          <a:pPr rtl="0"/>
          <a:r>
            <a:rPr lang="ru-RU" b="1" dirty="0" smtClean="0">
              <a:latin typeface="Calibri" pitchFamily="34" charset="0"/>
            </a:rPr>
            <a:t>информирования родителей и иной общественности относительно целей ДО, общих для всего образовательного пространства РФ</a:t>
          </a:r>
          <a:endParaRPr lang="ru-RU" b="1" dirty="0">
            <a:latin typeface="Calibri" pitchFamily="34" charset="0"/>
          </a:endParaRPr>
        </a:p>
      </dgm:t>
    </dgm:pt>
    <dgm:pt modelId="{EAFDC75B-1D3B-425E-87B6-B57AEC84EE6B}" type="parTrans" cxnId="{FB13BFA0-2F4B-4A19-9746-1D242E096B5A}">
      <dgm:prSet/>
      <dgm:spPr/>
      <dgm:t>
        <a:bodyPr/>
        <a:lstStyle/>
        <a:p>
          <a:endParaRPr lang="ru-RU" b="1">
            <a:latin typeface="Calibri" pitchFamily="34" charset="0"/>
          </a:endParaRPr>
        </a:p>
      </dgm:t>
    </dgm:pt>
    <dgm:pt modelId="{3375FAAC-D6EB-4312-9A6E-3512FA153751}" type="sibTrans" cxnId="{FB13BFA0-2F4B-4A19-9746-1D242E096B5A}">
      <dgm:prSet/>
      <dgm:spPr/>
      <dgm:t>
        <a:bodyPr/>
        <a:lstStyle/>
        <a:p>
          <a:endParaRPr lang="ru-RU" b="1">
            <a:latin typeface="Calibri" pitchFamily="34" charset="0"/>
          </a:endParaRPr>
        </a:p>
      </dgm:t>
    </dgm:pt>
    <dgm:pt modelId="{19DFFB93-80D2-48F2-BC06-626259F8D2C2}" type="pres">
      <dgm:prSet presAssocID="{045FFD4B-9E3C-44A4-9A32-771C948E565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8151C37-1A86-4132-BE2D-C9F517C951F4}" type="pres">
      <dgm:prSet presAssocID="{68FDB0C5-E8B9-4142-ADE8-7AB5FB01B4CC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A413D8-0E37-4D82-8D68-679BBDCCEAA0}" type="pres">
      <dgm:prSet presAssocID="{FCFCA359-04A7-46B7-BAD3-3FE34F07885B}" presName="sibTrans" presStyleCnt="0"/>
      <dgm:spPr/>
    </dgm:pt>
    <dgm:pt modelId="{7C15A013-E7EC-47CB-AE71-50862332A466}" type="pres">
      <dgm:prSet presAssocID="{0534161F-6D7D-4855-AF64-A51632E687B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FC711F-A0DB-4641-B5EE-914AE6945CF0}" type="pres">
      <dgm:prSet presAssocID="{97267C6F-4C9D-4B43-9418-A6216F6A75ED}" presName="sibTrans" presStyleCnt="0"/>
      <dgm:spPr/>
    </dgm:pt>
    <dgm:pt modelId="{7B020337-C91A-4B6E-BC2A-8E774328246F}" type="pres">
      <dgm:prSet presAssocID="{254F7567-C4F6-4FA9-9876-DBD870A8815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ECA78B-2031-46F2-9DF9-478EA8277F56}" type="pres">
      <dgm:prSet presAssocID="{3E9BCC1D-A7E4-4059-82FC-ABF03D27A44C}" presName="sibTrans" presStyleCnt="0"/>
      <dgm:spPr/>
    </dgm:pt>
    <dgm:pt modelId="{5FD8E7A9-67C5-46F1-8BAA-74EA5F84B484}" type="pres">
      <dgm:prSet presAssocID="{2846BD39-AA30-4635-B571-E8706CA09004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B13BFA0-2F4B-4A19-9746-1D242E096B5A}" srcId="{045FFD4B-9E3C-44A4-9A32-771C948E565C}" destId="{2846BD39-AA30-4635-B571-E8706CA09004}" srcOrd="3" destOrd="0" parTransId="{EAFDC75B-1D3B-425E-87B6-B57AEC84EE6B}" sibTransId="{3375FAAC-D6EB-4312-9A6E-3512FA153751}"/>
    <dgm:cxn modelId="{F289DE45-FDED-4C5A-A9DF-42CD5F178DBB}" type="presOf" srcId="{68FDB0C5-E8B9-4142-ADE8-7AB5FB01B4CC}" destId="{E8151C37-1A86-4132-BE2D-C9F517C951F4}" srcOrd="0" destOrd="0" presId="urn:microsoft.com/office/officeart/2005/8/layout/default#2"/>
    <dgm:cxn modelId="{BA56DC4D-7D67-4E32-B921-413E26A825C4}" type="presOf" srcId="{045FFD4B-9E3C-44A4-9A32-771C948E565C}" destId="{19DFFB93-80D2-48F2-BC06-626259F8D2C2}" srcOrd="0" destOrd="0" presId="urn:microsoft.com/office/officeart/2005/8/layout/default#2"/>
    <dgm:cxn modelId="{3E8B8E76-0111-45B7-BFD7-2EC91DAD7C2B}" type="presOf" srcId="{254F7567-C4F6-4FA9-9876-DBD870A8815C}" destId="{7B020337-C91A-4B6E-BC2A-8E774328246F}" srcOrd="0" destOrd="0" presId="urn:microsoft.com/office/officeart/2005/8/layout/default#2"/>
    <dgm:cxn modelId="{835FE340-76D3-409E-8E00-E7BD53DFF36C}" srcId="{045FFD4B-9E3C-44A4-9A32-771C948E565C}" destId="{68FDB0C5-E8B9-4142-ADE8-7AB5FB01B4CC}" srcOrd="0" destOrd="0" parTransId="{AB365724-967E-467D-AD03-828C4672D0EC}" sibTransId="{FCFCA359-04A7-46B7-BAD3-3FE34F07885B}"/>
    <dgm:cxn modelId="{2B1438B7-2836-4A13-A197-EB3CEC140000}" srcId="{045FFD4B-9E3C-44A4-9A32-771C948E565C}" destId="{0534161F-6D7D-4855-AF64-A51632E687BF}" srcOrd="1" destOrd="0" parTransId="{EA5C78B2-153C-41BF-BEB8-B1FDF8140750}" sibTransId="{97267C6F-4C9D-4B43-9418-A6216F6A75ED}"/>
    <dgm:cxn modelId="{5DB38D82-8D51-4A15-8A7D-73774F4DAD7E}" srcId="{045FFD4B-9E3C-44A4-9A32-771C948E565C}" destId="{254F7567-C4F6-4FA9-9876-DBD870A8815C}" srcOrd="2" destOrd="0" parTransId="{5956189D-30BA-4936-B732-2B85F703BD59}" sibTransId="{3E9BCC1D-A7E4-4059-82FC-ABF03D27A44C}"/>
    <dgm:cxn modelId="{E87E4124-9E44-42AA-BEE7-90463474C4C8}" type="presOf" srcId="{0534161F-6D7D-4855-AF64-A51632E687BF}" destId="{7C15A013-E7EC-47CB-AE71-50862332A466}" srcOrd="0" destOrd="0" presId="urn:microsoft.com/office/officeart/2005/8/layout/default#2"/>
    <dgm:cxn modelId="{0D0DCAD5-698D-4485-A3D6-DD51F017D0FF}" type="presOf" srcId="{2846BD39-AA30-4635-B571-E8706CA09004}" destId="{5FD8E7A9-67C5-46F1-8BAA-74EA5F84B484}" srcOrd="0" destOrd="0" presId="urn:microsoft.com/office/officeart/2005/8/layout/default#2"/>
    <dgm:cxn modelId="{5BA6FBBD-1B43-40A2-81CE-0C03EB44BA0F}" type="presParOf" srcId="{19DFFB93-80D2-48F2-BC06-626259F8D2C2}" destId="{E8151C37-1A86-4132-BE2D-C9F517C951F4}" srcOrd="0" destOrd="0" presId="urn:microsoft.com/office/officeart/2005/8/layout/default#2"/>
    <dgm:cxn modelId="{00DD211C-D024-4783-A4D0-FD1B1DE9A9E7}" type="presParOf" srcId="{19DFFB93-80D2-48F2-BC06-626259F8D2C2}" destId="{76A413D8-0E37-4D82-8D68-679BBDCCEAA0}" srcOrd="1" destOrd="0" presId="urn:microsoft.com/office/officeart/2005/8/layout/default#2"/>
    <dgm:cxn modelId="{964147CE-0C93-4CBC-B04A-88F84926391A}" type="presParOf" srcId="{19DFFB93-80D2-48F2-BC06-626259F8D2C2}" destId="{7C15A013-E7EC-47CB-AE71-50862332A466}" srcOrd="2" destOrd="0" presId="urn:microsoft.com/office/officeart/2005/8/layout/default#2"/>
    <dgm:cxn modelId="{B9610E96-59C1-4622-988D-84EDDB600B07}" type="presParOf" srcId="{19DFFB93-80D2-48F2-BC06-626259F8D2C2}" destId="{CAFC711F-A0DB-4641-B5EE-914AE6945CF0}" srcOrd="3" destOrd="0" presId="urn:microsoft.com/office/officeart/2005/8/layout/default#2"/>
    <dgm:cxn modelId="{661B26B0-BA51-4DEF-8B2E-2A05F3172313}" type="presParOf" srcId="{19DFFB93-80D2-48F2-BC06-626259F8D2C2}" destId="{7B020337-C91A-4B6E-BC2A-8E774328246F}" srcOrd="4" destOrd="0" presId="urn:microsoft.com/office/officeart/2005/8/layout/default#2"/>
    <dgm:cxn modelId="{65F03A7F-37E6-4AAB-91C8-9CF34177F084}" type="presParOf" srcId="{19DFFB93-80D2-48F2-BC06-626259F8D2C2}" destId="{F4ECA78B-2031-46F2-9DF9-478EA8277F56}" srcOrd="5" destOrd="0" presId="urn:microsoft.com/office/officeart/2005/8/layout/default#2"/>
    <dgm:cxn modelId="{6651F1EF-0558-40BA-B9A9-3671A4B7B2E7}" type="presParOf" srcId="{19DFFB93-80D2-48F2-BC06-626259F8D2C2}" destId="{5FD8E7A9-67C5-46F1-8BAA-74EA5F84B484}" srcOrd="6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50954D-A53E-4DE8-AD89-85FE7CB9161D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34E3C-00CF-4C77-8B5E-6E2225E523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0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22626">
              <a:defRPr/>
            </a:pPr>
            <a:r>
              <a:rPr lang="ru-RU" i="1" dirty="0" smtClean="0"/>
              <a:t>Разработкой стандарта дошкольного образования занималась специально созданная 30 января 2013 года рабочая группа во главе с директором Федерального института развития образования Александром Григорьевичем </a:t>
            </a:r>
            <a:r>
              <a:rPr lang="ru-RU" i="1" dirty="0" err="1" smtClean="0"/>
              <a:t>Асмоловым</a:t>
            </a:r>
            <a:r>
              <a:rPr lang="ru-RU" i="1" dirty="0" smtClean="0"/>
              <a:t>.</a:t>
            </a:r>
          </a:p>
          <a:p>
            <a:r>
              <a:rPr lang="ru-RU" dirty="0" smtClean="0"/>
              <a:t>Стандарт устанавливает требования, обязательные при реализации Программы, в том числе: к структуре основных образовательных программ; к условиям их реализации; и к результатам их освоения.</a:t>
            </a:r>
          </a:p>
          <a:p>
            <a:r>
              <a:rPr lang="ru-RU" i="1" dirty="0" smtClean="0"/>
              <a:t>Посмотрим для сравнения наш предыдущий документ: Федеральные государственные требования (ФГТ)…</a:t>
            </a:r>
          </a:p>
          <a:p>
            <a:r>
              <a:rPr lang="ru-RU" i="1" dirty="0" smtClean="0"/>
              <a:t>…</a:t>
            </a:r>
          </a:p>
          <a:p>
            <a:r>
              <a:rPr lang="ru-RU" i="1" dirty="0" smtClean="0"/>
              <a:t>Отсутствие юридически закреплённых</a:t>
            </a:r>
            <a:r>
              <a:rPr lang="ru-RU" i="1" baseline="0" dirty="0" smtClean="0"/>
              <a:t> </a:t>
            </a:r>
            <a:r>
              <a:rPr lang="ru-RU" i="1" dirty="0" smtClean="0"/>
              <a:t>требований к результатам освоения основных образовательных программ дошкольного образования, с одной стороны, снимало риски «</a:t>
            </a:r>
            <a:r>
              <a:rPr lang="ru-RU" i="1" dirty="0" err="1" smtClean="0"/>
              <a:t>школяризации</a:t>
            </a:r>
            <a:r>
              <a:rPr lang="ru-RU" i="1" dirty="0" smtClean="0"/>
              <a:t>» детского сада (с оценками и</a:t>
            </a:r>
            <a:r>
              <a:rPr lang="ru-RU" i="1" baseline="0" dirty="0" smtClean="0"/>
              <a:t> </a:t>
            </a:r>
            <a:r>
              <a:rPr lang="ru-RU" i="1" dirty="0" smtClean="0"/>
              <a:t>прочими «отчетностями»), но, с другой - не позволяло нормативно закрепить специфику и статус дошкольного образования в ряду других  образовательных систем.</a:t>
            </a:r>
          </a:p>
          <a:p>
            <a:r>
              <a:rPr lang="ru-RU" i="1" dirty="0" smtClean="0"/>
              <a:t>Обратите ваше внимание на то, что данные документы уже по своим составляющим являются </a:t>
            </a:r>
            <a:r>
              <a:rPr lang="ru-RU" b="1" i="1" dirty="0" smtClean="0"/>
              <a:t>преемственными.</a:t>
            </a:r>
          </a:p>
          <a:p>
            <a:endParaRPr lang="ru-RU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96A51-411C-486C-A155-BD3BE44C3C34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181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Содержание Программы должно охватывать следующие определенные направления развития и образования детей (далее - образовательные области)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96A51-411C-486C-A155-BD3BE44C3C34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918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Программа состоит из обязательной части и части, формируемой участниками образовательных отношений. Обе части являются взаимодополняющими и необходимыми с точки зрения реализации требований Стандарта. </a:t>
            </a:r>
          </a:p>
          <a:p>
            <a:r>
              <a:rPr lang="ru-RU" dirty="0" smtClean="0"/>
              <a:t>Обязательная часть Программы предполагает комплексность подхода, обеспечивая развитие детей во всех пяти взаимодополняющих образовательных областях. </a:t>
            </a:r>
          </a:p>
          <a:p>
            <a:r>
              <a:rPr lang="ru-RU" dirty="0" smtClean="0"/>
              <a:t>В части, формируемой участниками образовательных отношений, должны быть представлены выбранные и/или разработанные самостоятельно участниками образовательных отношений Программы, направленные на развитие детей  в одной или нескольких образовательных областях, видах деятельности и/или культурных практиках (далее - парциальные образовательные программы), методики, формы организации образовательной работы. </a:t>
            </a:r>
          </a:p>
          <a:p>
            <a:r>
              <a:rPr lang="ru-RU" dirty="0" smtClean="0"/>
              <a:t>Объём обязательной части Программы рекомендуется не менее 60% от её общего объёма; части, формируемой участниками образовательных отношений, </a:t>
            </a:r>
          </a:p>
          <a:p>
            <a:r>
              <a:rPr lang="ru-RU" dirty="0" smtClean="0"/>
              <a:t>не более 40%.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96A51-411C-486C-A155-BD3BE44C3C34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6041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i="0" dirty="0" smtClean="0"/>
              <a:t>«Нестандартный стандарт»</a:t>
            </a:r>
          </a:p>
          <a:p>
            <a:r>
              <a:rPr lang="ru-RU" i="0" dirty="0" smtClean="0"/>
              <a:t>В отличие от других стандартов, ФГОС дошкольного образования не является основой оценки соответствия установленным требованиям образовательной деятельности и подготовки детей. Освоение дошкольных образовательных программ не сопровождается проведением промежуточных аттестаций и итоговой аттестации обучающихся.</a:t>
            </a:r>
            <a:endParaRPr lang="ru-RU" i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96A51-411C-486C-A155-BD3BE44C3C34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6996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4.7. Целевые ориентиры Программы выступают основаниями преемственности дошкольного и начального общего образования. При соблюдении требований к условиям реализации Программы настоящие целевые ориентиры предполагают формирование у детей дошкольного возраста предпосылок к учебной деятельности на этапе завершения ими дошкольного образования.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96A51-411C-486C-A155-BD3BE44C3C34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106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7224" y="1928802"/>
            <a:ext cx="6858048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Century Schoolbook" pitchFamily="18" charset="0"/>
                <a:ea typeface="Batang" pitchFamily="18" charset="-127"/>
              </a:rPr>
              <a:t>«ФГОС </a:t>
            </a:r>
            <a:r>
              <a:rPr lang="ru-RU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Century Schoolbook" pitchFamily="18" charset="0"/>
                <a:ea typeface="Batang" pitchFamily="18" charset="-127"/>
              </a:rPr>
              <a:t>– ориентир </a:t>
            </a:r>
            <a:r>
              <a:rPr lang="ru-RU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Century Schoolbook" pitchFamily="18" charset="0"/>
                <a:ea typeface="Batang" pitchFamily="18" charset="-127"/>
              </a:rPr>
              <a:t>развития </a:t>
            </a:r>
            <a:endParaRPr lang="ru-RU" sz="36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Century Schoolbook" pitchFamily="18" charset="0"/>
              <a:ea typeface="Batang" pitchFamily="18" charset="-127"/>
            </a:endParaRPr>
          </a:p>
          <a:p>
            <a:pPr algn="ctr"/>
            <a:r>
              <a:rPr lang="ru-RU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Century Schoolbook" pitchFamily="18" charset="0"/>
                <a:ea typeface="Batang" pitchFamily="18" charset="-127"/>
              </a:rPr>
              <a:t>системы </a:t>
            </a:r>
            <a:r>
              <a:rPr lang="ru-RU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Century Schoolbook" pitchFamily="18" charset="0"/>
                <a:ea typeface="Batang" pitchFamily="18" charset="-127"/>
              </a:rPr>
              <a:t>дошкольного образования в РФ»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857620" y="428604"/>
            <a:ext cx="47263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«В ногу со временем: изучаем ФГОС ДО!»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491880" y="5988623"/>
            <a:ext cx="14476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январь  2014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г.</a:t>
            </a:r>
          </a:p>
        </p:txBody>
      </p:sp>
    </p:spTree>
    <p:extLst>
      <p:ext uri="{BB962C8B-B14F-4D97-AF65-F5344CB8AC3E}">
        <p14:creationId xmlns:p14="http://schemas.microsoft.com/office/powerpoint/2010/main" val="4140586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Части Программы</a:t>
            </a:r>
            <a:endParaRPr lang="ru-RU" dirty="0"/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6" name="Полилиния 5"/>
          <p:cNvSpPr/>
          <p:nvPr/>
        </p:nvSpPr>
        <p:spPr>
          <a:xfrm>
            <a:off x="1259632" y="1412776"/>
            <a:ext cx="7490070" cy="360040"/>
          </a:xfrm>
          <a:custGeom>
            <a:avLst/>
            <a:gdLst>
              <a:gd name="connsiteX0" fmla="*/ 0 w 6504384"/>
              <a:gd name="connsiteY0" fmla="*/ 0 h 1036915"/>
              <a:gd name="connsiteX1" fmla="*/ 6504384 w 6504384"/>
              <a:gd name="connsiteY1" fmla="*/ 0 h 1036915"/>
              <a:gd name="connsiteX2" fmla="*/ 6504384 w 6504384"/>
              <a:gd name="connsiteY2" fmla="*/ 1036915 h 1036915"/>
              <a:gd name="connsiteX3" fmla="*/ 0 w 6504384"/>
              <a:gd name="connsiteY3" fmla="*/ 1036915 h 1036915"/>
              <a:gd name="connsiteX4" fmla="*/ 0 w 6504384"/>
              <a:gd name="connsiteY4" fmla="*/ 0 h 1036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04384" h="1036915">
                <a:moveTo>
                  <a:pt x="0" y="0"/>
                </a:moveTo>
                <a:lnTo>
                  <a:pt x="6504384" y="0"/>
                </a:lnTo>
                <a:lnTo>
                  <a:pt x="6504384" y="1036915"/>
                </a:lnTo>
                <a:lnTo>
                  <a:pt x="0" y="10369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  <a:bevelB w="88900" h="121750" prst="angle"/>
          </a:sp3d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1">
              <a:shade val="8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2870" tIns="102870" rIns="102870" bIns="102870" numCol="1" spcCol="1270" anchor="ctr" anchorCtr="0">
            <a:noAutofit/>
          </a:bodyPr>
          <a:lstStyle/>
          <a:p>
            <a:pPr lvl="0" algn="ctr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kern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 О П   Д О</a:t>
            </a:r>
            <a:endParaRPr lang="ru-RU" sz="2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1844824"/>
            <a:ext cx="7488832" cy="1656184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9" name="Полилиния 8"/>
          <p:cNvSpPr/>
          <p:nvPr/>
        </p:nvSpPr>
        <p:spPr>
          <a:xfrm>
            <a:off x="1331640" y="1908523"/>
            <a:ext cx="4536504" cy="1465086"/>
          </a:xfrm>
          <a:custGeom>
            <a:avLst/>
            <a:gdLst>
              <a:gd name="connsiteX0" fmla="*/ 0 w 5147497"/>
              <a:gd name="connsiteY0" fmla="*/ 0 h 2177521"/>
              <a:gd name="connsiteX1" fmla="*/ 5147497 w 5147497"/>
              <a:gd name="connsiteY1" fmla="*/ 0 h 2177521"/>
              <a:gd name="connsiteX2" fmla="*/ 5147497 w 5147497"/>
              <a:gd name="connsiteY2" fmla="*/ 2177521 h 2177521"/>
              <a:gd name="connsiteX3" fmla="*/ 0 w 5147497"/>
              <a:gd name="connsiteY3" fmla="*/ 2177521 h 2177521"/>
              <a:gd name="connsiteX4" fmla="*/ 0 w 5147497"/>
              <a:gd name="connsiteY4" fmla="*/ 0 h 2177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7497" h="2177521">
                <a:moveTo>
                  <a:pt x="0" y="0"/>
                </a:moveTo>
                <a:lnTo>
                  <a:pt x="5147497" y="0"/>
                </a:lnTo>
                <a:lnTo>
                  <a:pt x="5147497" y="2177521"/>
                </a:lnTo>
                <a:lnTo>
                  <a:pt x="0" y="2177521"/>
                </a:lnTo>
                <a:lnTo>
                  <a:pt x="0" y="0"/>
                </a:lnTo>
                <a:close/>
              </a:path>
            </a:pathLst>
          </a:custGeom>
          <a:solidFill>
            <a:srgbClr val="FB376F"/>
          </a:solidFill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400" tIns="152400" rIns="152400" bIns="152400" numCol="1" spcCol="1270" anchor="ctr" anchorCtr="0">
            <a:noAutofit/>
          </a:bodyPr>
          <a:lstStyle/>
          <a:p>
            <a:pPr lvl="0" algn="ctr" defTabSz="1778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sz="2400" b="1" i="1" kern="1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2400" b="1" i="1" kern="1200" dirty="0" smtClean="0">
                <a:latin typeface="Arial" pitchFamily="34" charset="0"/>
                <a:cs typeface="Arial" pitchFamily="34" charset="0"/>
              </a:rPr>
              <a:t>не менее</a:t>
            </a:r>
            <a:r>
              <a:rPr lang="en-US" sz="2400" b="1" i="1" kern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i="1" kern="1200" dirty="0" smtClean="0">
                <a:latin typeface="Arial" pitchFamily="34" charset="0"/>
                <a:cs typeface="Arial" pitchFamily="34" charset="0"/>
              </a:rPr>
              <a:t>60%)</a:t>
            </a:r>
            <a:endParaRPr lang="ru-RU" sz="2400" b="1" i="1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олилиния 14"/>
          <p:cNvSpPr/>
          <p:nvPr/>
        </p:nvSpPr>
        <p:spPr>
          <a:xfrm>
            <a:off x="5940152" y="1908523"/>
            <a:ext cx="2736304" cy="1465086"/>
          </a:xfrm>
          <a:custGeom>
            <a:avLst/>
            <a:gdLst>
              <a:gd name="connsiteX0" fmla="*/ 0 w 1356107"/>
              <a:gd name="connsiteY0" fmla="*/ 0 h 2177521"/>
              <a:gd name="connsiteX1" fmla="*/ 1356107 w 1356107"/>
              <a:gd name="connsiteY1" fmla="*/ 0 h 2177521"/>
              <a:gd name="connsiteX2" fmla="*/ 1356107 w 1356107"/>
              <a:gd name="connsiteY2" fmla="*/ 2177521 h 2177521"/>
              <a:gd name="connsiteX3" fmla="*/ 0 w 1356107"/>
              <a:gd name="connsiteY3" fmla="*/ 2177521 h 2177521"/>
              <a:gd name="connsiteX4" fmla="*/ 0 w 1356107"/>
              <a:gd name="connsiteY4" fmla="*/ 0 h 2177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6107" h="2177521">
                <a:moveTo>
                  <a:pt x="0" y="0"/>
                </a:moveTo>
                <a:lnTo>
                  <a:pt x="1356107" y="0"/>
                </a:lnTo>
                <a:lnTo>
                  <a:pt x="1356107" y="2177521"/>
                </a:lnTo>
                <a:lnTo>
                  <a:pt x="0" y="217752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400" tIns="152400" rIns="152400" bIns="152400" numCol="1" spcCol="1270" anchor="ctr" anchorCtr="0">
            <a:noAutofit/>
          </a:bodyPr>
          <a:lstStyle/>
          <a:p>
            <a:pPr lvl="0" algn="ctr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i="1" kern="1200" dirty="0" smtClean="0">
                <a:latin typeface="Arial" pitchFamily="34" charset="0"/>
                <a:cs typeface="Arial" pitchFamily="34" charset="0"/>
              </a:rPr>
              <a:t>(не более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2400" b="1" i="1" kern="1200" dirty="0" smtClean="0">
                <a:latin typeface="Arial" pitchFamily="34" charset="0"/>
                <a:cs typeface="Arial" pitchFamily="34" charset="0"/>
              </a:rPr>
              <a:t>0%)</a:t>
            </a:r>
            <a:endParaRPr lang="ru-RU" sz="2400" b="1" i="1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5536" y="2348880"/>
            <a:ext cx="1512168" cy="504056"/>
          </a:xfrm>
          <a:prstGeom prst="homePlate">
            <a:avLst/>
          </a:prstGeom>
          <a:solidFill>
            <a:srgbClr val="F2F2F2">
              <a:alpha val="50196"/>
            </a:srgb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ФГОС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691680" y="5445224"/>
            <a:ext cx="3024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778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ru-RU" sz="20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Обязательная часть</a:t>
            </a:r>
            <a:endParaRPr lang="en-US" sz="2000" b="1" dirty="0" smtClean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580112" y="5373216"/>
            <a:ext cx="2664296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90000"/>
              </a:lnSpc>
            </a:pPr>
            <a:r>
              <a:rPr lang="ru-RU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Часть, формируемая</a:t>
            </a:r>
          </a:p>
          <a:p>
            <a:pPr algn="r">
              <a:lnSpc>
                <a:spcPct val="90000"/>
              </a:lnSpc>
            </a:pPr>
            <a:r>
              <a:rPr lang="ru-RU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участниками</a:t>
            </a:r>
            <a:endParaRPr lang="en-US" b="1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90000"/>
              </a:lnSpc>
            </a:pPr>
            <a:r>
              <a:rPr lang="ru-RU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образовательного</a:t>
            </a:r>
          </a:p>
          <a:p>
            <a:pPr algn="r">
              <a:lnSpc>
                <a:spcPct val="90000"/>
              </a:lnSpc>
            </a:pPr>
            <a:r>
              <a:rPr lang="en-US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процесса</a:t>
            </a:r>
          </a:p>
        </p:txBody>
      </p:sp>
      <p:grpSp>
        <p:nvGrpSpPr>
          <p:cNvPr id="3" name="Группа 40"/>
          <p:cNvGrpSpPr/>
          <p:nvPr/>
        </p:nvGrpSpPr>
        <p:grpSpPr>
          <a:xfrm>
            <a:off x="395536" y="3645024"/>
            <a:ext cx="8352928" cy="1656184"/>
            <a:chOff x="395536" y="3645024"/>
            <a:chExt cx="8352928" cy="1656184"/>
          </a:xfrm>
        </p:grpSpPr>
        <p:grpSp>
          <p:nvGrpSpPr>
            <p:cNvPr id="5" name="Группа 31"/>
            <p:cNvGrpSpPr/>
            <p:nvPr/>
          </p:nvGrpSpPr>
          <p:grpSpPr>
            <a:xfrm>
              <a:off x="1259632" y="3645024"/>
              <a:ext cx="7488832" cy="1656184"/>
              <a:chOff x="1259632" y="1988840"/>
              <a:chExt cx="7488832" cy="1872208"/>
            </a:xfrm>
          </p:grpSpPr>
          <p:sp>
            <p:nvSpPr>
              <p:cNvPr id="33" name="Прямоугольник 32"/>
              <p:cNvSpPr/>
              <p:nvPr/>
            </p:nvSpPr>
            <p:spPr>
              <a:xfrm>
                <a:off x="1259632" y="1988840"/>
                <a:ext cx="7488832" cy="187220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/>
              </a:p>
            </p:txBody>
          </p:sp>
          <p:sp>
            <p:nvSpPr>
              <p:cNvPr id="34" name="Полилиния 33"/>
              <p:cNvSpPr/>
              <p:nvPr/>
            </p:nvSpPr>
            <p:spPr>
              <a:xfrm>
                <a:off x="1331640" y="2060848"/>
                <a:ext cx="5904656" cy="1656184"/>
              </a:xfrm>
              <a:custGeom>
                <a:avLst/>
                <a:gdLst>
                  <a:gd name="connsiteX0" fmla="*/ 0 w 5147497"/>
                  <a:gd name="connsiteY0" fmla="*/ 0 h 2177521"/>
                  <a:gd name="connsiteX1" fmla="*/ 5147497 w 5147497"/>
                  <a:gd name="connsiteY1" fmla="*/ 0 h 2177521"/>
                  <a:gd name="connsiteX2" fmla="*/ 5147497 w 5147497"/>
                  <a:gd name="connsiteY2" fmla="*/ 2177521 h 2177521"/>
                  <a:gd name="connsiteX3" fmla="*/ 0 w 5147497"/>
                  <a:gd name="connsiteY3" fmla="*/ 2177521 h 2177521"/>
                  <a:gd name="connsiteX4" fmla="*/ 0 w 5147497"/>
                  <a:gd name="connsiteY4" fmla="*/ 0 h 21775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147497" h="2177521">
                    <a:moveTo>
                      <a:pt x="0" y="0"/>
                    </a:moveTo>
                    <a:lnTo>
                      <a:pt x="5147497" y="0"/>
                    </a:lnTo>
                    <a:lnTo>
                      <a:pt x="5147497" y="2177521"/>
                    </a:lnTo>
                    <a:lnTo>
                      <a:pt x="0" y="217752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B376F"/>
              </a:solidFill>
              <a:scene3d>
                <a:camera prst="orthographicFront"/>
                <a:lightRig rig="threePt" dir="t">
                  <a:rot lat="0" lon="0" rev="7500000"/>
                </a:lightRig>
              </a:scene3d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52400" tIns="152400" rIns="152400" bIns="152400" numCol="1" spcCol="1270" anchor="ctr" anchorCtr="0">
                <a:noAutofit/>
              </a:bodyPr>
              <a:lstStyle/>
              <a:p>
                <a:pPr lvl="0" algn="ctr" defTabSz="1778000">
                  <a:lnSpc>
                    <a:spcPct val="9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en-US" sz="2400" b="1" i="1" kern="1200" dirty="0" smtClean="0">
                    <a:latin typeface="Arial" pitchFamily="34" charset="0"/>
                    <a:cs typeface="Arial" pitchFamily="34" charset="0"/>
                  </a:rPr>
                  <a:t>(</a:t>
                </a:r>
                <a:r>
                  <a:rPr lang="ru-RU" sz="2400" b="1" i="1" kern="1200" dirty="0" smtClean="0">
                    <a:latin typeface="Arial" pitchFamily="34" charset="0"/>
                    <a:cs typeface="Arial" pitchFamily="34" charset="0"/>
                  </a:rPr>
                  <a:t>не менее</a:t>
                </a:r>
                <a:r>
                  <a:rPr lang="en-US" sz="2400" b="1" i="1" kern="12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400" b="1" i="1" kern="1200" dirty="0" smtClean="0">
                    <a:latin typeface="Arial" pitchFamily="34" charset="0"/>
                    <a:cs typeface="Arial" pitchFamily="34" charset="0"/>
                  </a:rPr>
                  <a:t>80%)</a:t>
                </a:r>
                <a:endParaRPr lang="ru-RU" sz="2400" b="1" i="1" kern="12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" name="Полилиния 14"/>
              <p:cNvSpPr/>
              <p:nvPr/>
            </p:nvSpPr>
            <p:spPr>
              <a:xfrm>
                <a:off x="7308304" y="2060848"/>
                <a:ext cx="1368152" cy="1656184"/>
              </a:xfrm>
              <a:custGeom>
                <a:avLst/>
                <a:gdLst>
                  <a:gd name="connsiteX0" fmla="*/ 0 w 1356107"/>
                  <a:gd name="connsiteY0" fmla="*/ 0 h 2177521"/>
                  <a:gd name="connsiteX1" fmla="*/ 1356107 w 1356107"/>
                  <a:gd name="connsiteY1" fmla="*/ 0 h 2177521"/>
                  <a:gd name="connsiteX2" fmla="*/ 1356107 w 1356107"/>
                  <a:gd name="connsiteY2" fmla="*/ 2177521 h 2177521"/>
                  <a:gd name="connsiteX3" fmla="*/ 0 w 1356107"/>
                  <a:gd name="connsiteY3" fmla="*/ 2177521 h 2177521"/>
                  <a:gd name="connsiteX4" fmla="*/ 0 w 1356107"/>
                  <a:gd name="connsiteY4" fmla="*/ 0 h 21775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56107" h="2177521">
                    <a:moveTo>
                      <a:pt x="0" y="0"/>
                    </a:moveTo>
                    <a:lnTo>
                      <a:pt x="1356107" y="0"/>
                    </a:lnTo>
                    <a:lnTo>
                      <a:pt x="1356107" y="2177521"/>
                    </a:lnTo>
                    <a:lnTo>
                      <a:pt x="0" y="217752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scene3d>
                <a:camera prst="orthographicFront"/>
                <a:lightRig rig="threePt" dir="t">
                  <a:rot lat="0" lon="0" rev="7500000"/>
                </a:lightRig>
              </a:scene3d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52400" tIns="152400" rIns="152400" bIns="152400" numCol="1" spcCol="1270" anchor="ctr" anchorCtr="0">
                <a:noAutofit/>
              </a:bodyPr>
              <a:lstStyle/>
              <a:p>
                <a:pPr lvl="0" algn="ctr" defTabSz="1778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2400" b="1" i="1" kern="1200" dirty="0" smtClean="0">
                    <a:latin typeface="Arial" pitchFamily="34" charset="0"/>
                    <a:cs typeface="Arial" pitchFamily="34" charset="0"/>
                  </a:rPr>
                  <a:t>(не более </a:t>
                </a:r>
                <a:r>
                  <a:rPr lang="ru-RU" sz="2400" b="1" i="1" dirty="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ru-RU" sz="2400" b="1" i="1" kern="1200" dirty="0" smtClean="0">
                    <a:latin typeface="Arial" pitchFamily="34" charset="0"/>
                    <a:cs typeface="Arial" pitchFamily="34" charset="0"/>
                  </a:rPr>
                  <a:t>0%)</a:t>
                </a:r>
                <a:endParaRPr lang="ru-RU" sz="2400" b="1" i="1" kern="12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395536" y="4293096"/>
              <a:ext cx="1512168" cy="504056"/>
            </a:xfrm>
            <a:prstGeom prst="homePlate">
              <a:avLst/>
            </a:prstGeom>
            <a:solidFill>
              <a:srgbClr val="F2F2F2">
                <a:alpha val="50196"/>
              </a:srgb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rmAutofit/>
            </a:bodyPr>
            <a:lstStyle/>
            <a:p>
              <a:r>
                <a:rPr lang="ru-RU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ФГТ</a:t>
              </a:r>
              <a:endPara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1" name="Полилиния 30"/>
          <p:cNvSpPr/>
          <p:nvPr/>
        </p:nvSpPr>
        <p:spPr>
          <a:xfrm>
            <a:off x="1259632" y="5445224"/>
            <a:ext cx="432048" cy="384966"/>
          </a:xfrm>
          <a:custGeom>
            <a:avLst/>
            <a:gdLst>
              <a:gd name="connsiteX0" fmla="*/ 0 w 5147497"/>
              <a:gd name="connsiteY0" fmla="*/ 0 h 2177521"/>
              <a:gd name="connsiteX1" fmla="*/ 5147497 w 5147497"/>
              <a:gd name="connsiteY1" fmla="*/ 0 h 2177521"/>
              <a:gd name="connsiteX2" fmla="*/ 5147497 w 5147497"/>
              <a:gd name="connsiteY2" fmla="*/ 2177521 h 2177521"/>
              <a:gd name="connsiteX3" fmla="*/ 0 w 5147497"/>
              <a:gd name="connsiteY3" fmla="*/ 2177521 h 2177521"/>
              <a:gd name="connsiteX4" fmla="*/ 0 w 5147497"/>
              <a:gd name="connsiteY4" fmla="*/ 0 h 2177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7497" h="2177521">
                <a:moveTo>
                  <a:pt x="0" y="0"/>
                </a:moveTo>
                <a:lnTo>
                  <a:pt x="5147497" y="0"/>
                </a:lnTo>
                <a:lnTo>
                  <a:pt x="5147497" y="2177521"/>
                </a:lnTo>
                <a:lnTo>
                  <a:pt x="0" y="2177521"/>
                </a:lnTo>
                <a:lnTo>
                  <a:pt x="0" y="0"/>
                </a:lnTo>
                <a:close/>
              </a:path>
            </a:pathLst>
          </a:custGeom>
          <a:solidFill>
            <a:srgbClr val="FB376F"/>
          </a:solidFill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400" tIns="152400" rIns="152400" bIns="152400" numCol="1" spcCol="1270" anchor="ctr" anchorCtr="0">
            <a:noAutofit/>
          </a:bodyPr>
          <a:lstStyle/>
          <a:p>
            <a:pPr lvl="0" algn="ctr" defTabSz="1778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ru-RU" sz="2400" b="1" i="1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Полилиния 14"/>
          <p:cNvSpPr/>
          <p:nvPr/>
        </p:nvSpPr>
        <p:spPr>
          <a:xfrm>
            <a:off x="8316416" y="5445224"/>
            <a:ext cx="440432" cy="431973"/>
          </a:xfrm>
          <a:custGeom>
            <a:avLst/>
            <a:gdLst>
              <a:gd name="connsiteX0" fmla="*/ 0 w 1356107"/>
              <a:gd name="connsiteY0" fmla="*/ 0 h 2177521"/>
              <a:gd name="connsiteX1" fmla="*/ 1356107 w 1356107"/>
              <a:gd name="connsiteY1" fmla="*/ 0 h 2177521"/>
              <a:gd name="connsiteX2" fmla="*/ 1356107 w 1356107"/>
              <a:gd name="connsiteY2" fmla="*/ 2177521 h 2177521"/>
              <a:gd name="connsiteX3" fmla="*/ 0 w 1356107"/>
              <a:gd name="connsiteY3" fmla="*/ 2177521 h 2177521"/>
              <a:gd name="connsiteX4" fmla="*/ 0 w 1356107"/>
              <a:gd name="connsiteY4" fmla="*/ 0 h 2177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6107" h="2177521">
                <a:moveTo>
                  <a:pt x="0" y="0"/>
                </a:moveTo>
                <a:lnTo>
                  <a:pt x="1356107" y="0"/>
                </a:lnTo>
                <a:lnTo>
                  <a:pt x="1356107" y="2177521"/>
                </a:lnTo>
                <a:lnTo>
                  <a:pt x="0" y="217752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400" tIns="152400" rIns="152400" bIns="152400" numCol="1" spcCol="1270" anchor="ctr" anchorCtr="0">
            <a:noAutofit/>
          </a:bodyPr>
          <a:lstStyle/>
          <a:p>
            <a:pPr lvl="0" algn="ctr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2400" b="1" i="1" kern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99687" y="3356992"/>
            <a:ext cx="8679885" cy="3240360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 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становления первичной ценностной ориентации и социализации: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формирование уважительного отношения и чувства принадлежности к своей семье, малой и большой родине;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формирование основ собственной безопасности и безопасности окружающего мира (в быту, социуме, природе);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овладение элементарными общепринятыми нормами и правилами поведения в социуме на основе первичных ценностно-моральных представлений о том, «что такое хорошо и что такое плохо»;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овладение элементарными нормами и правилами здорового образа жизни (в питании, двигательном режиме, закаливании, при формировании полезных привычек и др.);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развитие эмоционально-ценностного восприятия произведений искусства (словесного, музыкального, изобразительного), мира природы.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491880" y="260648"/>
            <a:ext cx="538769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Обязательная часть  ООП</a:t>
            </a:r>
            <a:endParaRPr lang="ru-RU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916154709"/>
              </p:ext>
            </p:extLst>
          </p:nvPr>
        </p:nvGraphicFramePr>
        <p:xfrm>
          <a:off x="199688" y="891387"/>
          <a:ext cx="8675021" cy="23935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84282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91680" y="260647"/>
            <a:ext cx="724108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Часть, формируемая участниками </a:t>
            </a:r>
          </a:p>
          <a:p>
            <a:pPr algn="ctr"/>
            <a:r>
              <a:rPr lang="ru-RU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образовательных отношений</a:t>
            </a:r>
            <a:endParaRPr lang="ru-RU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9605" y="2078204"/>
            <a:ext cx="8679885" cy="66711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учитывает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образовательные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потребности и интересы воспитанников, членов их семей и педагогов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9429" y="3257912"/>
            <a:ext cx="8679885" cy="1656184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ориентирована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специфику национальных, социокультурных, экономических, климатических условий, в которых осуществляется образовательный процесс;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поддержку интересов педагогических работников Организации, реализация которых соответствует целям и задачам Программы;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сложившиеся традиции Организации (группы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49430" y="5301208"/>
            <a:ext cx="8679885" cy="100811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может быть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представлена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виде ссылок на соответствующую методическую литературу, позволяющую ознакомиться с содержанием выбранных участниками образовательных отношений парциальных программ, методик, форм организации образовательной работы.</a:t>
            </a:r>
          </a:p>
        </p:txBody>
      </p:sp>
    </p:spTree>
    <p:extLst>
      <p:ext uri="{BB962C8B-B14F-4D97-AF65-F5344CB8AC3E}">
        <p14:creationId xmlns:p14="http://schemas.microsoft.com/office/powerpoint/2010/main" val="2651339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3251" y="188640"/>
            <a:ext cx="864781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Требования к условиям реализации ООП </a:t>
            </a:r>
            <a:endParaRPr lang="ru-RU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Левая фигурная скобка 3"/>
          <p:cNvSpPr/>
          <p:nvPr/>
        </p:nvSpPr>
        <p:spPr>
          <a:xfrm rot="16200000">
            <a:off x="4139953" y="-819472"/>
            <a:ext cx="576064" cy="7776864"/>
          </a:xfrm>
          <a:prstGeom prst="leftBrac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9605" y="3356993"/>
            <a:ext cx="8679885" cy="3312367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РЕЗУЛЬТАТ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социальной ситуации развития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участников образовательных отношений, включая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создание образовательной среды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которая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гарантирует охрану и укрепление физического и психического здоровья воспитанников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обеспечивает эмоциональное и морально-нравственное благополучие воспитанников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способствует профессиональному развитию педагогических работников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создаёт условия для развивающего вариативного дошкольного образования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обеспечивает его открытость и мотивирующий характер.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09076" y="1494304"/>
            <a:ext cx="1554611" cy="1107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психолого-педагогические условия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937269" y="834971"/>
            <a:ext cx="1554611" cy="1107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кадровые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условия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650679" y="1768624"/>
            <a:ext cx="1554611" cy="1107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материально-технические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условия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324440" y="859200"/>
            <a:ext cx="1554611" cy="1107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финансовые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условия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164288" y="1412776"/>
            <a:ext cx="1554611" cy="1107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развивающая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предметно-пространственная среда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639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260647"/>
            <a:ext cx="814197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Требования </a:t>
            </a:r>
          </a:p>
          <a:p>
            <a:pPr algn="ctr"/>
            <a:r>
              <a:rPr lang="ru-RU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 психолого-педагогическим условиям</a:t>
            </a:r>
            <a:endParaRPr lang="ru-RU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2188" y="2060848"/>
            <a:ext cx="87180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уважение педагогов к человеческому достоинству воспитанников, формирование и поддержка их положительной самооценки, уверенности в собственных возможностях и способностях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● использование в образовательном процессе форм и методов работы с детьми, соответствующих их психолого-возрастным и индивидуальным особенностям (недопустимость как искусственного ускорения, так и искусственного замедления развития детей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● построение образовательного процесса на основе взаимодействия взрослых с детьми, ориентированного на интересы и возможности каждого ребёнка и учитывающего социальную ситуацию его развития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● поддержка педагогами положительного, доброжелательного отношения детей друг к другу и взаимодействия детей в разных видах деятельности;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● поддержка инициативы и самостоятельности детей в специфических для них видах деятельности;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● возможность выбора детьми материалов, видов активности, участников совместной деятельности и общения;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● защита детей от всех форм физического и психического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насилия;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● построение взаимодействия с семьями воспитанников в целях осуществления полноценного развития каждого ребёнка, вовлечение семей воспитанников непосредственно в образовательный процесс.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188" y="1520145"/>
            <a:ext cx="3475037" cy="59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0384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260647"/>
            <a:ext cx="814197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Требования </a:t>
            </a:r>
          </a:p>
          <a:p>
            <a:pPr algn="ctr"/>
            <a:r>
              <a:rPr lang="ru-RU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 психолого-педагогическим условиям</a:t>
            </a:r>
            <a:endParaRPr lang="ru-RU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92692" y="3933056"/>
            <a:ext cx="7560840" cy="240364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Организация должна создавать возможности:</a:t>
            </a:r>
          </a:p>
          <a:p>
            <a:pPr algn="just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для предоставления информации о Программе семье и всем заинтересованным лицам, вовлечённым в образовательный процесс, а также широкой общественности;</a:t>
            </a:r>
          </a:p>
          <a:p>
            <a:pPr algn="just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педагогов по поиску, использованию материалов, обеспечивающих реализацию Программы, в том числе в информационной среде;</a:t>
            </a:r>
          </a:p>
          <a:p>
            <a:pPr algn="just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для обсуждения с родителями (законными представителями) воспитанников вопросов, связанных с реализацией Программы.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1520" y="1628800"/>
            <a:ext cx="7600710" cy="2094405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Организации должны 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быть созданы условия для:</a:t>
            </a:r>
          </a:p>
          <a:p>
            <a:pPr algn="just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повышения квалификации педагогических и руководящих работников (в том числе по их выбору) и их профессионального развития;</a:t>
            </a:r>
          </a:p>
          <a:p>
            <a:pPr algn="just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консультативной поддержки педагогов и родителей по вопросам инклюзивного образования в случае его организации;</a:t>
            </a:r>
          </a:p>
          <a:p>
            <a:pPr algn="just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организационно-методического сопровождения процесса реализации Программы, в том числе в плане взаимодействия с социумом.</a:t>
            </a:r>
          </a:p>
        </p:txBody>
      </p:sp>
    </p:spTree>
    <p:extLst>
      <p:ext uri="{BB962C8B-B14F-4D97-AF65-F5344CB8AC3E}">
        <p14:creationId xmlns:p14="http://schemas.microsoft.com/office/powerpoint/2010/main" val="29328887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260647"/>
            <a:ext cx="734481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Требования к кадровым условиям</a:t>
            </a:r>
            <a:endParaRPr lang="ru-RU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1520" y="906978"/>
            <a:ext cx="8496944" cy="1656184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Организация должна быть укомплектована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квалифицированными кадрами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(«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Высшее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профессиональное образование или среднее профессиональное образование по направлению подготовки "Образование и педагогика" без предъявления требований к стажу работы либо высшее профессиональное образование или среднее профессиональное образование и дополнительное профессиональное образование по направлению подготовки "Образование и педагогика" без предъявления требований к стажу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работы», ЕКС от 26.08.2010 г.).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2780928"/>
            <a:ext cx="8496944" cy="1989544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Реализация Программы осуществляется: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воспитателями в течение всего времени пребывания воспитанников в Организации. Каждая группа должна 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непрерывно сопровождаться воспитателем или другим педагогом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иными педагогическими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работниками,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соответствующие должности для которых устанавливаются Организацией самостоятельно в зависимости от содержания Программы;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в создании условий, необходимых для реализации образовательной программы, 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принимают участие помощники воспитателя и другие работники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0" y="4882912"/>
            <a:ext cx="8496944" cy="1858456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Реализация Программы требует от Организации осуществления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управления образовательной деятельностью, методического обеспечения реализации Программы, ведения бухгалтерского учёта, финансово-хозяйственной и хозяйственной деятельности, необходимого медицинского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сопровождения.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решения этих задач привлекается соответствующий квалифицированный персонал в качестве сотрудников Организации и/или заключаются договора с организациями, предоставляющими соответствующие услуги.</a:t>
            </a:r>
          </a:p>
        </p:txBody>
      </p:sp>
    </p:spTree>
    <p:extLst>
      <p:ext uri="{BB962C8B-B14F-4D97-AF65-F5344CB8AC3E}">
        <p14:creationId xmlns:p14="http://schemas.microsoft.com/office/powerpoint/2010/main" val="41887758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260647"/>
            <a:ext cx="734481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Требования к материально-техническим условиям</a:t>
            </a:r>
            <a:endParaRPr lang="ru-RU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19512" y="1772816"/>
            <a:ext cx="8496944" cy="456031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требования, определяемые в соответствии с санитарно-эпидемиологическими правилами и нормативами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 том числе: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к зданиям (помещениям) и участкам Организации (группы);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к водоснабжению, канализации, отоплению и вентиляции зданий (помещения) Организации (группы);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к набору и площадям образовательных помещений, их отделке и оборудованию;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к искусственному и естественному освещению образовательных помещений;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к санитарному состоянию и содержанию помещений;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к оснащению помещений для качественного питания воспитанников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требования, определяемые в соответствии с правилами пожарной безопасности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оснащённость помещений для работы медицинского персонала в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Организации.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680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260647"/>
            <a:ext cx="79928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Требования к финансовым условиям</a:t>
            </a:r>
            <a:endParaRPr lang="ru-RU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4616" y="1052736"/>
            <a:ext cx="8496944" cy="172819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Финансовое обеспечение государственных гарантий на получение гражданами общедоступного и бесплатного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 за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счёт средств соответствующих бюджетов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бюджетной системы Российской Федерации в государственных, муниципальных и негосударственных организациях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осуществляется на основе нормативов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финансирования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образовательных услуг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обеспечивающих реализацию Программы в соответствии со Стандартом.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89072" y="2996952"/>
            <a:ext cx="8496944" cy="1656184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Финансовое обеспечение реализации Программы бюджетного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и/или автономного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образовательного учреждения осуществляется исходя из стоимости услуг на основе государственного (муниципального) задания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учредителя на оказание государственных (муниципальных) услуг по реализации Программы в соответствии с требованиями Стандарта по каждому виду и направленности образовательных программ с учётом форм обучения в соответствии с ведомственным перечнем услуг.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5536" y="4941168"/>
            <a:ext cx="8496944" cy="1656184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составлении проектов бюджетов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должны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учитываться нормативы финансирования, определяемые органами государственной власти субъектов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РФ,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соответствии с которыми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местным бюджетам предоставляются субвенции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обеспечение государственных гарантий реализации прав на получение общедоступного и бесплатного дошкольного образования в муниципальных дошкольных образовательных организациях.</a:t>
            </a:r>
          </a:p>
        </p:txBody>
      </p:sp>
    </p:spTree>
    <p:extLst>
      <p:ext uri="{BB962C8B-B14F-4D97-AF65-F5344CB8AC3E}">
        <p14:creationId xmlns:p14="http://schemas.microsoft.com/office/powerpoint/2010/main" val="3072301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60647"/>
            <a:ext cx="777686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Требования к развивающей предметно-пространственной среде</a:t>
            </a:r>
            <a:endParaRPr lang="ru-RU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1520" y="1460976"/>
            <a:ext cx="8640960" cy="115212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Развивающая предметно-пространственная среда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(РППС)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обеспечивает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максимальную реализацию образовательного потенциала пространства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Организации (группы,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участка)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материалов, оборудования и инвентаря для развития детей дошкольного возраста, охраны и укрепления их здоровья, учёта особенностей и коррекции недостатков их развития.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7896" y="3993624"/>
            <a:ext cx="8664584" cy="1800200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РППС должна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обеспечивать: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реализацию различных образовательных программ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используемых в образовательном процессе Организации;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условия для инклюзивного образования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 в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случае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его организации);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учёт национально-культурных, климатических условий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 которых осуществляется образовательный процесс.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27896" y="2795032"/>
            <a:ext cx="8664584" cy="100811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РППС должна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обеспечивать возможность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общения и совместной деятельности детей и взрослых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(в том числе детей разного возраста), во всей группе и в малых группах,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двигательной активности детей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также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возможности для уединения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1520" y="5937448"/>
            <a:ext cx="8664584" cy="79208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РППС Организации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(группы) должна быть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содержательно насыщенной, трансформируемой, полифункциональной, вариативной, доступной и безопасной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9776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60032" y="332656"/>
            <a:ext cx="31515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Понятие ФГОС</a:t>
            </a:r>
            <a:endParaRPr lang="ru-RU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3789" y="1124744"/>
            <a:ext cx="7857747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(англ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standart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норма, образец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– «образец, эталон, модель, принимаемые за исходные для сопоставления с ними др. подобных объектов»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2477" y="2060848"/>
            <a:ext cx="7879059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Стандарт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комплекс норм, правил, требований, которые устанавливаются на основе достижений науки, техники и передового опыта; минимальные требования (к продукции), устанавливаемые с целью защиты здоровья и безопасности потребителей; гарантии – условия и механизмы, обеспечивающие беспрепятственное пользование правами и их всестороннюю охрану»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3789" y="3717032"/>
            <a:ext cx="7857747" cy="29523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Стандарт в образовании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должен выступать гарантией конституционного права российского гражданина, права любого человека на качественное образование.</a:t>
            </a:r>
          </a:p>
          <a:p>
            <a:pPr algn="just"/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ФГОС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система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основных параметров, которые принимаются в качестве государственной нормы образованности, отражающей общественный идеал и учитывающей возможности реальной личности и системы образования по достижению этого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идеала.</a:t>
            </a:r>
          </a:p>
          <a:p>
            <a:pPr algn="just"/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ФГОС 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отражает согласованные социально-культурные, общественно-государственные ожидания относительно уровня ДО, которые являются ориентирами для учредителей дошкольных Организаций, специалистов системы образования, семей воспитанников и широкой общественности.</a:t>
            </a:r>
          </a:p>
        </p:txBody>
      </p:sp>
    </p:spTree>
    <p:extLst>
      <p:ext uri="{BB962C8B-B14F-4D97-AF65-F5344CB8AC3E}">
        <p14:creationId xmlns:p14="http://schemas.microsoft.com/office/powerpoint/2010/main" val="27940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152" y="188640"/>
            <a:ext cx="869750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Требования к результатам освоения ООП</a:t>
            </a:r>
            <a:endParaRPr lang="ru-RU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олилиния 6"/>
          <p:cNvSpPr/>
          <p:nvPr/>
        </p:nvSpPr>
        <p:spPr>
          <a:xfrm>
            <a:off x="285720" y="2357430"/>
            <a:ext cx="8229600" cy="1152128"/>
          </a:xfrm>
          <a:custGeom>
            <a:avLst/>
            <a:gdLst>
              <a:gd name="connsiteX0" fmla="*/ 0 w 8229600"/>
              <a:gd name="connsiteY0" fmla="*/ 191134 h 1146782"/>
              <a:gd name="connsiteX1" fmla="*/ 55982 w 8229600"/>
              <a:gd name="connsiteY1" fmla="*/ 55982 h 1146782"/>
              <a:gd name="connsiteX2" fmla="*/ 191134 w 8229600"/>
              <a:gd name="connsiteY2" fmla="*/ 0 h 1146782"/>
              <a:gd name="connsiteX3" fmla="*/ 8038466 w 8229600"/>
              <a:gd name="connsiteY3" fmla="*/ 0 h 1146782"/>
              <a:gd name="connsiteX4" fmla="*/ 8173618 w 8229600"/>
              <a:gd name="connsiteY4" fmla="*/ 55982 h 1146782"/>
              <a:gd name="connsiteX5" fmla="*/ 8229600 w 8229600"/>
              <a:gd name="connsiteY5" fmla="*/ 191134 h 1146782"/>
              <a:gd name="connsiteX6" fmla="*/ 8229600 w 8229600"/>
              <a:gd name="connsiteY6" fmla="*/ 955648 h 1146782"/>
              <a:gd name="connsiteX7" fmla="*/ 8173618 w 8229600"/>
              <a:gd name="connsiteY7" fmla="*/ 1090800 h 1146782"/>
              <a:gd name="connsiteX8" fmla="*/ 8038466 w 8229600"/>
              <a:gd name="connsiteY8" fmla="*/ 1146782 h 1146782"/>
              <a:gd name="connsiteX9" fmla="*/ 191134 w 8229600"/>
              <a:gd name="connsiteY9" fmla="*/ 1146782 h 1146782"/>
              <a:gd name="connsiteX10" fmla="*/ 55982 w 8229600"/>
              <a:gd name="connsiteY10" fmla="*/ 1090800 h 1146782"/>
              <a:gd name="connsiteX11" fmla="*/ 0 w 8229600"/>
              <a:gd name="connsiteY11" fmla="*/ 955648 h 1146782"/>
              <a:gd name="connsiteX12" fmla="*/ 0 w 8229600"/>
              <a:gd name="connsiteY12" fmla="*/ 191134 h 114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229600" h="1146782">
                <a:moveTo>
                  <a:pt x="0" y="191134"/>
                </a:moveTo>
                <a:cubicBezTo>
                  <a:pt x="0" y="140442"/>
                  <a:pt x="20137" y="91826"/>
                  <a:pt x="55982" y="55982"/>
                </a:cubicBezTo>
                <a:cubicBezTo>
                  <a:pt x="91827" y="20137"/>
                  <a:pt x="140442" y="0"/>
                  <a:pt x="191134" y="0"/>
                </a:cubicBezTo>
                <a:lnTo>
                  <a:pt x="8038466" y="0"/>
                </a:lnTo>
                <a:cubicBezTo>
                  <a:pt x="8089158" y="0"/>
                  <a:pt x="8137774" y="20137"/>
                  <a:pt x="8173618" y="55982"/>
                </a:cubicBezTo>
                <a:cubicBezTo>
                  <a:pt x="8209463" y="91827"/>
                  <a:pt x="8229600" y="140442"/>
                  <a:pt x="8229600" y="191134"/>
                </a:cubicBezTo>
                <a:lnTo>
                  <a:pt x="8229600" y="955648"/>
                </a:lnTo>
                <a:cubicBezTo>
                  <a:pt x="8229600" y="1006340"/>
                  <a:pt x="8209463" y="1054956"/>
                  <a:pt x="8173618" y="1090800"/>
                </a:cubicBezTo>
                <a:cubicBezTo>
                  <a:pt x="8137773" y="1126645"/>
                  <a:pt x="8089158" y="1146782"/>
                  <a:pt x="8038466" y="1146782"/>
                </a:cubicBezTo>
                <a:lnTo>
                  <a:pt x="191134" y="1146782"/>
                </a:lnTo>
                <a:cubicBezTo>
                  <a:pt x="140442" y="1146782"/>
                  <a:pt x="91826" y="1126645"/>
                  <a:pt x="55982" y="1090800"/>
                </a:cubicBezTo>
                <a:cubicBezTo>
                  <a:pt x="20137" y="1054955"/>
                  <a:pt x="0" y="1006340"/>
                  <a:pt x="0" y="955648"/>
                </a:cubicBezTo>
                <a:lnTo>
                  <a:pt x="0" y="1911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2250663"/>
              <a:satOff val="834"/>
              <a:lumOff val="2549"/>
              <a:alphaOff val="0"/>
            </a:schemeClr>
          </a:fillRef>
          <a:effectRef idx="0">
            <a:schemeClr val="accent2">
              <a:hueOff val="2250663"/>
              <a:satOff val="834"/>
              <a:lumOff val="2549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0751" tIns="120751" rIns="120751" bIns="120751" numCol="1" spcCol="1270" anchor="ctr" anchorCtr="0">
            <a:noAutofit/>
          </a:bodyPr>
          <a:lstStyle/>
          <a:p>
            <a:pPr lvl="0" algn="l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kern="1200" dirty="0" smtClean="0">
                <a:latin typeface="Arial" pitchFamily="34" charset="0"/>
                <a:cs typeface="Arial" pitchFamily="34" charset="0"/>
              </a:rPr>
              <a:t>Определяются независимо от форм реализации Программы,</a:t>
            </a:r>
            <a:br>
              <a:rPr lang="ru-RU" sz="2000" kern="1200" dirty="0" smtClean="0">
                <a:latin typeface="Arial" pitchFamily="34" charset="0"/>
                <a:cs typeface="Arial" pitchFamily="34" charset="0"/>
              </a:rPr>
            </a:br>
            <a:r>
              <a:rPr lang="ru-RU" sz="2000" kern="1200" dirty="0" smtClean="0">
                <a:latin typeface="Arial" pitchFamily="34" charset="0"/>
                <a:cs typeface="Arial" pitchFamily="34" charset="0"/>
              </a:rPr>
              <a:t>а также от её  характера, особенностей развития  детей</a:t>
            </a:r>
            <a:br>
              <a:rPr lang="ru-RU" sz="2000" kern="1200" dirty="0" smtClean="0">
                <a:latin typeface="Arial" pitchFamily="34" charset="0"/>
                <a:cs typeface="Arial" pitchFamily="34" charset="0"/>
              </a:rPr>
            </a:br>
            <a:r>
              <a:rPr lang="ru-RU" sz="2000" kern="1200" dirty="0" smtClean="0">
                <a:latin typeface="Arial" pitchFamily="34" charset="0"/>
                <a:cs typeface="Arial" pitchFamily="34" charset="0"/>
              </a:rPr>
              <a:t>и видов Организации, реализующей Программу</a:t>
            </a:r>
            <a:endParaRPr lang="ru-RU" sz="20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олилиния 8"/>
          <p:cNvSpPr/>
          <p:nvPr/>
        </p:nvSpPr>
        <p:spPr>
          <a:xfrm>
            <a:off x="357158" y="3643314"/>
            <a:ext cx="8229600" cy="1278865"/>
          </a:xfrm>
          <a:custGeom>
            <a:avLst/>
            <a:gdLst>
              <a:gd name="connsiteX0" fmla="*/ 0 w 8229600"/>
              <a:gd name="connsiteY0" fmla="*/ 191134 h 1146782"/>
              <a:gd name="connsiteX1" fmla="*/ 55982 w 8229600"/>
              <a:gd name="connsiteY1" fmla="*/ 55982 h 1146782"/>
              <a:gd name="connsiteX2" fmla="*/ 191134 w 8229600"/>
              <a:gd name="connsiteY2" fmla="*/ 0 h 1146782"/>
              <a:gd name="connsiteX3" fmla="*/ 8038466 w 8229600"/>
              <a:gd name="connsiteY3" fmla="*/ 0 h 1146782"/>
              <a:gd name="connsiteX4" fmla="*/ 8173618 w 8229600"/>
              <a:gd name="connsiteY4" fmla="*/ 55982 h 1146782"/>
              <a:gd name="connsiteX5" fmla="*/ 8229600 w 8229600"/>
              <a:gd name="connsiteY5" fmla="*/ 191134 h 1146782"/>
              <a:gd name="connsiteX6" fmla="*/ 8229600 w 8229600"/>
              <a:gd name="connsiteY6" fmla="*/ 955648 h 1146782"/>
              <a:gd name="connsiteX7" fmla="*/ 8173618 w 8229600"/>
              <a:gd name="connsiteY7" fmla="*/ 1090800 h 1146782"/>
              <a:gd name="connsiteX8" fmla="*/ 8038466 w 8229600"/>
              <a:gd name="connsiteY8" fmla="*/ 1146782 h 1146782"/>
              <a:gd name="connsiteX9" fmla="*/ 191134 w 8229600"/>
              <a:gd name="connsiteY9" fmla="*/ 1146782 h 1146782"/>
              <a:gd name="connsiteX10" fmla="*/ 55982 w 8229600"/>
              <a:gd name="connsiteY10" fmla="*/ 1090800 h 1146782"/>
              <a:gd name="connsiteX11" fmla="*/ 0 w 8229600"/>
              <a:gd name="connsiteY11" fmla="*/ 955648 h 1146782"/>
              <a:gd name="connsiteX12" fmla="*/ 0 w 8229600"/>
              <a:gd name="connsiteY12" fmla="*/ 191134 h 114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229600" h="1146782">
                <a:moveTo>
                  <a:pt x="0" y="191134"/>
                </a:moveTo>
                <a:cubicBezTo>
                  <a:pt x="0" y="140442"/>
                  <a:pt x="20137" y="91826"/>
                  <a:pt x="55982" y="55982"/>
                </a:cubicBezTo>
                <a:cubicBezTo>
                  <a:pt x="91827" y="20137"/>
                  <a:pt x="140442" y="0"/>
                  <a:pt x="191134" y="0"/>
                </a:cubicBezTo>
                <a:lnTo>
                  <a:pt x="8038466" y="0"/>
                </a:lnTo>
                <a:cubicBezTo>
                  <a:pt x="8089158" y="0"/>
                  <a:pt x="8137774" y="20137"/>
                  <a:pt x="8173618" y="55982"/>
                </a:cubicBezTo>
                <a:cubicBezTo>
                  <a:pt x="8209463" y="91827"/>
                  <a:pt x="8229600" y="140442"/>
                  <a:pt x="8229600" y="191134"/>
                </a:cubicBezTo>
                <a:lnTo>
                  <a:pt x="8229600" y="955648"/>
                </a:lnTo>
                <a:cubicBezTo>
                  <a:pt x="8229600" y="1006340"/>
                  <a:pt x="8209463" y="1054956"/>
                  <a:pt x="8173618" y="1090800"/>
                </a:cubicBezTo>
                <a:cubicBezTo>
                  <a:pt x="8137773" y="1126645"/>
                  <a:pt x="8089158" y="1146782"/>
                  <a:pt x="8038466" y="1146782"/>
                </a:cubicBezTo>
                <a:lnTo>
                  <a:pt x="191134" y="1146782"/>
                </a:lnTo>
                <a:cubicBezTo>
                  <a:pt x="140442" y="1146782"/>
                  <a:pt x="91826" y="1126645"/>
                  <a:pt x="55982" y="1090800"/>
                </a:cubicBezTo>
                <a:cubicBezTo>
                  <a:pt x="20137" y="1054955"/>
                  <a:pt x="0" y="1006340"/>
                  <a:pt x="0" y="955648"/>
                </a:cubicBezTo>
                <a:lnTo>
                  <a:pt x="0" y="1911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4501327"/>
              <a:satOff val="1667"/>
              <a:lumOff val="5097"/>
              <a:alphaOff val="0"/>
            </a:schemeClr>
          </a:fillRef>
          <a:effectRef idx="0">
            <a:schemeClr val="accent2">
              <a:hueOff val="4501327"/>
              <a:satOff val="1667"/>
              <a:lumOff val="509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0751" tIns="120751" rIns="120751" bIns="120751" numCol="1" spcCol="1270" anchor="ctr" anchorCtr="0">
            <a:noAutofit/>
          </a:bodyPr>
          <a:lstStyle/>
          <a:p>
            <a:pPr lvl="0" algn="l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kern="1200" dirty="0" smtClean="0">
                <a:latin typeface="Arial" pitchFamily="34" charset="0"/>
                <a:cs typeface="Arial" pitchFamily="34" charset="0"/>
              </a:rPr>
              <a:t>Не</a:t>
            </a:r>
            <a:r>
              <a:rPr lang="ru-RU" sz="2000" kern="1200" dirty="0" smtClean="0">
                <a:latin typeface="Arial" pitchFamily="34" charset="0"/>
                <a:cs typeface="Arial" pitchFamily="34" charset="0"/>
              </a:rPr>
              <a:t> подлежат непосредственной оценке, в том числе в виде педагогической диагностики (мониторинга), </a:t>
            </a:r>
            <a:r>
              <a:rPr lang="ru-RU" sz="2000" b="1" kern="1200" dirty="0" smtClean="0">
                <a:latin typeface="Arial" pitchFamily="34" charset="0"/>
                <a:cs typeface="Arial" pitchFamily="34" charset="0"/>
              </a:rPr>
              <a:t>не</a:t>
            </a:r>
            <a:r>
              <a:rPr lang="ru-RU" sz="2000" kern="1200" dirty="0" smtClean="0">
                <a:latin typeface="Arial" pitchFamily="34" charset="0"/>
                <a:cs typeface="Arial" pitchFamily="34" charset="0"/>
              </a:rPr>
              <a:t> являются основой объективной оценки подготовки детей</a:t>
            </a:r>
            <a:endParaRPr lang="ru-RU" sz="20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олилиния 9"/>
          <p:cNvSpPr/>
          <p:nvPr/>
        </p:nvSpPr>
        <p:spPr>
          <a:xfrm>
            <a:off x="285720" y="1071546"/>
            <a:ext cx="8229600" cy="1152128"/>
          </a:xfrm>
          <a:custGeom>
            <a:avLst/>
            <a:gdLst>
              <a:gd name="connsiteX0" fmla="*/ 0 w 8229600"/>
              <a:gd name="connsiteY0" fmla="*/ 191134 h 1146782"/>
              <a:gd name="connsiteX1" fmla="*/ 55982 w 8229600"/>
              <a:gd name="connsiteY1" fmla="*/ 55982 h 1146782"/>
              <a:gd name="connsiteX2" fmla="*/ 191134 w 8229600"/>
              <a:gd name="connsiteY2" fmla="*/ 0 h 1146782"/>
              <a:gd name="connsiteX3" fmla="*/ 8038466 w 8229600"/>
              <a:gd name="connsiteY3" fmla="*/ 0 h 1146782"/>
              <a:gd name="connsiteX4" fmla="*/ 8173618 w 8229600"/>
              <a:gd name="connsiteY4" fmla="*/ 55982 h 1146782"/>
              <a:gd name="connsiteX5" fmla="*/ 8229600 w 8229600"/>
              <a:gd name="connsiteY5" fmla="*/ 191134 h 1146782"/>
              <a:gd name="connsiteX6" fmla="*/ 8229600 w 8229600"/>
              <a:gd name="connsiteY6" fmla="*/ 955648 h 1146782"/>
              <a:gd name="connsiteX7" fmla="*/ 8173618 w 8229600"/>
              <a:gd name="connsiteY7" fmla="*/ 1090800 h 1146782"/>
              <a:gd name="connsiteX8" fmla="*/ 8038466 w 8229600"/>
              <a:gd name="connsiteY8" fmla="*/ 1146782 h 1146782"/>
              <a:gd name="connsiteX9" fmla="*/ 191134 w 8229600"/>
              <a:gd name="connsiteY9" fmla="*/ 1146782 h 1146782"/>
              <a:gd name="connsiteX10" fmla="*/ 55982 w 8229600"/>
              <a:gd name="connsiteY10" fmla="*/ 1090800 h 1146782"/>
              <a:gd name="connsiteX11" fmla="*/ 0 w 8229600"/>
              <a:gd name="connsiteY11" fmla="*/ 955648 h 1146782"/>
              <a:gd name="connsiteX12" fmla="*/ 0 w 8229600"/>
              <a:gd name="connsiteY12" fmla="*/ 191134 h 114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229600" h="1146782">
                <a:moveTo>
                  <a:pt x="0" y="191134"/>
                </a:moveTo>
                <a:cubicBezTo>
                  <a:pt x="0" y="140442"/>
                  <a:pt x="20137" y="91826"/>
                  <a:pt x="55982" y="55982"/>
                </a:cubicBezTo>
                <a:cubicBezTo>
                  <a:pt x="91827" y="20137"/>
                  <a:pt x="140442" y="0"/>
                  <a:pt x="191134" y="0"/>
                </a:cubicBezTo>
                <a:lnTo>
                  <a:pt x="8038466" y="0"/>
                </a:lnTo>
                <a:cubicBezTo>
                  <a:pt x="8089158" y="0"/>
                  <a:pt x="8137774" y="20137"/>
                  <a:pt x="8173618" y="55982"/>
                </a:cubicBezTo>
                <a:cubicBezTo>
                  <a:pt x="8209463" y="91827"/>
                  <a:pt x="8229600" y="140442"/>
                  <a:pt x="8229600" y="191134"/>
                </a:cubicBezTo>
                <a:lnTo>
                  <a:pt x="8229600" y="955648"/>
                </a:lnTo>
                <a:cubicBezTo>
                  <a:pt x="8229600" y="1006340"/>
                  <a:pt x="8209463" y="1054956"/>
                  <a:pt x="8173618" y="1090800"/>
                </a:cubicBezTo>
                <a:cubicBezTo>
                  <a:pt x="8137773" y="1126645"/>
                  <a:pt x="8089158" y="1146782"/>
                  <a:pt x="8038466" y="1146782"/>
                </a:cubicBezTo>
                <a:lnTo>
                  <a:pt x="191134" y="1146782"/>
                </a:lnTo>
                <a:cubicBezTo>
                  <a:pt x="140442" y="1146782"/>
                  <a:pt x="91826" y="1126645"/>
                  <a:pt x="55982" y="1090800"/>
                </a:cubicBezTo>
                <a:cubicBezTo>
                  <a:pt x="20137" y="1054955"/>
                  <a:pt x="0" y="1006340"/>
                  <a:pt x="0" y="955648"/>
                </a:cubicBezTo>
                <a:lnTo>
                  <a:pt x="0" y="191134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2250663"/>
              <a:satOff val="834"/>
              <a:lumOff val="2549"/>
              <a:alphaOff val="0"/>
            </a:schemeClr>
          </a:fillRef>
          <a:effectRef idx="0">
            <a:schemeClr val="accent2">
              <a:hueOff val="2250663"/>
              <a:satOff val="834"/>
              <a:lumOff val="2549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0751" tIns="120751" rIns="120751" bIns="120751" numCol="1" spcCol="1270" anchor="ctr" anchorCtr="0">
            <a:noAutofit/>
          </a:bodyPr>
          <a:lstStyle/>
          <a:p>
            <a:pPr lvl="0" algn="just"/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Целевые  ориентиры ДО </a:t>
            </a: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-  социальные и психологические характеристики возможных достижений ребёнка на этапе завершения уровня ДО.</a:t>
            </a:r>
            <a:endParaRPr lang="ru-RU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олилиния 10"/>
          <p:cNvSpPr/>
          <p:nvPr/>
        </p:nvSpPr>
        <p:spPr>
          <a:xfrm>
            <a:off x="357158" y="5143512"/>
            <a:ext cx="8229600" cy="1278865"/>
          </a:xfrm>
          <a:custGeom>
            <a:avLst/>
            <a:gdLst>
              <a:gd name="connsiteX0" fmla="*/ 0 w 8229600"/>
              <a:gd name="connsiteY0" fmla="*/ 191134 h 1146782"/>
              <a:gd name="connsiteX1" fmla="*/ 55982 w 8229600"/>
              <a:gd name="connsiteY1" fmla="*/ 55982 h 1146782"/>
              <a:gd name="connsiteX2" fmla="*/ 191134 w 8229600"/>
              <a:gd name="connsiteY2" fmla="*/ 0 h 1146782"/>
              <a:gd name="connsiteX3" fmla="*/ 8038466 w 8229600"/>
              <a:gd name="connsiteY3" fmla="*/ 0 h 1146782"/>
              <a:gd name="connsiteX4" fmla="*/ 8173618 w 8229600"/>
              <a:gd name="connsiteY4" fmla="*/ 55982 h 1146782"/>
              <a:gd name="connsiteX5" fmla="*/ 8229600 w 8229600"/>
              <a:gd name="connsiteY5" fmla="*/ 191134 h 1146782"/>
              <a:gd name="connsiteX6" fmla="*/ 8229600 w 8229600"/>
              <a:gd name="connsiteY6" fmla="*/ 955648 h 1146782"/>
              <a:gd name="connsiteX7" fmla="*/ 8173618 w 8229600"/>
              <a:gd name="connsiteY7" fmla="*/ 1090800 h 1146782"/>
              <a:gd name="connsiteX8" fmla="*/ 8038466 w 8229600"/>
              <a:gd name="connsiteY8" fmla="*/ 1146782 h 1146782"/>
              <a:gd name="connsiteX9" fmla="*/ 191134 w 8229600"/>
              <a:gd name="connsiteY9" fmla="*/ 1146782 h 1146782"/>
              <a:gd name="connsiteX10" fmla="*/ 55982 w 8229600"/>
              <a:gd name="connsiteY10" fmla="*/ 1090800 h 1146782"/>
              <a:gd name="connsiteX11" fmla="*/ 0 w 8229600"/>
              <a:gd name="connsiteY11" fmla="*/ 955648 h 1146782"/>
              <a:gd name="connsiteX12" fmla="*/ 0 w 8229600"/>
              <a:gd name="connsiteY12" fmla="*/ 191134 h 114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229600" h="1146782">
                <a:moveTo>
                  <a:pt x="0" y="191134"/>
                </a:moveTo>
                <a:cubicBezTo>
                  <a:pt x="0" y="140442"/>
                  <a:pt x="20137" y="91826"/>
                  <a:pt x="55982" y="55982"/>
                </a:cubicBezTo>
                <a:cubicBezTo>
                  <a:pt x="91827" y="20137"/>
                  <a:pt x="140442" y="0"/>
                  <a:pt x="191134" y="0"/>
                </a:cubicBezTo>
                <a:lnTo>
                  <a:pt x="8038466" y="0"/>
                </a:lnTo>
                <a:cubicBezTo>
                  <a:pt x="8089158" y="0"/>
                  <a:pt x="8137774" y="20137"/>
                  <a:pt x="8173618" y="55982"/>
                </a:cubicBezTo>
                <a:cubicBezTo>
                  <a:pt x="8209463" y="91827"/>
                  <a:pt x="8229600" y="140442"/>
                  <a:pt x="8229600" y="191134"/>
                </a:cubicBezTo>
                <a:lnTo>
                  <a:pt x="8229600" y="955648"/>
                </a:lnTo>
                <a:cubicBezTo>
                  <a:pt x="8229600" y="1006340"/>
                  <a:pt x="8209463" y="1054956"/>
                  <a:pt x="8173618" y="1090800"/>
                </a:cubicBezTo>
                <a:cubicBezTo>
                  <a:pt x="8137773" y="1126645"/>
                  <a:pt x="8089158" y="1146782"/>
                  <a:pt x="8038466" y="1146782"/>
                </a:cubicBezTo>
                <a:lnTo>
                  <a:pt x="191134" y="1146782"/>
                </a:lnTo>
                <a:cubicBezTo>
                  <a:pt x="140442" y="1146782"/>
                  <a:pt x="91826" y="1126645"/>
                  <a:pt x="55982" y="1090800"/>
                </a:cubicBezTo>
                <a:cubicBezTo>
                  <a:pt x="20137" y="1054955"/>
                  <a:pt x="0" y="1006340"/>
                  <a:pt x="0" y="955648"/>
                </a:cubicBezTo>
                <a:lnTo>
                  <a:pt x="0" y="191134"/>
                </a:lnTo>
                <a:close/>
              </a:path>
            </a:pathLst>
          </a:custGeom>
          <a:solidFill>
            <a:srgbClr val="F0429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4501327"/>
              <a:satOff val="1667"/>
              <a:lumOff val="5097"/>
              <a:alphaOff val="0"/>
            </a:schemeClr>
          </a:fillRef>
          <a:effectRef idx="0">
            <a:schemeClr val="accent2">
              <a:hueOff val="4501327"/>
              <a:satOff val="1667"/>
              <a:lumOff val="509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0751" tIns="120751" rIns="120751" bIns="120751" numCol="1" spcCol="1270" anchor="ctr" anchorCtr="0">
            <a:noAutofit/>
          </a:bodyPr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Выступают основаниями преемственности дошкольного и начального общего образования; предполагают формирование у детей дошкольного возраста предпосылок учебной деятельности на этапе завершения ими дошкольного образования.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3429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Целевые ориентиры поставлены для: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4294967295"/>
          </p:nvPr>
        </p:nvGraphicFramePr>
        <p:xfrm>
          <a:off x="357158" y="1857364"/>
          <a:ext cx="8207375" cy="4608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142976" y="1500174"/>
            <a:ext cx="6769100" cy="331311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 Освоение основной образовательной программы </a:t>
            </a:r>
            <a:r>
              <a:rPr lang="ru-RU" sz="3600" u="sng" dirty="0" smtClean="0">
                <a:solidFill>
                  <a:srgbClr val="002060"/>
                </a:solidFill>
              </a:rPr>
              <a:t>не сопровождается </a:t>
            </a:r>
            <a:r>
              <a:rPr lang="ru-RU" sz="3600" dirty="0" smtClean="0">
                <a:solidFill>
                  <a:srgbClr val="002060"/>
                </a:solidFill>
              </a:rPr>
              <a:t>проведением промежуточных и итоговой аттестаций воспитанников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Преемственность дошкольного</a:t>
            </a:r>
            <a:br>
              <a:rPr lang="ru-RU" dirty="0" smtClean="0"/>
            </a:br>
            <a:r>
              <a:rPr lang="ru-RU" dirty="0" smtClean="0"/>
              <a:t>и начального общего образования</a:t>
            </a:r>
            <a:endParaRPr lang="ru-RU" dirty="0"/>
          </a:p>
        </p:txBody>
      </p:sp>
      <p:sp>
        <p:nvSpPr>
          <p:cNvPr id="9" name="Полилиния 8"/>
          <p:cNvSpPr/>
          <p:nvPr/>
        </p:nvSpPr>
        <p:spPr>
          <a:xfrm>
            <a:off x="457200" y="1699162"/>
            <a:ext cx="8229600" cy="963946"/>
          </a:xfrm>
          <a:custGeom>
            <a:avLst/>
            <a:gdLst>
              <a:gd name="connsiteX0" fmla="*/ 0 w 8229600"/>
              <a:gd name="connsiteY0" fmla="*/ 96395 h 963946"/>
              <a:gd name="connsiteX1" fmla="*/ 28234 w 8229600"/>
              <a:gd name="connsiteY1" fmla="*/ 28233 h 963946"/>
              <a:gd name="connsiteX2" fmla="*/ 96396 w 8229600"/>
              <a:gd name="connsiteY2" fmla="*/ 0 h 963946"/>
              <a:gd name="connsiteX3" fmla="*/ 8133205 w 8229600"/>
              <a:gd name="connsiteY3" fmla="*/ 0 h 963946"/>
              <a:gd name="connsiteX4" fmla="*/ 8201367 w 8229600"/>
              <a:gd name="connsiteY4" fmla="*/ 28234 h 963946"/>
              <a:gd name="connsiteX5" fmla="*/ 8229600 w 8229600"/>
              <a:gd name="connsiteY5" fmla="*/ 96396 h 963946"/>
              <a:gd name="connsiteX6" fmla="*/ 8229600 w 8229600"/>
              <a:gd name="connsiteY6" fmla="*/ 867551 h 963946"/>
              <a:gd name="connsiteX7" fmla="*/ 8201367 w 8229600"/>
              <a:gd name="connsiteY7" fmla="*/ 935713 h 963946"/>
              <a:gd name="connsiteX8" fmla="*/ 8133205 w 8229600"/>
              <a:gd name="connsiteY8" fmla="*/ 963946 h 963946"/>
              <a:gd name="connsiteX9" fmla="*/ 96395 w 8229600"/>
              <a:gd name="connsiteY9" fmla="*/ 963946 h 963946"/>
              <a:gd name="connsiteX10" fmla="*/ 28233 w 8229600"/>
              <a:gd name="connsiteY10" fmla="*/ 935712 h 963946"/>
              <a:gd name="connsiteX11" fmla="*/ 0 w 8229600"/>
              <a:gd name="connsiteY11" fmla="*/ 867550 h 963946"/>
              <a:gd name="connsiteX12" fmla="*/ 0 w 8229600"/>
              <a:gd name="connsiteY12" fmla="*/ 96395 h 963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229600" h="963946">
                <a:moveTo>
                  <a:pt x="0" y="96395"/>
                </a:moveTo>
                <a:cubicBezTo>
                  <a:pt x="0" y="70829"/>
                  <a:pt x="10156" y="46311"/>
                  <a:pt x="28234" y="28233"/>
                </a:cubicBezTo>
                <a:cubicBezTo>
                  <a:pt x="46312" y="10155"/>
                  <a:pt x="70830" y="0"/>
                  <a:pt x="96396" y="0"/>
                </a:cubicBezTo>
                <a:lnTo>
                  <a:pt x="8133205" y="0"/>
                </a:lnTo>
                <a:cubicBezTo>
                  <a:pt x="8158771" y="0"/>
                  <a:pt x="8183289" y="10156"/>
                  <a:pt x="8201367" y="28234"/>
                </a:cubicBezTo>
                <a:cubicBezTo>
                  <a:pt x="8219445" y="46312"/>
                  <a:pt x="8229600" y="70830"/>
                  <a:pt x="8229600" y="96396"/>
                </a:cubicBezTo>
                <a:lnTo>
                  <a:pt x="8229600" y="867551"/>
                </a:lnTo>
                <a:cubicBezTo>
                  <a:pt x="8229600" y="893117"/>
                  <a:pt x="8219444" y="917635"/>
                  <a:pt x="8201367" y="935713"/>
                </a:cubicBezTo>
                <a:cubicBezTo>
                  <a:pt x="8183289" y="953791"/>
                  <a:pt x="8158771" y="963946"/>
                  <a:pt x="8133205" y="963946"/>
                </a:cubicBezTo>
                <a:lnTo>
                  <a:pt x="96395" y="963946"/>
                </a:lnTo>
                <a:cubicBezTo>
                  <a:pt x="70829" y="963946"/>
                  <a:pt x="46311" y="953790"/>
                  <a:pt x="28233" y="935712"/>
                </a:cubicBezTo>
                <a:cubicBezTo>
                  <a:pt x="10155" y="917634"/>
                  <a:pt x="0" y="893116"/>
                  <a:pt x="0" y="867550"/>
                </a:cubicBezTo>
                <a:lnTo>
                  <a:pt x="0" y="96395"/>
                </a:lnTo>
                <a:close/>
              </a:path>
            </a:pathLst>
          </a:cu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9673" tIns="119673" rIns="119673" bIns="119673" numCol="1" spcCol="1270" anchor="ctr" anchorCtr="0">
            <a:noAutofit/>
          </a:bodyPr>
          <a:lstStyle/>
          <a:p>
            <a:pPr lvl="0" algn="ctr" defTabSz="10668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kern="1200" dirty="0" smtClean="0">
                <a:latin typeface="Calibri" pitchFamily="34" charset="0"/>
              </a:rPr>
              <a:t>Соблюдение </a:t>
            </a:r>
            <a:r>
              <a:rPr lang="ru-RU" sz="2400" b="1" kern="1200" dirty="0" smtClean="0">
                <a:solidFill>
                  <a:srgbClr val="FFFF00"/>
                </a:solidFill>
                <a:latin typeface="Calibri" pitchFamily="34" charset="0"/>
              </a:rPr>
              <a:t>требований к условиям </a:t>
            </a:r>
            <a:r>
              <a:rPr lang="ru-RU" sz="2400" b="1" kern="1200" dirty="0" smtClean="0">
                <a:latin typeface="Calibri" pitchFamily="34" charset="0"/>
              </a:rPr>
              <a:t>реализации Программы</a:t>
            </a:r>
            <a:endParaRPr lang="ru-RU" sz="2400" b="1" kern="1200" dirty="0">
              <a:latin typeface="Calibri" pitchFamily="34" charset="0"/>
            </a:endParaRPr>
          </a:p>
        </p:txBody>
      </p:sp>
      <p:sp>
        <p:nvSpPr>
          <p:cNvPr id="10" name="Полилиния 9"/>
          <p:cNvSpPr/>
          <p:nvPr/>
        </p:nvSpPr>
        <p:spPr>
          <a:xfrm>
            <a:off x="4228314" y="2780928"/>
            <a:ext cx="703726" cy="790134"/>
          </a:xfrm>
          <a:custGeom>
            <a:avLst/>
            <a:gdLst>
              <a:gd name="connsiteX0" fmla="*/ 0 w 943291"/>
              <a:gd name="connsiteY0" fmla="*/ 166277 h 831386"/>
              <a:gd name="connsiteX1" fmla="*/ 527598 w 943291"/>
              <a:gd name="connsiteY1" fmla="*/ 166277 h 831386"/>
              <a:gd name="connsiteX2" fmla="*/ 527598 w 943291"/>
              <a:gd name="connsiteY2" fmla="*/ 0 h 831386"/>
              <a:gd name="connsiteX3" fmla="*/ 943291 w 943291"/>
              <a:gd name="connsiteY3" fmla="*/ 415693 h 831386"/>
              <a:gd name="connsiteX4" fmla="*/ 527598 w 943291"/>
              <a:gd name="connsiteY4" fmla="*/ 831386 h 831386"/>
              <a:gd name="connsiteX5" fmla="*/ 527598 w 943291"/>
              <a:gd name="connsiteY5" fmla="*/ 665109 h 831386"/>
              <a:gd name="connsiteX6" fmla="*/ 0 w 943291"/>
              <a:gd name="connsiteY6" fmla="*/ 665109 h 831386"/>
              <a:gd name="connsiteX7" fmla="*/ 0 w 943291"/>
              <a:gd name="connsiteY7" fmla="*/ 166277 h 831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43291" h="831386">
                <a:moveTo>
                  <a:pt x="754633" y="0"/>
                </a:moveTo>
                <a:lnTo>
                  <a:pt x="754633" y="465008"/>
                </a:lnTo>
                <a:lnTo>
                  <a:pt x="943290" y="465008"/>
                </a:lnTo>
                <a:lnTo>
                  <a:pt x="471646" y="831386"/>
                </a:lnTo>
                <a:lnTo>
                  <a:pt x="1" y="465008"/>
                </a:lnTo>
                <a:lnTo>
                  <a:pt x="188658" y="465008"/>
                </a:lnTo>
                <a:lnTo>
                  <a:pt x="188658" y="0"/>
                </a:lnTo>
                <a:lnTo>
                  <a:pt x="754633" y="0"/>
                </a:lnTo>
                <a:close/>
              </a:path>
            </a:pathLst>
          </a:cu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6277" tIns="1" rIns="166278" bIns="249416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2400" b="1" kern="1200">
              <a:latin typeface="Calibri" pitchFamily="34" charset="0"/>
            </a:endParaRPr>
          </a:p>
        </p:txBody>
      </p:sp>
      <p:sp>
        <p:nvSpPr>
          <p:cNvPr id="11" name="Полилиния 10"/>
          <p:cNvSpPr/>
          <p:nvPr/>
        </p:nvSpPr>
        <p:spPr>
          <a:xfrm>
            <a:off x="457200" y="3632675"/>
            <a:ext cx="8229600" cy="1236471"/>
          </a:xfrm>
          <a:custGeom>
            <a:avLst/>
            <a:gdLst>
              <a:gd name="connsiteX0" fmla="*/ 0 w 8229600"/>
              <a:gd name="connsiteY0" fmla="*/ 123647 h 1236471"/>
              <a:gd name="connsiteX1" fmla="*/ 36215 w 8229600"/>
              <a:gd name="connsiteY1" fmla="*/ 36215 h 1236471"/>
              <a:gd name="connsiteX2" fmla="*/ 123647 w 8229600"/>
              <a:gd name="connsiteY2" fmla="*/ 0 h 1236471"/>
              <a:gd name="connsiteX3" fmla="*/ 8105953 w 8229600"/>
              <a:gd name="connsiteY3" fmla="*/ 0 h 1236471"/>
              <a:gd name="connsiteX4" fmla="*/ 8193385 w 8229600"/>
              <a:gd name="connsiteY4" fmla="*/ 36215 h 1236471"/>
              <a:gd name="connsiteX5" fmla="*/ 8229600 w 8229600"/>
              <a:gd name="connsiteY5" fmla="*/ 123647 h 1236471"/>
              <a:gd name="connsiteX6" fmla="*/ 8229600 w 8229600"/>
              <a:gd name="connsiteY6" fmla="*/ 1112824 h 1236471"/>
              <a:gd name="connsiteX7" fmla="*/ 8193385 w 8229600"/>
              <a:gd name="connsiteY7" fmla="*/ 1200256 h 1236471"/>
              <a:gd name="connsiteX8" fmla="*/ 8105953 w 8229600"/>
              <a:gd name="connsiteY8" fmla="*/ 1236471 h 1236471"/>
              <a:gd name="connsiteX9" fmla="*/ 123647 w 8229600"/>
              <a:gd name="connsiteY9" fmla="*/ 1236471 h 1236471"/>
              <a:gd name="connsiteX10" fmla="*/ 36215 w 8229600"/>
              <a:gd name="connsiteY10" fmla="*/ 1200256 h 1236471"/>
              <a:gd name="connsiteX11" fmla="*/ 0 w 8229600"/>
              <a:gd name="connsiteY11" fmla="*/ 1112824 h 1236471"/>
              <a:gd name="connsiteX12" fmla="*/ 0 w 8229600"/>
              <a:gd name="connsiteY12" fmla="*/ 123647 h 1236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229600" h="1236471">
                <a:moveTo>
                  <a:pt x="0" y="123647"/>
                </a:moveTo>
                <a:cubicBezTo>
                  <a:pt x="0" y="90854"/>
                  <a:pt x="13027" y="59404"/>
                  <a:pt x="36215" y="36215"/>
                </a:cubicBezTo>
                <a:cubicBezTo>
                  <a:pt x="59403" y="13027"/>
                  <a:pt x="90853" y="0"/>
                  <a:pt x="123647" y="0"/>
                </a:cubicBezTo>
                <a:lnTo>
                  <a:pt x="8105953" y="0"/>
                </a:lnTo>
                <a:cubicBezTo>
                  <a:pt x="8138746" y="0"/>
                  <a:pt x="8170196" y="13027"/>
                  <a:pt x="8193385" y="36215"/>
                </a:cubicBezTo>
                <a:cubicBezTo>
                  <a:pt x="8216573" y="59403"/>
                  <a:pt x="8229600" y="90853"/>
                  <a:pt x="8229600" y="123647"/>
                </a:cubicBezTo>
                <a:lnTo>
                  <a:pt x="8229600" y="1112824"/>
                </a:lnTo>
                <a:cubicBezTo>
                  <a:pt x="8229600" y="1145617"/>
                  <a:pt x="8216573" y="1177067"/>
                  <a:pt x="8193385" y="1200256"/>
                </a:cubicBezTo>
                <a:cubicBezTo>
                  <a:pt x="8170197" y="1223444"/>
                  <a:pt x="8138747" y="1236471"/>
                  <a:pt x="8105953" y="1236471"/>
                </a:cubicBezTo>
                <a:lnTo>
                  <a:pt x="123647" y="1236471"/>
                </a:lnTo>
                <a:cubicBezTo>
                  <a:pt x="90854" y="1236471"/>
                  <a:pt x="59404" y="1223444"/>
                  <a:pt x="36215" y="1200256"/>
                </a:cubicBezTo>
                <a:cubicBezTo>
                  <a:pt x="13027" y="1177068"/>
                  <a:pt x="0" y="1145618"/>
                  <a:pt x="0" y="1112824"/>
                </a:cubicBezTo>
                <a:lnTo>
                  <a:pt x="0" y="123647"/>
                </a:lnTo>
                <a:close/>
              </a:path>
            </a:pathLst>
          </a:cu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7655" tIns="127655" rIns="127655" bIns="127655" numCol="1" spcCol="1270" anchor="ctr" anchorCtr="0">
            <a:noAutofit/>
          </a:bodyPr>
          <a:lstStyle/>
          <a:p>
            <a:pPr lvl="0" algn="ctr" defTabSz="10668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kern="1200" dirty="0" smtClean="0">
                <a:latin typeface="Calibri" pitchFamily="34" charset="0"/>
              </a:rPr>
              <a:t>Формирование у ребёнка к моменту завершения уровня ДО показателей, указанных в целевых ориентирах </a:t>
            </a:r>
            <a:r>
              <a:rPr lang="ru-RU" sz="2400" b="1" kern="1200" dirty="0" smtClean="0">
                <a:solidFill>
                  <a:srgbClr val="FFFF00"/>
                </a:solidFill>
                <a:latin typeface="Calibri" pitchFamily="34" charset="0"/>
              </a:rPr>
              <a:t>(формирование предпосылок к учебной деятельности)</a:t>
            </a:r>
            <a:endParaRPr lang="ru-RU" sz="2400" b="1" kern="1200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19672" y="5336166"/>
            <a:ext cx="5904656" cy="757130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ЦО Программы выступают основаниями преемственности ДО и НОО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ic.pics.livejournal.com/mon_ru/38423652/211501/211501_original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00042"/>
            <a:ext cx="8501122" cy="6143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85918" y="1785926"/>
            <a:ext cx="541064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Творческих  Вам </a:t>
            </a:r>
          </a:p>
          <a:p>
            <a:pPr algn="ctr"/>
            <a:r>
              <a:rPr lang="ru-RU" sz="5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успехов!</a:t>
            </a:r>
            <a:endParaRPr lang="ru-RU" sz="5400" b="1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5764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5984" y="571480"/>
            <a:ext cx="32621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</a:rPr>
              <a:t>Цели</a:t>
            </a:r>
            <a:r>
              <a:rPr lang="ru-RU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</a:rPr>
              <a:t>  </a:t>
            </a:r>
            <a:r>
              <a:rPr lang="ru-RU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</a:rPr>
              <a:t>ФГОС ДО</a:t>
            </a:r>
            <a:endParaRPr lang="ru-RU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700808"/>
            <a:ext cx="78488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государством равенства возможностей для каждого ребёнка в получении качественного дошкольного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образования;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государственных гарантий уровня и качества образования на основе единства обязательных требований к условиям реализации основных образовательных программ, их структуре и результатам их освоения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сохранение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единства образовательного пространства Российской Федерации относительно уровня дошкольного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363623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15927" y="116632"/>
            <a:ext cx="367408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Задачи  ФГОС ДО</a:t>
            </a:r>
            <a:endParaRPr lang="ru-RU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729259"/>
            <a:ext cx="87129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ru-RU" dirty="0" smtClean="0"/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охрана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укрепление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физического и психического здоровья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детей;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сохранение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поддержка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индивидуальности ребёнка,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индивидуальных способностей и творческого потенциала каждого ребёнка как субъекта отношений с людьми, миром и самим собой;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формирование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общей культуры воспитанников,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их нравственных, интеллектуальных, физических, эстетических качеств, инициативности, самостоятельности и ответственности, формирования предпосылок учебной деятельности;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обеспечение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вариативности и разнообразия содержания образовательных программ и организационных форм уровня дошкольного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образования с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учётом образовательных потребностей и способностей воспитанников;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формирование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социокультурной среды, соответствующей возрастным и индивидуальным особенностям детей;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обеспечение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равных возможностей полноценного развития каждого ребёнка в период дошкольного детства независимо от места проживания, пола, нации, языка, социального статуса, психофизиологических особенностей (в том числе ограниченных возможностей здоровья);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обеспечение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преемственности основных образовательных программ дошкольного и начального общего образования;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определение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направлений для систематического межведомственного взаимодействия, а также взаимодействия педагогических и общественных объединений (в том числе сетевого).</a:t>
            </a:r>
          </a:p>
        </p:txBody>
      </p:sp>
    </p:spTree>
    <p:extLst>
      <p:ext uri="{BB962C8B-B14F-4D97-AF65-F5344CB8AC3E}">
        <p14:creationId xmlns:p14="http://schemas.microsoft.com/office/powerpoint/2010/main" val="381325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14612" y="285728"/>
            <a:ext cx="606897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Основные функции ФГОС ДО</a:t>
            </a:r>
            <a:endParaRPr lang="ru-RU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3789" y="1124744"/>
            <a:ext cx="6912769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права на качественное дошкольное образование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2844" y="2000240"/>
            <a:ext cx="6912769" cy="8692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сохранение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единого образовательного пространства в условиях содержательной и организационной вариативности дошкольного образования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2844" y="3214686"/>
            <a:ext cx="6912769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гуманизация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дошкольного образования, ориентирующей на приоритет общечеловеческих ценностей, жизни и здоровья ребенка, свободного развития его личности в современном обществе и государстве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282" y="4429132"/>
            <a:ext cx="6912769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повышение качества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дошкольного образования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14282" y="5286388"/>
            <a:ext cx="6912769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преемственности с федеральным государственным образовательным стандартом общего образования, основными общеобразовательными программами общего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299571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91030" y="325805"/>
            <a:ext cx="45429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Назначение ФГОС ДО</a:t>
            </a:r>
            <a:endParaRPr lang="ru-RU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922339"/>
            <a:ext cx="784887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разработка и реализация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Программы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разработка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примерных образовательных программ дошкольного образования (далее – Примерные программы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разработка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нормативов финансового обеспечения реализации Программы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учредителем государственного (муниципального) задания в отношении Организаций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объективная оценка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соответствия образовательной деятельности Организации требованиям Стандарта к условиям реализации и структуре Программы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подготовка,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профессиональной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переподготовка, повышение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квалификации и аттестации педагогических работников, административно-управленческого персонала государственных и муниципальных Организаций.</a:t>
            </a:r>
          </a:p>
        </p:txBody>
      </p:sp>
    </p:spTree>
    <p:extLst>
      <p:ext uri="{BB962C8B-B14F-4D97-AF65-F5344CB8AC3E}">
        <p14:creationId xmlns:p14="http://schemas.microsoft.com/office/powerpoint/2010/main" val="3888860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28"/>
          <p:cNvSpPr/>
          <p:nvPr/>
        </p:nvSpPr>
        <p:spPr>
          <a:xfrm>
            <a:off x="0" y="5000612"/>
            <a:ext cx="3643338" cy="18573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17FC6-FE4B-4F6E-B2EC-3DE1C828876C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>
            <a:off x="642910" y="1571612"/>
            <a:ext cx="6786610" cy="1221277"/>
          </a:xfrm>
          <a:custGeom>
            <a:avLst/>
            <a:gdLst>
              <a:gd name="connsiteX0" fmla="*/ 0 w 3611111"/>
              <a:gd name="connsiteY0" fmla="*/ 122128 h 1221277"/>
              <a:gd name="connsiteX1" fmla="*/ 35771 w 3611111"/>
              <a:gd name="connsiteY1" fmla="*/ 35770 h 1221277"/>
              <a:gd name="connsiteX2" fmla="*/ 122129 w 3611111"/>
              <a:gd name="connsiteY2" fmla="*/ 0 h 1221277"/>
              <a:gd name="connsiteX3" fmla="*/ 3488983 w 3611111"/>
              <a:gd name="connsiteY3" fmla="*/ 0 h 1221277"/>
              <a:gd name="connsiteX4" fmla="*/ 3575341 w 3611111"/>
              <a:gd name="connsiteY4" fmla="*/ 35771 h 1221277"/>
              <a:gd name="connsiteX5" fmla="*/ 3611111 w 3611111"/>
              <a:gd name="connsiteY5" fmla="*/ 122129 h 1221277"/>
              <a:gd name="connsiteX6" fmla="*/ 3611111 w 3611111"/>
              <a:gd name="connsiteY6" fmla="*/ 1099149 h 1221277"/>
              <a:gd name="connsiteX7" fmla="*/ 3575341 w 3611111"/>
              <a:gd name="connsiteY7" fmla="*/ 1185507 h 1221277"/>
              <a:gd name="connsiteX8" fmla="*/ 3488983 w 3611111"/>
              <a:gd name="connsiteY8" fmla="*/ 1221277 h 1221277"/>
              <a:gd name="connsiteX9" fmla="*/ 122128 w 3611111"/>
              <a:gd name="connsiteY9" fmla="*/ 1221277 h 1221277"/>
              <a:gd name="connsiteX10" fmla="*/ 35770 w 3611111"/>
              <a:gd name="connsiteY10" fmla="*/ 1185506 h 1221277"/>
              <a:gd name="connsiteX11" fmla="*/ 0 w 3611111"/>
              <a:gd name="connsiteY11" fmla="*/ 1099148 h 1221277"/>
              <a:gd name="connsiteX12" fmla="*/ 0 w 3611111"/>
              <a:gd name="connsiteY12" fmla="*/ 122128 h 122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11111" h="1221277">
                <a:moveTo>
                  <a:pt x="0" y="122128"/>
                </a:moveTo>
                <a:cubicBezTo>
                  <a:pt x="0" y="89738"/>
                  <a:pt x="12867" y="58674"/>
                  <a:pt x="35771" y="35770"/>
                </a:cubicBezTo>
                <a:cubicBezTo>
                  <a:pt x="58674" y="12867"/>
                  <a:pt x="89738" y="0"/>
                  <a:pt x="122129" y="0"/>
                </a:cubicBezTo>
                <a:lnTo>
                  <a:pt x="3488983" y="0"/>
                </a:lnTo>
                <a:cubicBezTo>
                  <a:pt x="3521373" y="0"/>
                  <a:pt x="3552437" y="12867"/>
                  <a:pt x="3575341" y="35771"/>
                </a:cubicBezTo>
                <a:cubicBezTo>
                  <a:pt x="3598244" y="58674"/>
                  <a:pt x="3611111" y="89738"/>
                  <a:pt x="3611111" y="122129"/>
                </a:cubicBezTo>
                <a:lnTo>
                  <a:pt x="3611111" y="1099149"/>
                </a:lnTo>
                <a:cubicBezTo>
                  <a:pt x="3611111" y="1131539"/>
                  <a:pt x="3598244" y="1162603"/>
                  <a:pt x="3575341" y="1185507"/>
                </a:cubicBezTo>
                <a:cubicBezTo>
                  <a:pt x="3552438" y="1208410"/>
                  <a:pt x="3521374" y="1221277"/>
                  <a:pt x="3488983" y="1221277"/>
                </a:cubicBezTo>
                <a:lnTo>
                  <a:pt x="122128" y="1221277"/>
                </a:lnTo>
                <a:cubicBezTo>
                  <a:pt x="89738" y="1221277"/>
                  <a:pt x="58674" y="1208410"/>
                  <a:pt x="35770" y="1185506"/>
                </a:cubicBezTo>
                <a:cubicBezTo>
                  <a:pt x="12867" y="1162603"/>
                  <a:pt x="0" y="1131539"/>
                  <a:pt x="0" y="1099148"/>
                </a:cubicBezTo>
                <a:lnTo>
                  <a:pt x="0" y="122128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0" vert="horz" wrap="square" lIns="73870" tIns="61170" rIns="73870" bIns="6117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ru-RU" sz="2000" b="1" kern="1200" dirty="0" smtClean="0">
                <a:latin typeface="Arial" pitchFamily="34" charset="0"/>
                <a:cs typeface="Arial" pitchFamily="34" charset="0"/>
              </a:rPr>
              <a:t>Федеральный государственный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ru-RU" sz="2000" b="1" kern="1200" dirty="0" smtClean="0">
                <a:latin typeface="Arial" pitchFamily="34" charset="0"/>
                <a:cs typeface="Arial" pitchFamily="34" charset="0"/>
              </a:rPr>
              <a:t> образовательный 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ru-RU" sz="2000" b="1" kern="1200" dirty="0" smtClean="0">
                <a:latin typeface="Arial" pitchFamily="34" charset="0"/>
                <a:cs typeface="Arial" pitchFamily="34" charset="0"/>
              </a:rPr>
              <a:t>Стандарт  дошкольного образования (ФГОС ДО)</a:t>
            </a:r>
            <a:endParaRPr lang="ru-RU" sz="2000" b="1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олилиния 13"/>
          <p:cNvSpPr/>
          <p:nvPr/>
        </p:nvSpPr>
        <p:spPr>
          <a:xfrm>
            <a:off x="1047850" y="2742928"/>
            <a:ext cx="361111" cy="71320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713207"/>
                </a:lnTo>
                <a:lnTo>
                  <a:pt x="361111" y="713207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Полилиния 14"/>
          <p:cNvSpPr/>
          <p:nvPr/>
        </p:nvSpPr>
        <p:spPr>
          <a:xfrm>
            <a:off x="1408960" y="2980664"/>
            <a:ext cx="5306179" cy="950943"/>
          </a:xfrm>
          <a:custGeom>
            <a:avLst/>
            <a:gdLst>
              <a:gd name="connsiteX0" fmla="*/ 0 w 2888888"/>
              <a:gd name="connsiteY0" fmla="*/ 95094 h 950943"/>
              <a:gd name="connsiteX1" fmla="*/ 27852 w 2888888"/>
              <a:gd name="connsiteY1" fmla="*/ 27852 h 950943"/>
              <a:gd name="connsiteX2" fmla="*/ 95094 w 2888888"/>
              <a:gd name="connsiteY2" fmla="*/ 0 h 950943"/>
              <a:gd name="connsiteX3" fmla="*/ 2793794 w 2888888"/>
              <a:gd name="connsiteY3" fmla="*/ 0 h 950943"/>
              <a:gd name="connsiteX4" fmla="*/ 2861036 w 2888888"/>
              <a:gd name="connsiteY4" fmla="*/ 27852 h 950943"/>
              <a:gd name="connsiteX5" fmla="*/ 2888888 w 2888888"/>
              <a:gd name="connsiteY5" fmla="*/ 95094 h 950943"/>
              <a:gd name="connsiteX6" fmla="*/ 2888888 w 2888888"/>
              <a:gd name="connsiteY6" fmla="*/ 855849 h 950943"/>
              <a:gd name="connsiteX7" fmla="*/ 2861036 w 2888888"/>
              <a:gd name="connsiteY7" fmla="*/ 923091 h 950943"/>
              <a:gd name="connsiteX8" fmla="*/ 2793794 w 2888888"/>
              <a:gd name="connsiteY8" fmla="*/ 950943 h 950943"/>
              <a:gd name="connsiteX9" fmla="*/ 95094 w 2888888"/>
              <a:gd name="connsiteY9" fmla="*/ 950943 h 950943"/>
              <a:gd name="connsiteX10" fmla="*/ 27852 w 2888888"/>
              <a:gd name="connsiteY10" fmla="*/ 923091 h 950943"/>
              <a:gd name="connsiteX11" fmla="*/ 0 w 2888888"/>
              <a:gd name="connsiteY11" fmla="*/ 855849 h 950943"/>
              <a:gd name="connsiteX12" fmla="*/ 0 w 2888888"/>
              <a:gd name="connsiteY12" fmla="*/ 95094 h 950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88888" h="950943">
                <a:moveTo>
                  <a:pt x="0" y="95094"/>
                </a:moveTo>
                <a:cubicBezTo>
                  <a:pt x="0" y="69873"/>
                  <a:pt x="10019" y="45686"/>
                  <a:pt x="27852" y="27852"/>
                </a:cubicBezTo>
                <a:cubicBezTo>
                  <a:pt x="45686" y="10018"/>
                  <a:pt x="69873" y="0"/>
                  <a:pt x="95094" y="0"/>
                </a:cubicBezTo>
                <a:lnTo>
                  <a:pt x="2793794" y="0"/>
                </a:lnTo>
                <a:cubicBezTo>
                  <a:pt x="2819015" y="0"/>
                  <a:pt x="2843202" y="10019"/>
                  <a:pt x="2861036" y="27852"/>
                </a:cubicBezTo>
                <a:cubicBezTo>
                  <a:pt x="2878870" y="45686"/>
                  <a:pt x="2888888" y="69873"/>
                  <a:pt x="2888888" y="95094"/>
                </a:cubicBezTo>
                <a:lnTo>
                  <a:pt x="2888888" y="855849"/>
                </a:lnTo>
                <a:cubicBezTo>
                  <a:pt x="2888888" y="881070"/>
                  <a:pt x="2878869" y="905257"/>
                  <a:pt x="2861036" y="923091"/>
                </a:cubicBezTo>
                <a:cubicBezTo>
                  <a:pt x="2843202" y="940925"/>
                  <a:pt x="2819015" y="950943"/>
                  <a:pt x="2793794" y="950943"/>
                </a:cubicBezTo>
                <a:lnTo>
                  <a:pt x="95094" y="950943"/>
                </a:lnTo>
                <a:cubicBezTo>
                  <a:pt x="69873" y="950943"/>
                  <a:pt x="45686" y="940924"/>
                  <a:pt x="27852" y="923091"/>
                </a:cubicBezTo>
                <a:cubicBezTo>
                  <a:pt x="10018" y="905257"/>
                  <a:pt x="0" y="881070"/>
                  <a:pt x="0" y="855849"/>
                </a:cubicBezTo>
                <a:lnTo>
                  <a:pt x="0" y="95094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7857" tIns="54522" rIns="67857" bIns="54522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100" kern="1200" dirty="0" smtClean="0">
                <a:latin typeface="Arial" pitchFamily="34" charset="0"/>
                <a:cs typeface="Arial" pitchFamily="34" charset="0"/>
              </a:rPr>
              <a:t>Требования </a:t>
            </a:r>
            <a:br>
              <a:rPr lang="ru-RU" sz="2100" kern="1200" dirty="0" smtClean="0">
                <a:latin typeface="Arial" pitchFamily="34" charset="0"/>
                <a:cs typeface="Arial" pitchFamily="34" charset="0"/>
              </a:rPr>
            </a:br>
            <a:r>
              <a:rPr lang="ru-RU" sz="2100" b="0" kern="1200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ru-RU" sz="2100" b="1" kern="1200" dirty="0" smtClean="0">
                <a:latin typeface="Arial" pitchFamily="34" charset="0"/>
                <a:cs typeface="Arial" pitchFamily="34" charset="0"/>
              </a:rPr>
              <a:t> структуре</a:t>
            </a:r>
            <a:r>
              <a:rPr lang="ru-RU" sz="2100" kern="1200" dirty="0" smtClean="0">
                <a:latin typeface="Arial" pitchFamily="34" charset="0"/>
                <a:cs typeface="Arial" pitchFamily="34" charset="0"/>
              </a:rPr>
              <a:t> ООП</a:t>
            </a:r>
            <a:endParaRPr lang="ru-RU" sz="21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олилиния 15"/>
          <p:cNvSpPr/>
          <p:nvPr/>
        </p:nvSpPr>
        <p:spPr>
          <a:xfrm>
            <a:off x="1047850" y="2742928"/>
            <a:ext cx="361111" cy="190188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901886"/>
                </a:lnTo>
                <a:lnTo>
                  <a:pt x="361111" y="1901886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Полилиния 16"/>
          <p:cNvSpPr/>
          <p:nvPr/>
        </p:nvSpPr>
        <p:spPr>
          <a:xfrm>
            <a:off x="1408960" y="4169342"/>
            <a:ext cx="5306179" cy="950943"/>
          </a:xfrm>
          <a:custGeom>
            <a:avLst/>
            <a:gdLst>
              <a:gd name="connsiteX0" fmla="*/ 0 w 2888888"/>
              <a:gd name="connsiteY0" fmla="*/ 95094 h 950943"/>
              <a:gd name="connsiteX1" fmla="*/ 27852 w 2888888"/>
              <a:gd name="connsiteY1" fmla="*/ 27852 h 950943"/>
              <a:gd name="connsiteX2" fmla="*/ 95094 w 2888888"/>
              <a:gd name="connsiteY2" fmla="*/ 0 h 950943"/>
              <a:gd name="connsiteX3" fmla="*/ 2793794 w 2888888"/>
              <a:gd name="connsiteY3" fmla="*/ 0 h 950943"/>
              <a:gd name="connsiteX4" fmla="*/ 2861036 w 2888888"/>
              <a:gd name="connsiteY4" fmla="*/ 27852 h 950943"/>
              <a:gd name="connsiteX5" fmla="*/ 2888888 w 2888888"/>
              <a:gd name="connsiteY5" fmla="*/ 95094 h 950943"/>
              <a:gd name="connsiteX6" fmla="*/ 2888888 w 2888888"/>
              <a:gd name="connsiteY6" fmla="*/ 855849 h 950943"/>
              <a:gd name="connsiteX7" fmla="*/ 2861036 w 2888888"/>
              <a:gd name="connsiteY7" fmla="*/ 923091 h 950943"/>
              <a:gd name="connsiteX8" fmla="*/ 2793794 w 2888888"/>
              <a:gd name="connsiteY8" fmla="*/ 950943 h 950943"/>
              <a:gd name="connsiteX9" fmla="*/ 95094 w 2888888"/>
              <a:gd name="connsiteY9" fmla="*/ 950943 h 950943"/>
              <a:gd name="connsiteX10" fmla="*/ 27852 w 2888888"/>
              <a:gd name="connsiteY10" fmla="*/ 923091 h 950943"/>
              <a:gd name="connsiteX11" fmla="*/ 0 w 2888888"/>
              <a:gd name="connsiteY11" fmla="*/ 855849 h 950943"/>
              <a:gd name="connsiteX12" fmla="*/ 0 w 2888888"/>
              <a:gd name="connsiteY12" fmla="*/ 95094 h 950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88888" h="950943">
                <a:moveTo>
                  <a:pt x="0" y="95094"/>
                </a:moveTo>
                <a:cubicBezTo>
                  <a:pt x="0" y="69873"/>
                  <a:pt x="10019" y="45686"/>
                  <a:pt x="27852" y="27852"/>
                </a:cubicBezTo>
                <a:cubicBezTo>
                  <a:pt x="45686" y="10018"/>
                  <a:pt x="69873" y="0"/>
                  <a:pt x="95094" y="0"/>
                </a:cubicBezTo>
                <a:lnTo>
                  <a:pt x="2793794" y="0"/>
                </a:lnTo>
                <a:cubicBezTo>
                  <a:pt x="2819015" y="0"/>
                  <a:pt x="2843202" y="10019"/>
                  <a:pt x="2861036" y="27852"/>
                </a:cubicBezTo>
                <a:cubicBezTo>
                  <a:pt x="2878870" y="45686"/>
                  <a:pt x="2888888" y="69873"/>
                  <a:pt x="2888888" y="95094"/>
                </a:cubicBezTo>
                <a:lnTo>
                  <a:pt x="2888888" y="855849"/>
                </a:lnTo>
                <a:cubicBezTo>
                  <a:pt x="2888888" y="881070"/>
                  <a:pt x="2878869" y="905257"/>
                  <a:pt x="2861036" y="923091"/>
                </a:cubicBezTo>
                <a:cubicBezTo>
                  <a:pt x="2843202" y="940925"/>
                  <a:pt x="2819015" y="950943"/>
                  <a:pt x="2793794" y="950943"/>
                </a:cubicBezTo>
                <a:lnTo>
                  <a:pt x="95094" y="950943"/>
                </a:lnTo>
                <a:cubicBezTo>
                  <a:pt x="69873" y="950943"/>
                  <a:pt x="45686" y="940924"/>
                  <a:pt x="27852" y="923091"/>
                </a:cubicBezTo>
                <a:cubicBezTo>
                  <a:pt x="10018" y="905257"/>
                  <a:pt x="0" y="881070"/>
                  <a:pt x="0" y="855849"/>
                </a:cubicBezTo>
                <a:lnTo>
                  <a:pt x="0" y="95094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7857" tIns="54522" rIns="67857" bIns="54522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100" kern="1200" dirty="0" smtClean="0">
                <a:latin typeface="Arial" pitchFamily="34" charset="0"/>
                <a:cs typeface="Arial" pitchFamily="34" charset="0"/>
              </a:rPr>
              <a:t>Требования</a:t>
            </a:r>
            <a:br>
              <a:rPr lang="ru-RU" sz="2100" kern="1200" dirty="0" smtClean="0">
                <a:latin typeface="Arial" pitchFamily="34" charset="0"/>
                <a:cs typeface="Arial" pitchFamily="34" charset="0"/>
              </a:rPr>
            </a:br>
            <a:r>
              <a:rPr lang="ru-RU" sz="2100" b="0" kern="1200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ru-RU" sz="2100" b="1" kern="1200" dirty="0" smtClean="0">
                <a:latin typeface="Arial" pitchFamily="34" charset="0"/>
                <a:cs typeface="Arial" pitchFamily="34" charset="0"/>
              </a:rPr>
              <a:t> условиям</a:t>
            </a:r>
            <a:r>
              <a:rPr lang="ru-RU" sz="2100" kern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b="0" kern="1200" dirty="0" smtClean="0">
                <a:latin typeface="Arial" pitchFamily="34" charset="0"/>
                <a:cs typeface="Arial" pitchFamily="34" charset="0"/>
              </a:rPr>
              <a:t>реализации</a:t>
            </a:r>
            <a:r>
              <a:rPr lang="ru-RU" sz="2100" kern="1200" dirty="0" smtClean="0">
                <a:latin typeface="Arial" pitchFamily="34" charset="0"/>
                <a:cs typeface="Arial" pitchFamily="34" charset="0"/>
              </a:rPr>
              <a:t> ООП</a:t>
            </a:r>
            <a:endParaRPr lang="ru-RU" sz="21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олилиния 17"/>
          <p:cNvSpPr/>
          <p:nvPr/>
        </p:nvSpPr>
        <p:spPr>
          <a:xfrm>
            <a:off x="1047850" y="2742928"/>
            <a:ext cx="361111" cy="309056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090564"/>
                </a:lnTo>
                <a:lnTo>
                  <a:pt x="361111" y="3090564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Полилиния 18"/>
          <p:cNvSpPr/>
          <p:nvPr/>
        </p:nvSpPr>
        <p:spPr>
          <a:xfrm>
            <a:off x="1408960" y="5358021"/>
            <a:ext cx="5306179" cy="950943"/>
          </a:xfrm>
          <a:custGeom>
            <a:avLst/>
            <a:gdLst>
              <a:gd name="connsiteX0" fmla="*/ 0 w 2888888"/>
              <a:gd name="connsiteY0" fmla="*/ 95094 h 950943"/>
              <a:gd name="connsiteX1" fmla="*/ 27852 w 2888888"/>
              <a:gd name="connsiteY1" fmla="*/ 27852 h 950943"/>
              <a:gd name="connsiteX2" fmla="*/ 95094 w 2888888"/>
              <a:gd name="connsiteY2" fmla="*/ 0 h 950943"/>
              <a:gd name="connsiteX3" fmla="*/ 2793794 w 2888888"/>
              <a:gd name="connsiteY3" fmla="*/ 0 h 950943"/>
              <a:gd name="connsiteX4" fmla="*/ 2861036 w 2888888"/>
              <a:gd name="connsiteY4" fmla="*/ 27852 h 950943"/>
              <a:gd name="connsiteX5" fmla="*/ 2888888 w 2888888"/>
              <a:gd name="connsiteY5" fmla="*/ 95094 h 950943"/>
              <a:gd name="connsiteX6" fmla="*/ 2888888 w 2888888"/>
              <a:gd name="connsiteY6" fmla="*/ 855849 h 950943"/>
              <a:gd name="connsiteX7" fmla="*/ 2861036 w 2888888"/>
              <a:gd name="connsiteY7" fmla="*/ 923091 h 950943"/>
              <a:gd name="connsiteX8" fmla="*/ 2793794 w 2888888"/>
              <a:gd name="connsiteY8" fmla="*/ 950943 h 950943"/>
              <a:gd name="connsiteX9" fmla="*/ 95094 w 2888888"/>
              <a:gd name="connsiteY9" fmla="*/ 950943 h 950943"/>
              <a:gd name="connsiteX10" fmla="*/ 27852 w 2888888"/>
              <a:gd name="connsiteY10" fmla="*/ 923091 h 950943"/>
              <a:gd name="connsiteX11" fmla="*/ 0 w 2888888"/>
              <a:gd name="connsiteY11" fmla="*/ 855849 h 950943"/>
              <a:gd name="connsiteX12" fmla="*/ 0 w 2888888"/>
              <a:gd name="connsiteY12" fmla="*/ 95094 h 950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88888" h="950943">
                <a:moveTo>
                  <a:pt x="0" y="95094"/>
                </a:moveTo>
                <a:cubicBezTo>
                  <a:pt x="0" y="69873"/>
                  <a:pt x="10019" y="45686"/>
                  <a:pt x="27852" y="27852"/>
                </a:cubicBezTo>
                <a:cubicBezTo>
                  <a:pt x="45686" y="10018"/>
                  <a:pt x="69873" y="0"/>
                  <a:pt x="95094" y="0"/>
                </a:cubicBezTo>
                <a:lnTo>
                  <a:pt x="2793794" y="0"/>
                </a:lnTo>
                <a:cubicBezTo>
                  <a:pt x="2819015" y="0"/>
                  <a:pt x="2843202" y="10019"/>
                  <a:pt x="2861036" y="27852"/>
                </a:cubicBezTo>
                <a:cubicBezTo>
                  <a:pt x="2878870" y="45686"/>
                  <a:pt x="2888888" y="69873"/>
                  <a:pt x="2888888" y="95094"/>
                </a:cubicBezTo>
                <a:lnTo>
                  <a:pt x="2888888" y="855849"/>
                </a:lnTo>
                <a:cubicBezTo>
                  <a:pt x="2888888" y="881070"/>
                  <a:pt x="2878869" y="905257"/>
                  <a:pt x="2861036" y="923091"/>
                </a:cubicBezTo>
                <a:cubicBezTo>
                  <a:pt x="2843202" y="940925"/>
                  <a:pt x="2819015" y="950943"/>
                  <a:pt x="2793794" y="950943"/>
                </a:cubicBezTo>
                <a:lnTo>
                  <a:pt x="95094" y="950943"/>
                </a:lnTo>
                <a:cubicBezTo>
                  <a:pt x="69873" y="950943"/>
                  <a:pt x="45686" y="940924"/>
                  <a:pt x="27852" y="923091"/>
                </a:cubicBezTo>
                <a:cubicBezTo>
                  <a:pt x="10018" y="905257"/>
                  <a:pt x="0" y="881070"/>
                  <a:pt x="0" y="855849"/>
                </a:cubicBezTo>
                <a:lnTo>
                  <a:pt x="0" y="95094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7857" tIns="54522" rIns="67857" bIns="54522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100" kern="1200" dirty="0" smtClean="0">
                <a:latin typeface="Arial" pitchFamily="34" charset="0"/>
                <a:cs typeface="Arial" pitchFamily="34" charset="0"/>
              </a:rPr>
              <a:t>Требования</a:t>
            </a:r>
            <a:br>
              <a:rPr lang="ru-RU" sz="2100" kern="1200" dirty="0" smtClean="0">
                <a:latin typeface="Arial" pitchFamily="34" charset="0"/>
                <a:cs typeface="Arial" pitchFamily="34" charset="0"/>
              </a:rPr>
            </a:br>
            <a:r>
              <a:rPr lang="ru-RU" sz="2100" kern="1200" dirty="0" smtClean="0">
                <a:latin typeface="Arial" pitchFamily="34" charset="0"/>
                <a:cs typeface="Arial" pitchFamily="34" charset="0"/>
              </a:rPr>
              <a:t>к </a:t>
            </a:r>
            <a:r>
              <a:rPr lang="ru-RU" sz="2100" b="1" kern="1200" dirty="0" smtClean="0">
                <a:latin typeface="Arial" pitchFamily="34" charset="0"/>
                <a:cs typeface="Arial" pitchFamily="34" charset="0"/>
              </a:rPr>
              <a:t>результатам</a:t>
            </a:r>
            <a:r>
              <a:rPr lang="ru-RU" sz="2100" kern="1200" dirty="0" smtClean="0">
                <a:latin typeface="Arial" pitchFamily="34" charset="0"/>
                <a:cs typeface="Arial" pitchFamily="34" charset="0"/>
              </a:rPr>
              <a:t> освоения ООП</a:t>
            </a:r>
            <a:endParaRPr lang="ru-RU" sz="21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71473" y="428604"/>
            <a:ext cx="752289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Совокупность требований ФГОС ДО</a:t>
            </a:r>
          </a:p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Выраженный акцент – на условия реализации ООП</a:t>
            </a:r>
            <a:endParaRPr lang="ru-RU" sz="2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072494" cy="142876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27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Содержание Программы должно охватывать следующие определенные направления развития и образования детей </a:t>
            </a:r>
            <a:br>
              <a:rPr lang="ru-RU" sz="27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2700" i="1" dirty="0" smtClean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(далее - образовательные области)</a:t>
            </a:r>
            <a:r>
              <a:rPr lang="ru-RU" sz="3200" i="1" dirty="0" smtClean="0"/>
              <a:t/>
            </a:r>
            <a:br>
              <a:rPr lang="ru-RU" sz="3200" i="1" dirty="0" smtClean="0"/>
            </a:br>
            <a:endParaRPr lang="ru-RU" sz="3200" b="1" i="1" dirty="0"/>
          </a:p>
        </p:txBody>
      </p:sp>
      <p:graphicFrame>
        <p:nvGraphicFramePr>
          <p:cNvPr id="18" name="Содержимое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5956458"/>
              </p:ext>
            </p:extLst>
          </p:nvPr>
        </p:nvGraphicFramePr>
        <p:xfrm>
          <a:off x="428596" y="2285992"/>
          <a:ext cx="8229600" cy="42148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188640"/>
            <a:ext cx="689413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Требования к структуре ООП ДО</a:t>
            </a:r>
            <a:endParaRPr lang="ru-RU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124744"/>
            <a:ext cx="869433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программа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психолого-педагогической поддержки позитивной социализации и индивидуализации развития детей дошкольного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возраста;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определяет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комплекс основных характеристик дошкольного образования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(объём, содержание и планируемые результаты в виде целевых ориентиров дошкольного образования),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организационно-педагогические условия образовательного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процесса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направлена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создание условий социальной ситуации развития дошкольников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открывающей возможности позитивной социализации ребёнка, его всестороннего личностного морально-нравственного и познавательного развития, развития инициативы и творческих способностей на основе соответствующих дошкольному возрасту видов деятельности (игры, изобразительной деятельности, конструирования, восприятия сказки и др.), сотрудничества со взрослыми и сверстниками в зоне его ближайшего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развития;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направлена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создание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образовательной среды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как зоны ближайшего развития ребёнка. </a:t>
            </a:r>
          </a:p>
        </p:txBody>
      </p:sp>
    </p:spTree>
    <p:extLst>
      <p:ext uri="{BB962C8B-B14F-4D97-AF65-F5344CB8AC3E}">
        <p14:creationId xmlns:p14="http://schemas.microsoft.com/office/powerpoint/2010/main" val="28904451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743</TotalTime>
  <Words>2441</Words>
  <Application>Microsoft Office PowerPoint</Application>
  <PresentationFormat>Экран (4:3)</PresentationFormat>
  <Paragraphs>210</Paragraphs>
  <Slides>25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5" baseType="lpstr">
      <vt:lpstr>Batang</vt:lpstr>
      <vt:lpstr>Arial</vt:lpstr>
      <vt:lpstr>Calibri</vt:lpstr>
      <vt:lpstr>Candara</vt:lpstr>
      <vt:lpstr>Century Schoolbook</vt:lpstr>
      <vt:lpstr>Symbol</vt:lpstr>
      <vt:lpstr>Tahoma</vt:lpstr>
      <vt:lpstr>Times New Roman</vt:lpstr>
      <vt:lpstr>Wingdings</vt:lpstr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Содержание Программы должно охватывать следующие определенные направления развития и образования детей  (далее - образовательные области) </vt:lpstr>
      <vt:lpstr>Презентация PowerPoint</vt:lpstr>
      <vt:lpstr>Части Программы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Целевые ориентиры поставлены для:</vt:lpstr>
      <vt:lpstr>Презентация PowerPoint</vt:lpstr>
      <vt:lpstr>Преемственность дошкольного и начального общего образования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acer2112</cp:lastModifiedBy>
  <cp:revision>51</cp:revision>
  <dcterms:modified xsi:type="dcterms:W3CDTF">2015-10-05T03:44:32Z</dcterms:modified>
</cp:coreProperties>
</file>