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E227A-8E69-4D4C-8D9C-21B410C34499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5CDA-4ACA-4D8F-A640-88D104B4653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E227A-8E69-4D4C-8D9C-21B410C34499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5CDA-4ACA-4D8F-A640-88D104B4653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E227A-8E69-4D4C-8D9C-21B410C34499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5CDA-4ACA-4D8F-A640-88D104B465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E227A-8E69-4D4C-8D9C-21B410C34499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5CDA-4ACA-4D8F-A640-88D104B4653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E227A-8E69-4D4C-8D9C-21B410C34499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5CDA-4ACA-4D8F-A640-88D104B4653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E227A-8E69-4D4C-8D9C-21B410C34499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5CDA-4ACA-4D8F-A640-88D104B465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E227A-8E69-4D4C-8D9C-21B410C34499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5CDA-4ACA-4D8F-A640-88D104B465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E227A-8E69-4D4C-8D9C-21B410C34499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5CDA-4ACA-4D8F-A640-88D104B465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E227A-8E69-4D4C-8D9C-21B410C34499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5CDA-4ACA-4D8F-A640-88D104B4653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E227A-8E69-4D4C-8D9C-21B410C34499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5CDA-4ACA-4D8F-A640-88D104B465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E227A-8E69-4D4C-8D9C-21B410C34499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C5CDA-4ACA-4D8F-A640-88D104B4653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58E227A-8E69-4D4C-8D9C-21B410C34499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F5C5CDA-4ACA-4D8F-A640-88D104B4653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988840"/>
            <a:ext cx="7488832" cy="32403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ПРОФИЛАКТИКА ПЛОСКОСТОПИЯ 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ДЕТЕЙ ДОШКОЛЬНОГО ВОЗРАСТА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153624"/>
            <a:ext cx="8964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МУНИЦИПАЛЬНОЕ БУДЖЕТНОЕ ДОШКОЛЬНОЕ ОБРАЗОВАТЕЛЬНОЕ УЧРЕЖДЕНИЕ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«Детский сад №100»Рябинушка»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49" y="3284984"/>
            <a:ext cx="2805113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41576" y="6094859"/>
            <a:ext cx="4394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Инструктор по физической культуре МБДОУ д/с №100</a:t>
            </a:r>
          </a:p>
          <a:p>
            <a:pPr algn="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Ткаченко Ю.М.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23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1340768"/>
            <a:ext cx="6840760" cy="10801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Плоскостопие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одно из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самых распространенных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заболеваний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опорно-двигательного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аппарата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детей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Это деформация стопы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уплощением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ее свода (у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детей обычно деформируется продольный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свод, из-за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чего подошва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становится плоской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всей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своей поверхностью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касается пола.)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2708921"/>
            <a:ext cx="324036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ПРИЧИНЫ ПЛОСКОСТОПИЯ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ранее вставание;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избыточный вес;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генетическая предрасположенность;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травмы стопы;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длительное хождение босиком по полу с твердым гладким покрытием;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плохо подобранная обувь;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перенесенные заболевания (рахит, осложнения после полиомиелита);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недостаточная или избыточная физическая нагрузка.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86490" y="2636912"/>
            <a:ext cx="350644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ПРИЗНАКИ ПЛОСКОСТОПИЯ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быстрая утомляемость ног;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быстрое изнашивание внутренней стороны по подошвы;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ребенок ходит с широко расставленными ногами, слегка сгибая ноги в коленях, развернув стопы;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стопа имеет неправильную форму или становится шире;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появление отека стоп к вечеру, которого не будет утром;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ноющие боли при стоянии или ходьбе в голенях или стопах.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212976"/>
            <a:ext cx="1894153" cy="319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97119" y="384221"/>
            <a:ext cx="5761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ПЛОСКОСТОПИЕ?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35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3212976"/>
            <a:ext cx="3798887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092805"/>
            <a:ext cx="2047875" cy="136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3" y="836712"/>
            <a:ext cx="576063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ДЕТСКОЙ СТОПЫ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 детей до 2-х лет наблюдается физиологическое плоскостопие, т.е. практически отсутствует свод стопы. Это абсолютно нормально, ведь у малышей костная ткань мягкая и эластичная, в ней еще мало минеральных веществ, придающих прочность, да и мышечная система до конца не развита. Когда ребенок начинает вставать на ножки и делать первые шаги (7-12 месяцев), в роли амортизатора выступает «жировая подушечка» на подошве, из-за которой детские ступни такие пухленькие.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4088" y="3284984"/>
            <a:ext cx="3272011" cy="276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 2-3 годам кости становятся более прочными, крепнут связки и мышцы, и стопа начинает приобретать «взрослую» форму. Ребенок теперь хорошо стоит на ногах и может совершать долгие пешие прогулки. 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Процесс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формирования стопы продолжается до 5-6 лет. Только после этого возраста можно с определенностью говорить о наличии или отсутствии плоскостопия у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288457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6622" y="663196"/>
            <a:ext cx="4752528" cy="366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C32D2E"/>
              </a:buClr>
              <a:buSzPct val="95000"/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Ходьба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74320" lvl="0" indent="-274320">
              <a:spcBef>
                <a:spcPct val="20000"/>
              </a:spcBef>
              <a:buClr>
                <a:srgbClr val="C32D2E"/>
              </a:buClr>
              <a:buSzPct val="95000"/>
              <a:buFont typeface="Wingdings 2"/>
              <a:buChar char=""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месте, не отрывая носки от пола;</a:t>
            </a:r>
          </a:p>
          <a:p>
            <a:pPr marL="274320" lvl="0" indent="-274320">
              <a:spcBef>
                <a:spcPct val="20000"/>
              </a:spcBef>
              <a:buClr>
                <a:srgbClr val="C32D2E"/>
              </a:buClr>
              <a:buSzPct val="95000"/>
              <a:buFont typeface="Wingdings 2"/>
              <a:buChar char=""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носках, в приседе на носках, в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полуприседе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74320" lvl="0" indent="-274320">
              <a:spcBef>
                <a:spcPct val="20000"/>
              </a:spcBef>
              <a:buClr>
                <a:srgbClr val="C32D2E"/>
              </a:buClr>
              <a:buSzPct val="95000"/>
              <a:buFont typeface="Wingdings 2"/>
              <a:buChar char=""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пятках;</a:t>
            </a:r>
          </a:p>
          <a:p>
            <a:pPr marL="274320" lvl="0" indent="-274320">
              <a:spcBef>
                <a:spcPct val="20000"/>
              </a:spcBef>
              <a:buClr>
                <a:srgbClr val="C32D2E"/>
              </a:buClr>
              <a:buSzPct val="95000"/>
              <a:buFont typeface="Wingdings 2"/>
              <a:buChar char=""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перекатом с пятки на носок;</a:t>
            </a:r>
          </a:p>
          <a:p>
            <a:pPr marL="274320" lvl="0" indent="-274320">
              <a:spcBef>
                <a:spcPct val="20000"/>
              </a:spcBef>
              <a:buClr>
                <a:srgbClr val="C32D2E"/>
              </a:buClr>
              <a:buSzPct val="95000"/>
              <a:buFont typeface="Wingdings 2"/>
              <a:buChar char=""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внешней стороне стопы;</a:t>
            </a:r>
          </a:p>
          <a:p>
            <a:pPr marL="274320" lvl="0" indent="-274320">
              <a:spcBef>
                <a:spcPct val="20000"/>
              </a:spcBef>
              <a:buClr>
                <a:srgbClr val="C32D2E"/>
              </a:buClr>
              <a:buSzPct val="95000"/>
              <a:buFont typeface="Wingdings 2"/>
              <a:buChar char=""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приставным шагом по:</a:t>
            </a:r>
          </a:p>
          <a:p>
            <a:pPr marL="274320" lvl="0" indent="-274320">
              <a:spcBef>
                <a:spcPct val="20000"/>
              </a:spcBef>
              <a:buClr>
                <a:srgbClr val="C32D2E"/>
              </a:buClr>
              <a:buSzPct val="95000"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-обручу</a:t>
            </a:r>
          </a:p>
          <a:p>
            <a:pPr marL="274320" lvl="0" indent="-274320">
              <a:spcBef>
                <a:spcPct val="20000"/>
              </a:spcBef>
              <a:buClr>
                <a:srgbClr val="C32D2E"/>
              </a:buClr>
              <a:buSzPct val="95000"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-палке, веревке, канату</a:t>
            </a:r>
          </a:p>
          <a:p>
            <a:pPr marL="274320" lvl="0" indent="-274320">
              <a:spcBef>
                <a:spcPct val="20000"/>
              </a:spcBef>
              <a:buClr>
                <a:srgbClr val="C32D2E"/>
              </a:buClr>
              <a:buSzPct val="95000"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-ребристой дорожке</a:t>
            </a:r>
          </a:p>
          <a:p>
            <a:pPr marL="274320" lvl="0" indent="-274320">
              <a:spcBef>
                <a:spcPct val="20000"/>
              </a:spcBef>
              <a:buClr>
                <a:srgbClr val="C32D2E"/>
              </a:buClr>
              <a:buSzPct val="95000"/>
              <a:buFont typeface="Wingdings 2"/>
              <a:buChar char=""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кочкам;</a:t>
            </a:r>
          </a:p>
          <a:p>
            <a:pPr marL="274320" lvl="0" indent="-274320">
              <a:spcBef>
                <a:spcPct val="20000"/>
              </a:spcBef>
              <a:buClr>
                <a:srgbClr val="C32D2E"/>
              </a:buClr>
              <a:buSzPct val="95000"/>
              <a:buFont typeface="Wingdings 2"/>
              <a:buChar char=""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ребристой дорожке, по упаковке от яиц;</a:t>
            </a:r>
          </a:p>
          <a:p>
            <a:pPr marL="274320" lvl="0" indent="-274320">
              <a:spcBef>
                <a:spcPct val="20000"/>
              </a:spcBef>
              <a:buClr>
                <a:srgbClr val="C32D2E"/>
              </a:buClr>
              <a:buSzPct val="95000"/>
              <a:buFont typeface="Wingdings 2"/>
              <a:buChar char=""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сенсорным дорожкам (в группе);</a:t>
            </a:r>
          </a:p>
          <a:p>
            <a:pPr marL="274320" lvl="0" indent="-274320">
              <a:spcBef>
                <a:spcPct val="20000"/>
              </a:spcBef>
              <a:buClr>
                <a:srgbClr val="C32D2E"/>
              </a:buClr>
              <a:buSzPct val="95000"/>
              <a:buFont typeface="Wingdings 2"/>
              <a:buChar char=""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ходунках.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3212976"/>
            <a:ext cx="4572000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Прокатывание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предметов ногами(подошвами):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Char char="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счетах;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Char char="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игольчатых мячиков;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Char char="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палочек;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Char char="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мелких шариков.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3. Собирание пальцами ног: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Char char="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шишек;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Char char="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мелких игрушек (от Киндера).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4. Самомассаж: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Char char="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ежиками;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Char char="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шишками.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331893"/>
            <a:ext cx="2779713" cy="21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150" y="908720"/>
            <a:ext cx="3724275" cy="248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19672" y="236735"/>
            <a:ext cx="6096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74320" lvl="0" indent="-274320" algn="ctr">
              <a:spcBef>
                <a:spcPct val="20000"/>
              </a:spcBef>
              <a:buClr>
                <a:srgbClr val="C32D2E"/>
              </a:buClr>
              <a:buSzPct val="95000"/>
              <a:defRPr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УПРАЖНЕНИЯ ПО ПРОФИЛАКТИКЕ ПЛОСКОСТОПИЯ</a:t>
            </a:r>
          </a:p>
        </p:txBody>
      </p:sp>
    </p:spTree>
    <p:extLst>
      <p:ext uri="{BB962C8B-B14F-4D97-AF65-F5344CB8AC3E}">
        <p14:creationId xmlns:p14="http://schemas.microsoft.com/office/powerpoint/2010/main" val="277303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260648"/>
            <a:ext cx="3960440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Исходное положение: упор сидя сзади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Char char="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круговые вращение стопой;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Char char="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пальцы ног на себя, от себя;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Char char="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пятки вместе, носки врозь;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Char char="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носки вместе, пятки врозь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Исходное положение: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основная стойка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Char char=""/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подъемы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носки;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Char char="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перекаты на пятки;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Char char="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поочередное поднимание носков и пяток с одновременным движением стоп наружу до широкой стойки, обратно вернуться тем же способом в И.П.;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Char char="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приседания с подъемом на носки, руки на пояс, вперед.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  <a:buFont typeface="Wingdings 2" pitchFamily="18" charset="2"/>
              <a:buChar char=""/>
            </a:pP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SzPct val="95000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Все упражнения выполняются босиком, в проветренном помещении  по 20 раз каждое.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76056" y="2627450"/>
            <a:ext cx="370790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МЕРЫ ПРОФИЛАКТИКИ ПЛОСКОСТОПИЯ</a:t>
            </a:r>
          </a:p>
          <a:p>
            <a:pPr algn="ctr"/>
            <a:endParaRPr lang="ru-RU" dirty="0" smtClean="0"/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Укрепление мышц, сохраняющих свод стопы;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Ношение правильно подобранной обуви;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Ограничение нагрузки на нижние конечности;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Специальная гимнастика, направленная на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Укрепление мышечно-связочного аппарата стоп и голени;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Проведение специальных упражнений, гигиена и массаж ног с использованием особых предметов.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420" y="4797152"/>
            <a:ext cx="1944687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76672"/>
            <a:ext cx="1944687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615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/>
        </p:nvSpPr>
        <p:spPr bwMode="auto">
          <a:xfrm>
            <a:off x="395536" y="1988840"/>
            <a:ext cx="85725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Желаем здоровья!</a:t>
            </a: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/>
            </a:r>
            <a:b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2754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115</TotalTime>
  <Words>564</Words>
  <Application>Microsoft Office PowerPoint</Application>
  <PresentationFormat>Экран (4:3)</PresentationFormat>
  <Paragraphs>80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julia</dc:creator>
  <cp:lastModifiedBy>julia</cp:lastModifiedBy>
  <cp:revision>7</cp:revision>
  <dcterms:created xsi:type="dcterms:W3CDTF">2020-02-10T06:02:49Z</dcterms:created>
  <dcterms:modified xsi:type="dcterms:W3CDTF">2020-02-10T07:58:25Z</dcterms:modified>
</cp:coreProperties>
</file>