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1" r:id="rId4"/>
    <p:sldId id="258" r:id="rId5"/>
    <p:sldId id="259" r:id="rId6"/>
    <p:sldId id="260" r:id="rId7"/>
    <p:sldId id="262" r:id="rId8"/>
    <p:sldId id="264" r:id="rId9"/>
    <p:sldId id="265" r:id="rId10"/>
    <p:sldId id="263"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a:srgbClr val="FF33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6381C-3582-42E6-B2BC-FBCE73B448C1}" type="datetimeFigureOut">
              <a:rPr lang="ru-RU" smtClean="0"/>
              <a:t>18.03.2021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06E585-F72E-48A5-8808-CF7FFAA3AE5B}" type="slidenum">
              <a:rPr lang="ru-RU" smtClean="0"/>
              <a:t>‹#›</a:t>
            </a:fld>
            <a:endParaRPr lang="ru-RU"/>
          </a:p>
        </p:txBody>
      </p:sp>
    </p:spTree>
    <p:extLst>
      <p:ext uri="{BB962C8B-B14F-4D97-AF65-F5344CB8AC3E}">
        <p14:creationId xmlns:p14="http://schemas.microsoft.com/office/powerpoint/2010/main" val="4184081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706E585-F72E-48A5-8808-CF7FFAA3AE5B}" type="slidenum">
              <a:rPr lang="ru-RU" smtClean="0"/>
              <a:t>4</a:t>
            </a:fld>
            <a:endParaRPr lang="ru-RU"/>
          </a:p>
        </p:txBody>
      </p:sp>
    </p:spTree>
    <p:extLst>
      <p:ext uri="{BB962C8B-B14F-4D97-AF65-F5344CB8AC3E}">
        <p14:creationId xmlns:p14="http://schemas.microsoft.com/office/powerpoint/2010/main" val="339217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706E585-F72E-48A5-8808-CF7FFAA3AE5B}" type="slidenum">
              <a:rPr lang="ru-RU" smtClean="0"/>
              <a:t>5</a:t>
            </a:fld>
            <a:endParaRPr lang="ru-RU"/>
          </a:p>
        </p:txBody>
      </p:sp>
    </p:spTree>
    <p:extLst>
      <p:ext uri="{BB962C8B-B14F-4D97-AF65-F5344CB8AC3E}">
        <p14:creationId xmlns:p14="http://schemas.microsoft.com/office/powerpoint/2010/main" val="3392173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419017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754531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298729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F822D0C-C01B-406B-92C6-E8AA86A1E254}" type="datetimeFigureOut">
              <a:rPr lang="ru-RU" smtClean="0"/>
              <a:t>18.03.2021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3695487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F822D0C-C01B-406B-92C6-E8AA86A1E254}" type="datetimeFigureOut">
              <a:rPr lang="ru-RU" smtClean="0"/>
              <a:t>18.03.2021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1820631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F822D0C-C01B-406B-92C6-E8AA86A1E254}" type="datetimeFigureOut">
              <a:rPr lang="ru-RU" smtClean="0"/>
              <a:t>18.03.2021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366636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F822D0C-C01B-406B-92C6-E8AA86A1E254}" type="datetimeFigureOut">
              <a:rPr lang="ru-RU" smtClean="0"/>
              <a:t>18.03.2021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375390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822D0C-C01B-406B-92C6-E8AA86A1E254}" type="datetimeFigureOut">
              <a:rPr lang="ru-RU" smtClean="0"/>
              <a:t>18.03.2021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160783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822D0C-C01B-406B-92C6-E8AA86A1E254}" type="datetimeFigureOut">
              <a:rPr lang="ru-RU" smtClean="0"/>
              <a:t>18.03.2021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374747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3309406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03533A5-83F6-4F4A-8C62-65214B83F959}" type="slidenum">
              <a:rPr lang="ru-RU" smtClean="0"/>
              <a:t>‹#›</a:t>
            </a:fld>
            <a:endParaRPr lang="ru-RU"/>
          </a:p>
        </p:txBody>
      </p:sp>
    </p:spTree>
    <p:extLst>
      <p:ext uri="{BB962C8B-B14F-4D97-AF65-F5344CB8AC3E}">
        <p14:creationId xmlns:p14="http://schemas.microsoft.com/office/powerpoint/2010/main" val="504134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22D0C-C01B-406B-92C6-E8AA86A1E254}" type="datetimeFigureOut">
              <a:rPr lang="ru-RU" smtClean="0"/>
              <a:t>18.03.2021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533A5-83F6-4F4A-8C62-65214B83F959}" type="slidenum">
              <a:rPr lang="ru-RU" smtClean="0"/>
              <a:t>‹#›</a:t>
            </a:fld>
            <a:endParaRPr lang="ru-RU"/>
          </a:p>
        </p:txBody>
      </p:sp>
    </p:spTree>
    <p:extLst>
      <p:ext uri="{BB962C8B-B14F-4D97-AF65-F5344CB8AC3E}">
        <p14:creationId xmlns:p14="http://schemas.microsoft.com/office/powerpoint/2010/main" val="3180358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2130425"/>
            <a:ext cx="8928992" cy="1658615"/>
          </a:xfrm>
        </p:spPr>
        <p:txBody>
          <a:bodyPr>
            <a:normAutofit fontScale="90000"/>
          </a:bodyPr>
          <a:lstStyle/>
          <a:p>
            <a:r>
              <a:rPr lang="ru-RU" dirty="0" smtClean="0">
                <a:effectLst/>
                <a:latin typeface="Times New Roman"/>
                <a:ea typeface="Calibri"/>
              </a:rPr>
              <a:t>Значение игр и игровых упражнений </a:t>
            </a:r>
            <a:br>
              <a:rPr lang="ru-RU" dirty="0" smtClean="0">
                <a:effectLst/>
                <a:latin typeface="Times New Roman"/>
                <a:ea typeface="Calibri"/>
              </a:rPr>
            </a:br>
            <a:r>
              <a:rPr lang="ru-RU" dirty="0" smtClean="0">
                <a:effectLst/>
                <a:latin typeface="Times New Roman"/>
                <a:ea typeface="Calibri"/>
              </a:rPr>
              <a:t>с мячом во всестороннем развитии ребенка. </a:t>
            </a:r>
            <a:endParaRPr lang="ru-RU" dirty="0"/>
          </a:p>
        </p:txBody>
      </p:sp>
      <p:sp>
        <p:nvSpPr>
          <p:cNvPr id="3" name="Подзаголовок 2"/>
          <p:cNvSpPr>
            <a:spLocks noGrp="1"/>
          </p:cNvSpPr>
          <p:nvPr>
            <p:ph type="subTitle" idx="1"/>
          </p:nvPr>
        </p:nvSpPr>
        <p:spPr>
          <a:xfrm>
            <a:off x="2555776" y="4365104"/>
            <a:ext cx="6400800" cy="1752600"/>
          </a:xfrm>
        </p:spPr>
        <p:txBody>
          <a:bodyPr>
            <a:normAutofit/>
          </a:bodyPr>
          <a:lstStyle/>
          <a:p>
            <a:pPr algn="r"/>
            <a:r>
              <a:rPr lang="ru-RU" sz="1400" dirty="0" smtClean="0">
                <a:solidFill>
                  <a:schemeClr val="tx1"/>
                </a:solidFill>
                <a:latin typeface="Times New Roman" pitchFamily="18" charset="0"/>
                <a:cs typeface="Times New Roman" pitchFamily="18" charset="0"/>
              </a:rPr>
              <a:t>Инструктор по физической культуре</a:t>
            </a:r>
          </a:p>
          <a:p>
            <a:pPr algn="r"/>
            <a:r>
              <a:rPr lang="ru-RU" sz="1400" dirty="0" smtClean="0">
                <a:solidFill>
                  <a:schemeClr val="tx1"/>
                </a:solidFill>
                <a:latin typeface="Times New Roman" pitchFamily="18" charset="0"/>
                <a:cs typeface="Times New Roman" pitchFamily="18" charset="0"/>
              </a:rPr>
              <a:t>МБДОУ д/с №100</a:t>
            </a:r>
          </a:p>
          <a:p>
            <a:pPr algn="r"/>
            <a:r>
              <a:rPr lang="ru-RU" sz="1400" dirty="0" smtClean="0">
                <a:solidFill>
                  <a:schemeClr val="tx1"/>
                </a:solidFill>
                <a:latin typeface="Times New Roman" pitchFamily="18" charset="0"/>
                <a:cs typeface="Times New Roman" pitchFamily="18" charset="0"/>
              </a:rPr>
              <a:t>Ткаченко Юлия Михайловна </a:t>
            </a:r>
          </a:p>
        </p:txBody>
      </p:sp>
      <p:sp>
        <p:nvSpPr>
          <p:cNvPr id="4" name="TextBox 4"/>
          <p:cNvSpPr txBox="1"/>
          <p:nvPr/>
        </p:nvSpPr>
        <p:spPr>
          <a:xfrm>
            <a:off x="3624631" y="6309320"/>
            <a:ext cx="1898148" cy="369332"/>
          </a:xfrm>
          <a:prstGeom prst="rect">
            <a:avLst/>
          </a:prstGeom>
          <a:noFill/>
        </p:spPr>
        <p:txBody>
          <a:bodyPr wrap="none"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dirty="0" smtClean="0">
                <a:latin typeface="Times New Roman" pitchFamily="18" charset="0"/>
                <a:cs typeface="Times New Roman" pitchFamily="18" charset="0"/>
              </a:rPr>
              <a:t>г.Таганрог</a:t>
            </a:r>
            <a:r>
              <a:rPr lang="ru-RU" dirty="0">
                <a:latin typeface="Times New Roman" pitchFamily="18" charset="0"/>
                <a:cs typeface="Times New Roman" pitchFamily="18" charset="0"/>
              </a:rPr>
              <a:t>, 2021г</a:t>
            </a:r>
          </a:p>
        </p:txBody>
      </p:sp>
      <p:sp>
        <p:nvSpPr>
          <p:cNvPr id="5" name="TextBox 4"/>
          <p:cNvSpPr txBox="1"/>
          <p:nvPr/>
        </p:nvSpPr>
        <p:spPr>
          <a:xfrm>
            <a:off x="904206" y="116632"/>
            <a:ext cx="7338997" cy="646331"/>
          </a:xfrm>
          <a:prstGeom prst="rect">
            <a:avLst/>
          </a:prstGeom>
          <a:noFill/>
        </p:spPr>
        <p:txBody>
          <a:bodyPr wrap="none" rtlCol="0">
            <a:spAutoFit/>
          </a:bodyPr>
          <a:lstStyle/>
          <a:p>
            <a:pPr algn="ctr"/>
            <a:r>
              <a:rPr lang="ru-RU" dirty="0" smtClean="0">
                <a:latin typeface="Times New Roman" pitchFamily="18" charset="0"/>
                <a:cs typeface="Times New Roman" pitchFamily="18" charset="0"/>
              </a:rPr>
              <a:t>Муниципальное бюджетное дошкольное образовательное учреждение </a:t>
            </a:r>
          </a:p>
          <a:p>
            <a:pPr algn="ctr"/>
            <a:r>
              <a:rPr lang="ru-RU" dirty="0" smtClean="0">
                <a:latin typeface="Times New Roman" pitchFamily="18" charset="0"/>
                <a:cs typeface="Times New Roman" pitchFamily="18" charset="0"/>
              </a:rPr>
              <a:t>детский сад №100 «</a:t>
            </a:r>
            <a:r>
              <a:rPr lang="ru-RU" dirty="0" err="1" smtClean="0">
                <a:latin typeface="Times New Roman" pitchFamily="18" charset="0"/>
                <a:cs typeface="Times New Roman" pitchFamily="18" charset="0"/>
              </a:rPr>
              <a:t>Рябинушка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557351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39552" y="1988840"/>
            <a:ext cx="8229600" cy="6062673"/>
          </a:xfrm>
        </p:spPr>
        <p:txBody>
          <a:bodyPr>
            <a:normAutofit/>
          </a:bodyPr>
          <a:lstStyle/>
          <a:p>
            <a:pPr marL="0" indent="0" algn="just">
              <a:buNone/>
            </a:pPr>
            <a:endParaRPr lang="ru-RU" sz="2000" dirty="0" smtClean="0">
              <a:latin typeface="Times New Roman" pitchFamily="18" charset="0"/>
              <a:cs typeface="Times New Roman" pitchFamily="18" charset="0"/>
            </a:endParaRPr>
          </a:p>
          <a:p>
            <a:pPr algn="just">
              <a:buFontTx/>
              <a:buChar char="-"/>
            </a:pPr>
            <a:endParaRPr lang="ru-RU" sz="2000" dirty="0">
              <a:latin typeface="Times New Roman" pitchFamily="18" charset="0"/>
              <a:cs typeface="Times New Roman" pitchFamily="18" charset="0"/>
            </a:endParaRPr>
          </a:p>
          <a:p>
            <a:pPr algn="just">
              <a:buFontTx/>
              <a:buChar char="-"/>
            </a:pPr>
            <a:endParaRPr lang="ru-RU" sz="2000" dirty="0">
              <a:latin typeface="Times New Roman" pitchFamily="18" charset="0"/>
              <a:cs typeface="Times New Roman" pitchFamily="18" charset="0"/>
            </a:endParaRPr>
          </a:p>
          <a:p>
            <a:pPr marL="0" indent="0" algn="just">
              <a:buNone/>
            </a:pPr>
            <a:r>
              <a:rPr lang="ru-RU" sz="2000" dirty="0" smtClean="0">
                <a:latin typeface="Times New Roman" pitchFamily="18" charset="0"/>
                <a:cs typeface="Times New Roman" pitchFamily="18" charset="0"/>
              </a:rPr>
              <a:t>В играх с мячом развиваются физические качества: </a:t>
            </a:r>
            <a:r>
              <a:rPr lang="ru-RU" sz="2000" i="1" dirty="0" smtClean="0">
                <a:latin typeface="Times New Roman" pitchFamily="18" charset="0"/>
                <a:cs typeface="Times New Roman" pitchFamily="18" charset="0"/>
              </a:rPr>
              <a:t>быстрота, прыгучесть, сила, ловкость.</a:t>
            </a:r>
            <a:r>
              <a:rPr lang="ru-RU" sz="2000" dirty="0" smtClean="0">
                <a:latin typeface="Times New Roman" pitchFamily="18" charset="0"/>
                <a:cs typeface="Times New Roman" pitchFamily="18" charset="0"/>
              </a:rPr>
              <a:t> Такие игры благотворно влияют на работоспособность ребенка. Игры с мячами различного веса и объема увеличивают подвижность суставов пальцев и кистей рук; при ловле и бросании мяча, ребенок действует обеими руками – это способствует гармоничному развитию центральной нервной системы. А систематические игры и упражнения с мячом активно влияют на совершенствование основных свойств нервной системы: </a:t>
            </a:r>
            <a:r>
              <a:rPr lang="ru-RU" sz="2000" i="1" dirty="0" smtClean="0">
                <a:latin typeface="Times New Roman" pitchFamily="18" charset="0"/>
                <a:cs typeface="Times New Roman" pitchFamily="18" charset="0"/>
              </a:rPr>
              <a:t>силы, подвижности, уравновешенности. </a:t>
            </a:r>
            <a:endParaRPr lang="ru-RU" sz="2000" i="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806124"/>
            <a:ext cx="5554663"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176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79512" y="260648"/>
            <a:ext cx="8964488" cy="2376264"/>
          </a:xfrm>
        </p:spPr>
        <p:txBody>
          <a:bodyPr>
            <a:normAutofit/>
          </a:bodyPr>
          <a:lstStyle/>
          <a:p>
            <a:pPr marL="0" indent="0" algn="just">
              <a:buNone/>
            </a:pPr>
            <a:r>
              <a:rPr lang="ru-RU" sz="2000" dirty="0" smtClean="0">
                <a:latin typeface="Times New Roman" pitchFamily="18" charset="0"/>
                <a:cs typeface="Times New Roman" pitchFamily="18" charset="0"/>
              </a:rPr>
              <a:t>Особое место занимают </a:t>
            </a:r>
            <a:r>
              <a:rPr lang="ru-RU" sz="2000" i="1" dirty="0" smtClean="0">
                <a:latin typeface="Times New Roman" pitchFamily="18" charset="0"/>
                <a:cs typeface="Times New Roman" pitchFamily="18" charset="0"/>
              </a:rPr>
              <a:t>игры – соревнования, эстафеты с мячом</a:t>
            </a:r>
            <a:r>
              <a:rPr lang="ru-RU" sz="2000" dirty="0" smtClean="0">
                <a:latin typeface="Times New Roman" pitchFamily="18" charset="0"/>
                <a:cs typeface="Times New Roman" pitchFamily="18" charset="0"/>
              </a:rPr>
              <a:t>, которые развивают чувство ответственности, умение </a:t>
            </a:r>
            <a:r>
              <a:rPr lang="ru-RU" sz="2000" i="1" dirty="0" smtClean="0">
                <a:latin typeface="Times New Roman" pitchFamily="18" charset="0"/>
                <a:cs typeface="Times New Roman" pitchFamily="18" charset="0"/>
              </a:rPr>
              <a:t>достойно проигрывать. </a:t>
            </a:r>
            <a:r>
              <a:rPr lang="ru-RU" sz="2000" dirty="0" smtClean="0">
                <a:latin typeface="Times New Roman" pitchFamily="18" charset="0"/>
                <a:cs typeface="Times New Roman" pitchFamily="18" charset="0"/>
              </a:rPr>
              <a:t>Ведь не только положительные эмоции, но и отрицательные эмоции побуждают к выполнению точных, слаженных действий. Игры с мячом активизируют не только </a:t>
            </a:r>
            <a:r>
              <a:rPr lang="ru-RU" sz="2000" i="1" dirty="0" smtClean="0">
                <a:latin typeface="Times New Roman" pitchFamily="18" charset="0"/>
                <a:cs typeface="Times New Roman" pitchFamily="18" charset="0"/>
              </a:rPr>
              <a:t>двигательную, психическую деятельность детей, но и умственную.</a:t>
            </a:r>
            <a:r>
              <a:rPr lang="ru-RU" sz="2000" dirty="0" smtClean="0">
                <a:latin typeface="Times New Roman" pitchFamily="18" charset="0"/>
                <a:cs typeface="Times New Roman" pitchFamily="18" charset="0"/>
              </a:rPr>
              <a:t> </a:t>
            </a:r>
            <a:endParaRPr lang="ru-RU" sz="2000" i="1" dirty="0">
              <a:latin typeface="Times New Roman" pitchFamily="18" charset="0"/>
              <a:cs typeface="Times New Roman" pitchFamily="18" charset="0"/>
            </a:endParaRPr>
          </a:p>
        </p:txBody>
      </p:sp>
      <p:sp>
        <p:nvSpPr>
          <p:cNvPr id="2" name="TextBox 1"/>
          <p:cNvSpPr txBox="1"/>
          <p:nvPr/>
        </p:nvSpPr>
        <p:spPr>
          <a:xfrm>
            <a:off x="3059832" y="2492896"/>
            <a:ext cx="5681279" cy="1938992"/>
          </a:xfrm>
          <a:prstGeom prst="rect">
            <a:avLst/>
          </a:prstGeom>
          <a:noFill/>
        </p:spPr>
        <p:txBody>
          <a:bodyPr wrap="square" rtlCol="0">
            <a:spAutoFit/>
          </a:bodyPr>
          <a:lstStyle/>
          <a:p>
            <a:pPr algn="just"/>
            <a:r>
              <a:rPr lang="ru-RU" sz="2000" dirty="0" smtClean="0">
                <a:latin typeface="Times New Roman" pitchFamily="18" charset="0"/>
                <a:cs typeface="Times New Roman" pitchFamily="18" charset="0"/>
              </a:rPr>
              <a:t>Упражнения с мячом способствуют развитию </a:t>
            </a:r>
            <a:r>
              <a:rPr lang="ru-RU" sz="2000" i="1" dirty="0" err="1" smtClean="0">
                <a:latin typeface="Times New Roman" pitchFamily="18" charset="0"/>
                <a:cs typeface="Times New Roman" pitchFamily="18" charset="0"/>
              </a:rPr>
              <a:t>сенсорики</a:t>
            </a:r>
            <a:r>
              <a:rPr lang="ru-RU" sz="2000" i="1" dirty="0" smtClean="0">
                <a:latin typeface="Times New Roman" pitchFamily="18" charset="0"/>
                <a:cs typeface="Times New Roman" pitchFamily="18" charset="0"/>
              </a:rPr>
              <a:t>, движений кистей, пальцев рук, </a:t>
            </a:r>
            <a:r>
              <a:rPr lang="ru-RU" sz="2000" dirty="0" smtClean="0">
                <a:latin typeface="Times New Roman" pitchFamily="18" charset="0"/>
                <a:cs typeface="Times New Roman" pitchFamily="18" charset="0"/>
              </a:rPr>
              <a:t>что активизирует кору головного мозга в целом, и речевые центры в частности. Игры с мячом способствуют </a:t>
            </a:r>
            <a:r>
              <a:rPr lang="ru-RU" sz="2000" i="1" dirty="0" smtClean="0">
                <a:latin typeface="Times New Roman" pitchFamily="18" charset="0"/>
                <a:cs typeface="Times New Roman" pitchFamily="18" charset="0"/>
              </a:rPr>
              <a:t>быстрому восстановлению умственной работоспособности. </a:t>
            </a:r>
            <a:endParaRPr lang="ru-RU" sz="2000" i="1" dirty="0">
              <a:latin typeface="Times New Roman" pitchFamily="18" charset="0"/>
              <a:cs typeface="Times New Roman" pitchFamily="18" charset="0"/>
            </a:endParaRPr>
          </a:p>
        </p:txBody>
      </p:sp>
      <p:sp>
        <p:nvSpPr>
          <p:cNvPr id="4" name="TextBox 3"/>
          <p:cNvSpPr txBox="1"/>
          <p:nvPr/>
        </p:nvSpPr>
        <p:spPr>
          <a:xfrm>
            <a:off x="179513" y="5085184"/>
            <a:ext cx="8784976" cy="1323439"/>
          </a:xfrm>
          <a:prstGeom prst="rect">
            <a:avLst/>
          </a:prstGeom>
          <a:noFill/>
        </p:spPr>
        <p:txBody>
          <a:bodyPr wrap="square" rtlCol="0">
            <a:spAutoFit/>
          </a:bodyPr>
          <a:lstStyle/>
          <a:p>
            <a:r>
              <a:rPr lang="ru-RU" sz="2000" dirty="0" smtClean="0">
                <a:latin typeface="Times New Roman" pitchFamily="18" charset="0"/>
                <a:cs typeface="Times New Roman" pitchFamily="18" charset="0"/>
              </a:rPr>
              <a:t>Мяч по популярности занимает первое место в царстве детской игры. Он, как магнит, притягивает к себе детей, </a:t>
            </a:r>
            <a:r>
              <a:rPr lang="ru-RU" sz="2000" i="1" dirty="0" smtClean="0">
                <a:latin typeface="Times New Roman" pitchFamily="18" charset="0"/>
                <a:cs typeface="Times New Roman" pitchFamily="18" charset="0"/>
              </a:rPr>
              <a:t>надо как можно раньше дать ребенку мяч в руки,</a:t>
            </a:r>
            <a:r>
              <a:rPr lang="ru-RU" sz="2000" dirty="0" smtClean="0">
                <a:latin typeface="Times New Roman" pitchFamily="18" charset="0"/>
                <a:cs typeface="Times New Roman" pitchFamily="18" charset="0"/>
              </a:rPr>
              <a:t> а не откладывать это до самой школы, надо научить ребенка общаться и играть с мячом.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6567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charRg st="0" end="347"/>
                                            </p:txEl>
                                          </p:spTgt>
                                        </p:tgtEl>
                                        <p:attrNameLst>
                                          <p:attrName>style.visibility</p:attrName>
                                        </p:attrNameLst>
                                      </p:cBhvr>
                                      <p:to>
                                        <p:strVal val="visible"/>
                                      </p:to>
                                    </p:set>
                                    <p:animEffect transition="in" filter="wipe(down)">
                                      <p:cBhvr>
                                        <p:cTn id="7" dur="500"/>
                                        <p:tgtEl>
                                          <p:spTgt spid="3">
                                            <p:txEl>
                                              <p:charRg st="0" end="347"/>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2000" b="-22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395536" y="634626"/>
            <a:ext cx="8208912" cy="1512168"/>
          </a:xfrm>
        </p:spPr>
        <p:txBody>
          <a:bodyPr>
            <a:normAutofit lnSpcReduction="10000"/>
          </a:bodyPr>
          <a:lstStyle/>
          <a:p>
            <a:pPr marL="0" indent="0" algn="just">
              <a:buNone/>
            </a:pPr>
            <a:r>
              <a:rPr lang="ru-RU" sz="2000" b="1" dirty="0" smtClean="0">
                <a:latin typeface="Times New Roman" pitchFamily="18" charset="0"/>
                <a:cs typeface="Times New Roman" pitchFamily="18" charset="0"/>
              </a:rPr>
              <a:t>Если ваш ребенок совсем не владеет мячом</a:t>
            </a:r>
            <a:r>
              <a:rPr lang="ru-RU" sz="2000" dirty="0" smtClean="0">
                <a:latin typeface="Times New Roman" pitchFamily="18" charset="0"/>
                <a:cs typeface="Times New Roman" pitchFamily="18" charset="0"/>
              </a:rPr>
              <a:t>, сделайте с ребенком несколько начальных упражнений: </a:t>
            </a:r>
          </a:p>
          <a:p>
            <a:pPr marL="0" indent="0" algn="just">
              <a:buNone/>
            </a:pPr>
            <a:endParaRPr lang="ru-RU" sz="1600" dirty="0" smtClean="0">
              <a:latin typeface="Times New Roman" pitchFamily="18" charset="0"/>
              <a:cs typeface="Times New Roman" pitchFamily="18" charset="0"/>
            </a:endParaRPr>
          </a:p>
          <a:p>
            <a:pPr marL="0" indent="0" algn="just">
              <a:buNone/>
            </a:pPr>
            <a:r>
              <a:rPr lang="ru-RU" sz="1600" dirty="0" smtClean="0">
                <a:latin typeface="Times New Roman" pitchFamily="18" charset="0"/>
                <a:cs typeface="Times New Roman" pitchFamily="18" charset="0"/>
              </a:rPr>
              <a:t>- покатать мяч по полу ладонью вправо – влево;</a:t>
            </a:r>
          </a:p>
          <a:p>
            <a:pPr marL="0" indent="0" algn="just">
              <a:buNone/>
            </a:pPr>
            <a:r>
              <a:rPr lang="ru-RU" sz="1600" dirty="0" smtClean="0">
                <a:latin typeface="Times New Roman" pitchFamily="18" charset="0"/>
                <a:cs typeface="Times New Roman" pitchFamily="18" charset="0"/>
              </a:rPr>
              <a:t>- перекатывать мяч по полу из одной руки в другую; </a:t>
            </a:r>
            <a:endParaRPr lang="ru-RU" sz="1600" dirty="0">
              <a:latin typeface="Times New Roman" pitchFamily="18" charset="0"/>
              <a:cs typeface="Times New Roman" pitchFamily="18" charset="0"/>
            </a:endParaRPr>
          </a:p>
        </p:txBody>
      </p:sp>
      <p:sp>
        <p:nvSpPr>
          <p:cNvPr id="2" name="TextBox 1"/>
          <p:cNvSpPr txBox="1"/>
          <p:nvPr/>
        </p:nvSpPr>
        <p:spPr>
          <a:xfrm>
            <a:off x="5724128" y="1150570"/>
            <a:ext cx="2736303"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Мяч обычный дали нам, </a:t>
            </a:r>
          </a:p>
          <a:p>
            <a:r>
              <a:rPr lang="ru-RU" sz="1400" b="1" i="1" dirty="0" smtClean="0">
                <a:latin typeface="Times New Roman" pitchFamily="18" charset="0"/>
                <a:cs typeface="Times New Roman" pitchFamily="18" charset="0"/>
              </a:rPr>
              <a:t>нам он очень нравится. Посмотрите, как легко </a:t>
            </a:r>
          </a:p>
          <a:p>
            <a:r>
              <a:rPr lang="ru-RU" sz="1400" b="1" i="1" dirty="0" smtClean="0">
                <a:latin typeface="Times New Roman" pitchFamily="18" charset="0"/>
                <a:cs typeface="Times New Roman" pitchFamily="18" charset="0"/>
              </a:rPr>
              <a:t>мячик наш катается. </a:t>
            </a:r>
            <a:endParaRPr lang="ru-RU" sz="1400" b="1" i="1" dirty="0">
              <a:latin typeface="Times New Roman" pitchFamily="18" charset="0"/>
              <a:cs typeface="Times New Roman" pitchFamily="18" charset="0"/>
            </a:endParaRPr>
          </a:p>
        </p:txBody>
      </p:sp>
      <p:sp>
        <p:nvSpPr>
          <p:cNvPr id="4" name="TextBox 3"/>
          <p:cNvSpPr txBox="1"/>
          <p:nvPr/>
        </p:nvSpPr>
        <p:spPr>
          <a:xfrm>
            <a:off x="467545" y="2510446"/>
            <a:ext cx="5400600" cy="584775"/>
          </a:xfrm>
          <a:prstGeom prst="rect">
            <a:avLst/>
          </a:prstGeom>
          <a:noFill/>
        </p:spPr>
        <p:txBody>
          <a:bodyPr wrap="square" rtlCol="0">
            <a:spAutoFit/>
          </a:bodyPr>
          <a:lstStyle/>
          <a:p>
            <a:r>
              <a:rPr lang="ru-RU" sz="1600" dirty="0" smtClean="0">
                <a:latin typeface="Times New Roman" pitchFamily="18" charset="0"/>
                <a:cs typeface="Times New Roman" pitchFamily="18" charset="0"/>
              </a:rPr>
              <a:t>- покрутить мяч вокруг своей оси по часовой, и против часовой стрелки. </a:t>
            </a:r>
            <a:endParaRPr lang="ru-RU" sz="1600" dirty="0">
              <a:latin typeface="Times New Roman" pitchFamily="18" charset="0"/>
              <a:cs typeface="Times New Roman" pitchFamily="18" charset="0"/>
            </a:endParaRPr>
          </a:p>
        </p:txBody>
      </p:sp>
      <p:sp>
        <p:nvSpPr>
          <p:cNvPr id="5" name="TextBox 4"/>
          <p:cNvSpPr txBox="1"/>
          <p:nvPr/>
        </p:nvSpPr>
        <p:spPr>
          <a:xfrm>
            <a:off x="5756417" y="2325779"/>
            <a:ext cx="2448272"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Учим новую игру – мяч раскрутим на полу. </a:t>
            </a:r>
          </a:p>
          <a:p>
            <a:r>
              <a:rPr lang="ru-RU" sz="1400" b="1" i="1" dirty="0" smtClean="0">
                <a:latin typeface="Times New Roman" pitchFamily="18" charset="0"/>
                <a:cs typeface="Times New Roman" pitchFamily="18" charset="0"/>
              </a:rPr>
              <a:t>Он кружится, как, волчок, если ощутит толчок. </a:t>
            </a:r>
            <a:endParaRPr lang="ru-RU" sz="1400" b="1" i="1" dirty="0">
              <a:latin typeface="Times New Roman" pitchFamily="18" charset="0"/>
              <a:cs typeface="Times New Roman" pitchFamily="18" charset="0"/>
            </a:endParaRPr>
          </a:p>
        </p:txBody>
      </p:sp>
      <p:sp>
        <p:nvSpPr>
          <p:cNvPr id="6" name="TextBox 5"/>
          <p:cNvSpPr txBox="1"/>
          <p:nvPr/>
        </p:nvSpPr>
        <p:spPr>
          <a:xfrm>
            <a:off x="467545" y="3529143"/>
            <a:ext cx="4896544" cy="584775"/>
          </a:xfrm>
          <a:prstGeom prst="rect">
            <a:avLst/>
          </a:prstGeom>
          <a:noFill/>
        </p:spPr>
        <p:txBody>
          <a:bodyPr wrap="square" rtlCol="0">
            <a:spAutoFit/>
          </a:bodyPr>
          <a:lstStyle/>
          <a:p>
            <a:r>
              <a:rPr lang="ru-RU" sz="1600" dirty="0" smtClean="0">
                <a:latin typeface="Times New Roman" pitchFamily="18" charset="0"/>
                <a:cs typeface="Times New Roman" pitchFamily="18" charset="0"/>
              </a:rPr>
              <a:t>- толкнуть мяч по полу к стене и посмотреть, какова будет отдача от </a:t>
            </a:r>
            <a:r>
              <a:rPr lang="ru-RU" sz="1600" dirty="0" err="1" smtClean="0">
                <a:latin typeface="Times New Roman" pitchFamily="18" charset="0"/>
                <a:cs typeface="Times New Roman" pitchFamily="18" charset="0"/>
              </a:rPr>
              <a:t>неѐ</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7" name="TextBox 6"/>
          <p:cNvSpPr txBox="1"/>
          <p:nvPr/>
        </p:nvSpPr>
        <p:spPr>
          <a:xfrm>
            <a:off x="5724128" y="3563764"/>
            <a:ext cx="2664296"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Мяч покатим мы к стене – посмотри-ка сам. Оттолкнувшись, мяч спешит возвратиться к нам. </a:t>
            </a:r>
            <a:endParaRPr lang="ru-RU" sz="1400" b="1" i="1" dirty="0">
              <a:latin typeface="Times New Roman" pitchFamily="18" charset="0"/>
              <a:cs typeface="Times New Roman" pitchFamily="18" charset="0"/>
            </a:endParaRPr>
          </a:p>
        </p:txBody>
      </p:sp>
      <p:sp>
        <p:nvSpPr>
          <p:cNvPr id="8" name="TextBox 7"/>
          <p:cNvSpPr txBox="1"/>
          <p:nvPr/>
        </p:nvSpPr>
        <p:spPr>
          <a:xfrm>
            <a:off x="539552" y="4653136"/>
            <a:ext cx="4824537" cy="584775"/>
          </a:xfrm>
          <a:prstGeom prst="rect">
            <a:avLst/>
          </a:prstGeom>
          <a:noFill/>
        </p:spPr>
        <p:txBody>
          <a:bodyPr wrap="square" rtlCol="0">
            <a:spAutoFit/>
          </a:bodyPr>
          <a:lstStyle/>
          <a:p>
            <a:r>
              <a:rPr lang="ru-RU" sz="1600" dirty="0" smtClean="0">
                <a:latin typeface="Times New Roman" pitchFamily="18" charset="0"/>
                <a:cs typeface="Times New Roman" pitchFamily="18" charset="0"/>
              </a:rPr>
              <a:t>- толкнуть мяч так, чтобы он прокатился под столом или между ножками стула. </a:t>
            </a:r>
            <a:endParaRPr lang="ru-RU" sz="1600" dirty="0">
              <a:latin typeface="Times New Roman" pitchFamily="18" charset="0"/>
              <a:cs typeface="Times New Roman" pitchFamily="18" charset="0"/>
            </a:endParaRPr>
          </a:p>
        </p:txBody>
      </p:sp>
      <p:sp>
        <p:nvSpPr>
          <p:cNvPr id="9" name="TextBox 8"/>
          <p:cNvSpPr txBox="1"/>
          <p:nvPr/>
        </p:nvSpPr>
        <p:spPr>
          <a:xfrm>
            <a:off x="5756417" y="4797152"/>
            <a:ext cx="2704014"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Мяч наш ловок – посмотри, </a:t>
            </a:r>
          </a:p>
          <a:p>
            <a:r>
              <a:rPr lang="ru-RU" sz="1400" b="1" i="1" dirty="0" smtClean="0">
                <a:latin typeface="Times New Roman" pitchFamily="18" charset="0"/>
                <a:cs typeface="Times New Roman" pitchFamily="18" charset="0"/>
              </a:rPr>
              <a:t>он уже в воротцах. </a:t>
            </a:r>
          </a:p>
          <a:p>
            <a:r>
              <a:rPr lang="ru-RU" sz="1400" b="1" i="1" dirty="0" smtClean="0">
                <a:latin typeface="Times New Roman" pitchFamily="18" charset="0"/>
                <a:cs typeface="Times New Roman" pitchFamily="18" charset="0"/>
              </a:rPr>
              <a:t>Чтоб мячом туда попасть, надо побороться. </a:t>
            </a:r>
            <a:endParaRPr lang="ru-RU" sz="1400" b="1" i="1" dirty="0">
              <a:latin typeface="Times New Roman" pitchFamily="18" charset="0"/>
              <a:cs typeface="Times New Roman" pitchFamily="18" charset="0"/>
            </a:endParaRPr>
          </a:p>
        </p:txBody>
      </p:sp>
      <p:sp>
        <p:nvSpPr>
          <p:cNvPr id="10" name="TextBox 9"/>
          <p:cNvSpPr txBox="1"/>
          <p:nvPr/>
        </p:nvSpPr>
        <p:spPr>
          <a:xfrm>
            <a:off x="539552" y="5751259"/>
            <a:ext cx="4752529" cy="584775"/>
          </a:xfrm>
          <a:prstGeom prst="rect">
            <a:avLst/>
          </a:prstGeom>
          <a:noFill/>
        </p:spPr>
        <p:txBody>
          <a:bodyPr wrap="square" rtlCol="0">
            <a:spAutoFit/>
          </a:bodyPr>
          <a:lstStyle/>
          <a:p>
            <a:r>
              <a:rPr lang="ru-RU" sz="1600" dirty="0" smtClean="0">
                <a:latin typeface="Times New Roman" pitchFamily="18" charset="0"/>
                <a:cs typeface="Times New Roman" pitchFamily="18" charset="0"/>
              </a:rPr>
              <a:t>- толкнуть мяч вперед и сбить им какой-либо предмет (кеглю, мяч, кубик). </a:t>
            </a:r>
            <a:endParaRPr lang="ru-RU" sz="1600" dirty="0">
              <a:latin typeface="Times New Roman" pitchFamily="18" charset="0"/>
              <a:cs typeface="Times New Roman" pitchFamily="18" charset="0"/>
            </a:endParaRPr>
          </a:p>
        </p:txBody>
      </p:sp>
      <p:sp>
        <p:nvSpPr>
          <p:cNvPr id="11" name="TextBox 10"/>
          <p:cNvSpPr txBox="1"/>
          <p:nvPr/>
        </p:nvSpPr>
        <p:spPr>
          <a:xfrm>
            <a:off x="5762701" y="5858980"/>
            <a:ext cx="2336544"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Мы должны мячом сейчас сбить предмет тяжелый. Постараться должен мяч – этот друг веселый. </a:t>
            </a:r>
            <a:endParaRPr lang="ru-RU" sz="1400" b="1" i="1" dirty="0">
              <a:latin typeface="Times New Roman" pitchFamily="18" charset="0"/>
              <a:cs typeface="Times New Roman" pitchFamily="18" charset="0"/>
            </a:endParaRPr>
          </a:p>
        </p:txBody>
      </p:sp>
    </p:spTree>
    <p:extLst>
      <p:ext uri="{BB962C8B-B14F-4D97-AF65-F5344CB8AC3E}">
        <p14:creationId xmlns:p14="http://schemas.microsoft.com/office/powerpoint/2010/main" val="139661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P spid="5" grpId="0"/>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2000" b="-22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395536" y="634626"/>
            <a:ext cx="8208912" cy="1512168"/>
          </a:xfrm>
        </p:spPr>
        <p:txBody>
          <a:bodyPr>
            <a:normAutofit fontScale="92500" lnSpcReduction="20000"/>
          </a:bodyPr>
          <a:lstStyle/>
          <a:p>
            <a:pPr marL="0" indent="0" algn="just">
              <a:buNone/>
            </a:pPr>
            <a:r>
              <a:rPr lang="ru-RU" sz="2000" b="1" dirty="0" smtClean="0">
                <a:latin typeface="Times New Roman" pitchFamily="18" charset="0"/>
                <a:cs typeface="Times New Roman" pitchFamily="18" charset="0"/>
              </a:rPr>
              <a:t>Если ваш ребенок совсем не владеет мячом</a:t>
            </a:r>
            <a:r>
              <a:rPr lang="ru-RU" sz="2000" dirty="0" smtClean="0">
                <a:latin typeface="Times New Roman" pitchFamily="18" charset="0"/>
                <a:cs typeface="Times New Roman" pitchFamily="18" charset="0"/>
              </a:rPr>
              <a:t>, сделайте с ребенком несколько начальных упражнений: </a:t>
            </a:r>
          </a:p>
          <a:p>
            <a:pPr marL="0" indent="0" algn="just">
              <a:buNone/>
            </a:pPr>
            <a:endParaRPr lang="ru-RU" sz="1600" dirty="0" smtClean="0">
              <a:latin typeface="Times New Roman" pitchFamily="18" charset="0"/>
              <a:cs typeface="Times New Roman" pitchFamily="18" charset="0"/>
            </a:endParaRPr>
          </a:p>
          <a:p>
            <a:pPr algn="just">
              <a:buFontTx/>
              <a:buChar char="-"/>
            </a:pPr>
            <a:r>
              <a:rPr lang="ru-RU" sz="1600" dirty="0" smtClean="0">
                <a:latin typeface="Times New Roman" pitchFamily="18" charset="0"/>
                <a:cs typeface="Times New Roman" pitchFamily="18" charset="0"/>
              </a:rPr>
              <a:t>подкинуть мяч вверх и поймать его: </a:t>
            </a:r>
          </a:p>
          <a:p>
            <a:pPr algn="just">
              <a:buFontTx/>
              <a:buChar char="-"/>
            </a:pPr>
            <a:r>
              <a:rPr lang="ru-RU" sz="1600" dirty="0">
                <a:latin typeface="Times New Roman" pitchFamily="18" charset="0"/>
                <a:cs typeface="Times New Roman" pitchFamily="18" charset="0"/>
              </a:rPr>
              <a:t>з</a:t>
            </a:r>
            <a:r>
              <a:rPr lang="ru-RU" sz="1600" dirty="0" smtClean="0">
                <a:latin typeface="Times New Roman" pitchFamily="18" charset="0"/>
                <a:cs typeface="Times New Roman" pitchFamily="18" charset="0"/>
              </a:rPr>
              <a:t>атем, прежде чем поймать, надо</a:t>
            </a:r>
          </a:p>
          <a:p>
            <a:pPr marL="0" indent="0" algn="just">
              <a:buNone/>
            </a:pPr>
            <a:r>
              <a:rPr lang="ru-RU" sz="1600" dirty="0" smtClean="0">
                <a:latin typeface="Times New Roman" pitchFamily="18" charset="0"/>
                <a:cs typeface="Times New Roman" pitchFamily="18" charset="0"/>
              </a:rPr>
              <a:t> успеть сделать хлопок в ладоши.</a:t>
            </a:r>
            <a:endParaRPr lang="ru-RU" sz="1600" dirty="0">
              <a:latin typeface="Times New Roman" pitchFamily="18" charset="0"/>
              <a:cs typeface="Times New Roman" pitchFamily="18" charset="0"/>
            </a:endParaRPr>
          </a:p>
        </p:txBody>
      </p:sp>
      <p:sp>
        <p:nvSpPr>
          <p:cNvPr id="2" name="TextBox 1"/>
          <p:cNvSpPr txBox="1"/>
          <p:nvPr/>
        </p:nvSpPr>
        <p:spPr>
          <a:xfrm>
            <a:off x="5724128" y="1150570"/>
            <a:ext cx="2736303"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Мяч влетает высоко, осторожно брось его. Ловкость мы приобретаем – ловим мяч и вновь бросаем. </a:t>
            </a:r>
            <a:endParaRPr lang="ru-RU" sz="1400" b="1" i="1" dirty="0">
              <a:latin typeface="Times New Roman" pitchFamily="18" charset="0"/>
              <a:cs typeface="Times New Roman" pitchFamily="18" charset="0"/>
            </a:endParaRPr>
          </a:p>
        </p:txBody>
      </p:sp>
      <p:sp>
        <p:nvSpPr>
          <p:cNvPr id="4" name="TextBox 3"/>
          <p:cNvSpPr txBox="1"/>
          <p:nvPr/>
        </p:nvSpPr>
        <p:spPr>
          <a:xfrm>
            <a:off x="467545" y="2510446"/>
            <a:ext cx="5400600" cy="584775"/>
          </a:xfrm>
          <a:prstGeom prst="rect">
            <a:avLst/>
          </a:prstGeom>
          <a:noFill/>
        </p:spPr>
        <p:txBody>
          <a:bodyPr wrap="square" rtlCol="0">
            <a:spAutoFit/>
          </a:bodyPr>
          <a:lstStyle/>
          <a:p>
            <a:pPr marL="285750" indent="-285750">
              <a:buFontTx/>
              <a:buChar char="-"/>
            </a:pPr>
            <a:r>
              <a:rPr lang="ru-RU" sz="1600" dirty="0" smtClean="0">
                <a:latin typeface="Times New Roman" pitchFamily="18" charset="0"/>
                <a:cs typeface="Times New Roman" pitchFamily="18" charset="0"/>
              </a:rPr>
              <a:t>ударить мячом об пол и поймать;</a:t>
            </a:r>
          </a:p>
          <a:p>
            <a:pPr marL="285750" indent="-285750">
              <a:buFontTx/>
              <a:buChar char="-"/>
            </a:pPr>
            <a:r>
              <a:rPr lang="ru-RU" sz="1600" dirty="0">
                <a:latin typeface="Times New Roman" pitchFamily="18" charset="0"/>
                <a:cs typeface="Times New Roman" pitchFamily="18" charset="0"/>
              </a:rPr>
              <a:t>з</a:t>
            </a:r>
            <a:r>
              <a:rPr lang="ru-RU" sz="1600" dirty="0" smtClean="0">
                <a:latin typeface="Times New Roman" pitchFamily="18" charset="0"/>
                <a:cs typeface="Times New Roman" pitchFamily="18" charset="0"/>
              </a:rPr>
              <a:t>атем отбивать мяч от пола.</a:t>
            </a:r>
            <a:endParaRPr lang="ru-RU" sz="1600" dirty="0">
              <a:latin typeface="Times New Roman" pitchFamily="18" charset="0"/>
              <a:cs typeface="Times New Roman" pitchFamily="18" charset="0"/>
            </a:endParaRPr>
          </a:p>
        </p:txBody>
      </p:sp>
      <p:sp>
        <p:nvSpPr>
          <p:cNvPr id="5" name="TextBox 4"/>
          <p:cNvSpPr txBox="1"/>
          <p:nvPr/>
        </p:nvSpPr>
        <p:spPr>
          <a:xfrm>
            <a:off x="5724128" y="2185511"/>
            <a:ext cx="2704014"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 Мяч надутый, мяч пузатый, любят все его ребята. </a:t>
            </a:r>
          </a:p>
          <a:p>
            <a:r>
              <a:rPr lang="ru-RU" sz="1400" b="1" i="1" dirty="0" smtClean="0">
                <a:latin typeface="Times New Roman" pitchFamily="18" charset="0"/>
                <a:cs typeface="Times New Roman" pitchFamily="18" charset="0"/>
              </a:rPr>
              <a:t>Бьют его, а он не плачет, веселее только скачет. </a:t>
            </a:r>
            <a:endParaRPr lang="ru-RU" sz="1400" b="1" i="1" dirty="0">
              <a:latin typeface="Times New Roman" pitchFamily="18" charset="0"/>
              <a:cs typeface="Times New Roman" pitchFamily="18" charset="0"/>
            </a:endParaRPr>
          </a:p>
        </p:txBody>
      </p:sp>
      <p:sp>
        <p:nvSpPr>
          <p:cNvPr id="6" name="TextBox 5"/>
          <p:cNvSpPr txBox="1"/>
          <p:nvPr/>
        </p:nvSpPr>
        <p:spPr>
          <a:xfrm>
            <a:off x="467545" y="3529143"/>
            <a:ext cx="4896544" cy="338554"/>
          </a:xfrm>
          <a:prstGeom prst="rect">
            <a:avLst/>
          </a:prstGeom>
          <a:noFill/>
        </p:spPr>
        <p:txBody>
          <a:bodyPr wrap="square" rtlCol="0">
            <a:spAutoFit/>
          </a:bodyPr>
          <a:lstStyle/>
          <a:p>
            <a:r>
              <a:rPr lang="ru-RU" sz="1600" dirty="0" smtClean="0">
                <a:latin typeface="Times New Roman" pitchFamily="18" charset="0"/>
                <a:cs typeface="Times New Roman" pitchFamily="18" charset="0"/>
              </a:rPr>
              <a:t>- перебрасывать мяч в парах с ударом об пол.</a:t>
            </a:r>
            <a:endParaRPr lang="ru-RU" sz="1600" dirty="0">
              <a:latin typeface="Times New Roman" pitchFamily="18" charset="0"/>
              <a:cs typeface="Times New Roman" pitchFamily="18" charset="0"/>
            </a:endParaRPr>
          </a:p>
        </p:txBody>
      </p:sp>
      <p:sp>
        <p:nvSpPr>
          <p:cNvPr id="7" name="TextBox 6"/>
          <p:cNvSpPr txBox="1"/>
          <p:nvPr/>
        </p:nvSpPr>
        <p:spPr>
          <a:xfrm>
            <a:off x="5724128" y="3400777"/>
            <a:ext cx="2664296"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Мяч о землю стукнем ловко, чтоб он к другу улетел. Друг поймал мяч со сноровкой и назад лететь велел. </a:t>
            </a:r>
            <a:endParaRPr lang="ru-RU" sz="1400" b="1" i="1" dirty="0">
              <a:latin typeface="Times New Roman" pitchFamily="18" charset="0"/>
              <a:cs typeface="Times New Roman" pitchFamily="18" charset="0"/>
            </a:endParaRPr>
          </a:p>
        </p:txBody>
      </p:sp>
      <p:sp>
        <p:nvSpPr>
          <p:cNvPr id="8" name="TextBox 7"/>
          <p:cNvSpPr txBox="1"/>
          <p:nvPr/>
        </p:nvSpPr>
        <p:spPr>
          <a:xfrm>
            <a:off x="539552" y="4653136"/>
            <a:ext cx="4824537" cy="338554"/>
          </a:xfrm>
          <a:prstGeom prst="rect">
            <a:avLst/>
          </a:prstGeom>
          <a:noFill/>
        </p:spPr>
        <p:txBody>
          <a:bodyPr wrap="square" rtlCol="0">
            <a:spAutoFit/>
          </a:bodyPr>
          <a:lstStyle/>
          <a:p>
            <a:r>
              <a:rPr lang="ru-RU" sz="1600" dirty="0" smtClean="0">
                <a:latin typeface="Times New Roman" pitchFamily="18" charset="0"/>
                <a:cs typeface="Times New Roman" pitchFamily="18" charset="0"/>
              </a:rPr>
              <a:t>- метание малого мяча в вертикальную мишень. </a:t>
            </a:r>
            <a:endParaRPr lang="ru-RU" sz="1600" dirty="0">
              <a:latin typeface="Times New Roman" pitchFamily="18" charset="0"/>
              <a:cs typeface="Times New Roman" pitchFamily="18" charset="0"/>
            </a:endParaRPr>
          </a:p>
        </p:txBody>
      </p:sp>
      <p:sp>
        <p:nvSpPr>
          <p:cNvPr id="9" name="TextBox 8"/>
          <p:cNvSpPr txBox="1"/>
          <p:nvPr/>
        </p:nvSpPr>
        <p:spPr>
          <a:xfrm>
            <a:off x="5868145" y="4514636"/>
            <a:ext cx="2704014" cy="954107"/>
          </a:xfrm>
          <a:prstGeom prst="rect">
            <a:avLst/>
          </a:prstGeom>
          <a:noFill/>
        </p:spPr>
        <p:txBody>
          <a:bodyPr wrap="square" rtlCol="0">
            <a:spAutoFit/>
          </a:bodyPr>
          <a:lstStyle/>
          <a:p>
            <a:r>
              <a:rPr lang="ru-RU" sz="1400" b="1" i="1" dirty="0" smtClean="0">
                <a:latin typeface="Times New Roman" pitchFamily="18" charset="0"/>
                <a:cs typeface="Times New Roman" pitchFamily="18" charset="0"/>
              </a:rPr>
              <a:t>На стене у нас мишень, мяч кидать в </a:t>
            </a:r>
            <a:r>
              <a:rPr lang="ru-RU" sz="1400" b="1" i="1" dirty="0" err="1" smtClean="0">
                <a:latin typeface="Times New Roman" pitchFamily="18" charset="0"/>
                <a:cs typeface="Times New Roman" pitchFamily="18" charset="0"/>
              </a:rPr>
              <a:t>неѐ</a:t>
            </a:r>
            <a:r>
              <a:rPr lang="ru-RU" sz="1400" b="1" i="1" dirty="0" smtClean="0">
                <a:latin typeface="Times New Roman" pitchFamily="18" charset="0"/>
                <a:cs typeface="Times New Roman" pitchFamily="18" charset="0"/>
              </a:rPr>
              <a:t> не лень. Тот, кто метко попадает, зоркость глаз приобретает. </a:t>
            </a:r>
            <a:endParaRPr lang="ru-RU" sz="1400" b="1" i="1" dirty="0">
              <a:latin typeface="Times New Roman" pitchFamily="18" charset="0"/>
              <a:cs typeface="Times New Roman" pitchFamily="18" charset="0"/>
            </a:endParaRPr>
          </a:p>
        </p:txBody>
      </p:sp>
      <p:sp>
        <p:nvSpPr>
          <p:cNvPr id="10" name="TextBox 9"/>
          <p:cNvSpPr txBox="1"/>
          <p:nvPr/>
        </p:nvSpPr>
        <p:spPr>
          <a:xfrm>
            <a:off x="323528" y="5805264"/>
            <a:ext cx="8352928" cy="1015663"/>
          </a:xfrm>
          <a:prstGeom prst="rect">
            <a:avLst/>
          </a:prstGeom>
          <a:noFill/>
        </p:spPr>
        <p:txBody>
          <a:bodyPr wrap="square" rtlCol="0">
            <a:spAutoFit/>
          </a:bodyPr>
          <a:lstStyle/>
          <a:p>
            <a:r>
              <a:rPr lang="ru-RU" sz="2000" b="1" i="1" dirty="0" smtClean="0">
                <a:solidFill>
                  <a:srgbClr val="D60093"/>
                </a:solidFill>
                <a:latin typeface="Times New Roman" pitchFamily="18" charset="0"/>
                <a:cs typeface="Times New Roman" pitchFamily="18" charset="0"/>
              </a:rPr>
              <a:t>Когда упражнения с мячом сопровождаются стихами, ребенок вовлекается в нужную игру или движение ненавязчиво, без опасений, но в заданной форме и порядке. </a:t>
            </a:r>
          </a:p>
        </p:txBody>
      </p:sp>
    </p:spTree>
    <p:extLst>
      <p:ext uri="{BB962C8B-B14F-4D97-AF65-F5344CB8AC3E}">
        <p14:creationId xmlns:p14="http://schemas.microsoft.com/office/powerpoint/2010/main" val="25866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P spid="4"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611560" y="980728"/>
            <a:ext cx="8229600" cy="3600400"/>
          </a:xfrm>
        </p:spPr>
        <p:txBody>
          <a:bodyPr>
            <a:normAutofit/>
          </a:bodyPr>
          <a:lstStyle/>
          <a:p>
            <a:pPr marL="0" indent="0" algn="just">
              <a:buNone/>
            </a:pPr>
            <a:r>
              <a:rPr lang="ru-RU" sz="2400" dirty="0" smtClean="0">
                <a:latin typeface="Times New Roman" pitchFamily="18" charset="0"/>
                <a:cs typeface="Times New Roman" pitchFamily="18" charset="0"/>
              </a:rPr>
              <a:t>Вспомните игры своего детства, научите своих детей играть в </a:t>
            </a:r>
            <a:r>
              <a:rPr lang="ru-RU" sz="2400" i="1" dirty="0" smtClean="0">
                <a:latin typeface="Times New Roman" pitchFamily="18" charset="0"/>
                <a:cs typeface="Times New Roman" pitchFamily="18" charset="0"/>
              </a:rPr>
              <a:t>«Вышибалы», «Лапту», «Съедобное – несъедобное»</a:t>
            </a:r>
            <a:r>
              <a:rPr lang="ru-RU" sz="2400" dirty="0" smtClean="0">
                <a:latin typeface="Times New Roman" pitchFamily="18" charset="0"/>
                <a:cs typeface="Times New Roman" pitchFamily="18" charset="0"/>
              </a:rPr>
              <a:t>, да просто погоняйте мяч на лужайке в </a:t>
            </a:r>
            <a:r>
              <a:rPr lang="ru-RU" sz="2400" i="1" dirty="0" smtClean="0">
                <a:latin typeface="Times New Roman" pitchFamily="18" charset="0"/>
                <a:cs typeface="Times New Roman" pitchFamily="18" charset="0"/>
              </a:rPr>
              <a:t>футбол или в хоккей </a:t>
            </a:r>
            <a:r>
              <a:rPr lang="ru-RU" sz="2400" dirty="0" smtClean="0">
                <a:latin typeface="Times New Roman" pitchFamily="18" charset="0"/>
                <a:cs typeface="Times New Roman" pitchFamily="18" charset="0"/>
              </a:rPr>
              <a:t>на траве с друзьями, соседями, родственниками, устройте </a:t>
            </a:r>
            <a:r>
              <a:rPr lang="ru-RU" sz="2400" i="1" dirty="0" smtClean="0">
                <a:latin typeface="Times New Roman" pitchFamily="18" charset="0"/>
                <a:cs typeface="Times New Roman" pitchFamily="18" charset="0"/>
              </a:rPr>
              <a:t>веселые соревнования с теннисными мячиками</a:t>
            </a:r>
            <a:r>
              <a:rPr lang="ru-RU" sz="2400" dirty="0" smtClean="0">
                <a:latin typeface="Times New Roman" pitchFamily="18" charset="0"/>
                <a:cs typeface="Times New Roman" pitchFamily="18" charset="0"/>
              </a:rPr>
              <a:t>, воздушными шарами. Стоит только захотеть и у вас все получится. </a:t>
            </a:r>
          </a:p>
          <a:p>
            <a:pPr marL="0" indent="0" algn="just">
              <a:buNone/>
            </a:pPr>
            <a:r>
              <a:rPr lang="ru-RU" sz="2400" dirty="0" smtClean="0">
                <a:latin typeface="Times New Roman" pitchFamily="18" charset="0"/>
                <a:cs typeface="Times New Roman" pitchFamily="18" charset="0"/>
              </a:rPr>
              <a:t>А в подарок вы получите море удовольствия и позитива! Игры с мячом – это любимое занятие детей. Игра воспитывает ребенка пытливым, находчивым и здоровым</a:t>
            </a:r>
          </a:p>
          <a:p>
            <a:pPr algn="just">
              <a:buFontTx/>
              <a:buChar char="-"/>
            </a:pPr>
            <a:endParaRPr lang="ru-RU" sz="2000" dirty="0">
              <a:latin typeface="Times New Roman" pitchFamily="18" charset="0"/>
              <a:cs typeface="Times New Roman" pitchFamily="18" charset="0"/>
            </a:endParaRPr>
          </a:p>
          <a:p>
            <a:pPr algn="just">
              <a:buFontTx/>
              <a:buChar char="-"/>
            </a:pP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3073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2232248"/>
          </a:xfrm>
        </p:spPr>
        <p:txBody>
          <a:bodyPr>
            <a:noAutofit/>
          </a:bodyPr>
          <a:lstStyle/>
          <a:p>
            <a:pPr marL="0" indent="0" algn="ctr">
              <a:buNone/>
            </a:pPr>
            <a:r>
              <a:rPr lang="ru-RU" sz="1800" b="1" i="1" dirty="0" smtClean="0">
                <a:latin typeface="Times New Roman" pitchFamily="18" charset="0"/>
                <a:cs typeface="Times New Roman" pitchFamily="18" charset="0"/>
              </a:rPr>
              <a:t>Горячий картофель</a:t>
            </a:r>
          </a:p>
          <a:p>
            <a:pPr marL="0" indent="0" algn="just">
              <a:buNone/>
            </a:pPr>
            <a:r>
              <a:rPr lang="ru-RU" sz="1600" i="1" dirty="0" smtClean="0">
                <a:latin typeface="Times New Roman" pitchFamily="18" charset="0"/>
                <a:cs typeface="Times New Roman" pitchFamily="18" charset="0"/>
              </a:rPr>
              <a:t>В игре используется теннисный мячик или волейбольный мяч.</a:t>
            </a:r>
          </a:p>
          <a:p>
            <a:pPr marL="0" indent="0" algn="just">
              <a:buNone/>
            </a:pPr>
            <a:r>
              <a:rPr lang="ru-RU" sz="1600" dirty="0" smtClean="0">
                <a:latin typeface="Times New Roman" pitchFamily="18" charset="0"/>
                <a:cs typeface="Times New Roman" pitchFamily="18" charset="0"/>
              </a:rPr>
              <a:t>Дети садятся в круг, ведущий находится в центре. Он бросает «картошку» кому-нибудь из игроков и тут же закрывает глаза. Дети перебрасывают ее друг другу, желая как можно быстрее от нее избавиться (будто это натуральная горячая картошка). Вдруг ведущий командует: </a:t>
            </a:r>
            <a:r>
              <a:rPr lang="ru-RU" sz="1600" i="1" dirty="0" smtClean="0">
                <a:latin typeface="Times New Roman" pitchFamily="18" charset="0"/>
                <a:cs typeface="Times New Roman" pitchFamily="18" charset="0"/>
              </a:rPr>
              <a:t>«Горячий картофель!»</a:t>
            </a:r>
            <a:r>
              <a:rPr lang="ru-RU" sz="1600" dirty="0" smtClean="0">
                <a:latin typeface="Times New Roman" pitchFamily="18" charset="0"/>
                <a:cs typeface="Times New Roman" pitchFamily="18" charset="0"/>
              </a:rPr>
              <a:t> Тот, у кого в данный момент оказалась в руках «горячая картошка» – выбывает из игры. Когда в кругу остается один человек, игра прекращается, и этот игрок считается победившим.</a:t>
            </a:r>
            <a:endParaRPr lang="ru-RU" sz="1400" dirty="0">
              <a:latin typeface="Times New Roman" pitchFamily="18" charset="0"/>
              <a:cs typeface="Times New Roman" pitchFamily="18" charset="0"/>
            </a:endParaRPr>
          </a:p>
        </p:txBody>
      </p:sp>
      <p:sp>
        <p:nvSpPr>
          <p:cNvPr id="4" name="Объект 2"/>
          <p:cNvSpPr txBox="1">
            <a:spLocks/>
          </p:cNvSpPr>
          <p:nvPr/>
        </p:nvSpPr>
        <p:spPr>
          <a:xfrm>
            <a:off x="337777" y="2852936"/>
            <a:ext cx="8784976" cy="22322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800" b="1" i="1" dirty="0" smtClean="0">
                <a:latin typeface="Times New Roman" pitchFamily="18" charset="0"/>
                <a:cs typeface="Times New Roman" pitchFamily="18" charset="0"/>
              </a:rPr>
              <a:t>Вышибалы</a:t>
            </a:r>
          </a:p>
          <a:p>
            <a:pPr marL="0" indent="0" algn="ctr">
              <a:buNone/>
            </a:pPr>
            <a:r>
              <a:rPr lang="ru-RU" sz="1600" dirty="0" smtClean="0">
                <a:latin typeface="Times New Roman" pitchFamily="18" charset="0"/>
                <a:cs typeface="Times New Roman" pitchFamily="18" charset="0"/>
              </a:rPr>
              <a:t>Вышибалы встают за линии и кидают мяч в сторону друг друга, стараясь при этом попасть в игроков. Мяч, пролетевший мимо игроков, ловит второй вышибала, а игроки разворачиваются и спешно отбегают назад. Наступает очередь второго вышибалы бросать.</a:t>
            </a:r>
          </a:p>
          <a:p>
            <a:pPr marL="0" indent="0" algn="ctr">
              <a:buNone/>
            </a:pPr>
            <a:r>
              <a:rPr lang="ru-RU" sz="1600" dirty="0" smtClean="0">
                <a:latin typeface="Times New Roman" pitchFamily="18" charset="0"/>
                <a:cs typeface="Times New Roman" pitchFamily="18" charset="0"/>
              </a:rPr>
              <a:t>Задача вышибал — попасть в игроков мячом. Задача игроков — </a:t>
            </a:r>
            <a:r>
              <a:rPr lang="ru-RU" sz="1600" dirty="0" err="1" smtClean="0">
                <a:latin typeface="Times New Roman" pitchFamily="18" charset="0"/>
                <a:cs typeface="Times New Roman" pitchFamily="18" charset="0"/>
              </a:rPr>
              <a:t>уворачиваться</a:t>
            </a:r>
            <a:r>
              <a:rPr lang="ru-RU" sz="1600" dirty="0" smtClean="0">
                <a:latin typeface="Times New Roman" pitchFamily="18" charset="0"/>
                <a:cs typeface="Times New Roman" pitchFamily="18" charset="0"/>
              </a:rPr>
              <a:t>. Тот, в кого попал мяч, считается выбывшим и покидает игровое поле.  Когда на поле остается последний игрок, его задача увернуться от мяча столько раз, сколько ему полных лет. Если ему это удалось, игра считается выигранной, все выбывшие игроки возвращаются и всё начинается  сначала. Если же последнего игрока выбили, то первые выбывшие становятся вышибалами и игра продолжается.</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5931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6120680"/>
          </a:xfrm>
        </p:spPr>
        <p:txBody>
          <a:bodyPr>
            <a:noAutofit/>
          </a:bodyPr>
          <a:lstStyle/>
          <a:p>
            <a:pPr marL="0" indent="0" algn="ctr">
              <a:buNone/>
            </a:pPr>
            <a:r>
              <a:rPr lang="ru-RU" sz="1800" b="1" i="1" dirty="0" smtClean="0">
                <a:latin typeface="Times New Roman" pitchFamily="18" charset="0"/>
                <a:cs typeface="Times New Roman" pitchFamily="18" charset="0"/>
              </a:rPr>
              <a:t>Лапта</a:t>
            </a:r>
          </a:p>
          <a:p>
            <a:pPr marL="0" indent="0" algn="just">
              <a:buNone/>
            </a:pPr>
            <a:r>
              <a:rPr lang="ru-RU" sz="1600" dirty="0" smtClean="0">
                <a:latin typeface="Times New Roman" pitchFamily="18" charset="0"/>
                <a:cs typeface="Times New Roman" pitchFamily="18" charset="0"/>
              </a:rPr>
              <a:t>Это старинная и всеми любимая русская игра. Для нее нужны большая площадка, мяч и лапта (бита или доска). На площадке чертят две линии. За одной из них находится «дом», за другой — «город», а между ними — «поле».</a:t>
            </a:r>
          </a:p>
          <a:p>
            <a:pPr marL="0" indent="0" algn="just">
              <a:buNone/>
            </a:pPr>
            <a:r>
              <a:rPr lang="ru-RU" sz="1600" dirty="0" smtClean="0">
                <a:latin typeface="Times New Roman" pitchFamily="18" charset="0"/>
                <a:cs typeface="Times New Roman" pitchFamily="18" charset="0"/>
              </a:rPr>
              <a:t>Игроки делятся на две команды. Команды расходятся: одна идет в «поле», а другая — за линию «города». Один игрок из команды «города» бьет лаптой по мячу, бежит к «дому» и бегом возвращается на свое место.</a:t>
            </a:r>
          </a:p>
          <a:p>
            <a:pPr marL="0" indent="0" algn="just">
              <a:buNone/>
            </a:pPr>
            <a:r>
              <a:rPr lang="ru-RU" sz="1600" dirty="0" smtClean="0">
                <a:latin typeface="Times New Roman" pitchFamily="18" charset="0"/>
                <a:cs typeface="Times New Roman" pitchFamily="18" charset="0"/>
              </a:rPr>
              <a:t>Выбранные игроки «поля» стараются перехватить мяч и осалить им бегущего. Если игрок «города» понимает, что не успеет добежать до «дома» </a:t>
            </a:r>
            <a:r>
              <a:rPr lang="ru-RU" sz="1600" dirty="0" err="1" smtClean="0">
                <a:latin typeface="Times New Roman" pitchFamily="18" charset="0"/>
                <a:cs typeface="Times New Roman" pitchFamily="18" charset="0"/>
              </a:rPr>
              <a:t>неосаленным</a:t>
            </a:r>
            <a:r>
              <a:rPr lang="ru-RU" sz="1600" dirty="0" smtClean="0">
                <a:latin typeface="Times New Roman" pitchFamily="18" charset="0"/>
                <a:cs typeface="Times New Roman" pitchFamily="18" charset="0"/>
              </a:rPr>
              <a:t>, он может остановиться, а потом добежать до «города» вместе со следующим игроком своей команды. Если игроку удалось перебежать в «дом» и вернуться в «город» </a:t>
            </a:r>
            <a:r>
              <a:rPr lang="ru-RU" sz="1600" dirty="0" err="1" smtClean="0">
                <a:latin typeface="Times New Roman" pitchFamily="18" charset="0"/>
                <a:cs typeface="Times New Roman" pitchFamily="18" charset="0"/>
              </a:rPr>
              <a:t>неосаленным</a:t>
            </a:r>
            <a:r>
              <a:rPr lang="ru-RU" sz="1600" dirty="0" smtClean="0">
                <a:latin typeface="Times New Roman" pitchFamily="18" charset="0"/>
                <a:cs typeface="Times New Roman" pitchFamily="18" charset="0"/>
              </a:rPr>
              <a:t>, команде засчитывается очко. Если мяч пойман игроком «поля» на лету или если игрок «города» на бегу был осален, команда «города» получает штрафное очко.</a:t>
            </a:r>
          </a:p>
          <a:p>
            <a:pPr marL="0" indent="0" algn="just">
              <a:buNone/>
            </a:pPr>
            <a:r>
              <a:rPr lang="ru-RU" sz="1600" dirty="0" smtClean="0">
                <a:latin typeface="Times New Roman" pitchFamily="18" charset="0"/>
                <a:cs typeface="Times New Roman" pitchFamily="18" charset="0"/>
              </a:rPr>
              <a:t>Игра происходит в два этапа по 20 минут каждый. По окончании каждого периода команды меняются местами. Потом подсчитывают очки, и по их количеству определяют победителя.</a:t>
            </a:r>
          </a:p>
          <a:p>
            <a:pPr marL="0" indent="0" algn="just">
              <a:buNone/>
            </a:pPr>
            <a:r>
              <a:rPr lang="ru-RU" sz="1600" dirty="0" smtClean="0">
                <a:latin typeface="Times New Roman" pitchFamily="18" charset="0"/>
                <a:cs typeface="Times New Roman" pitchFamily="18" charset="0"/>
              </a:rPr>
              <a:t>Конечно этот список игр с мячом для улицы можно продолжить. Если есть специальные площадки, то дети могут играть в баскетбол, футбол, волейбол, теннис и т.д.</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41138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charRg st="0" end="6"/>
                                            </p:txEl>
                                          </p:spTgt>
                                        </p:tgtEl>
                                        <p:attrNameLst>
                                          <p:attrName>style.visibility</p:attrName>
                                        </p:attrNameLst>
                                      </p:cBhvr>
                                      <p:to>
                                        <p:strVal val="visible"/>
                                      </p:to>
                                    </p:set>
                                    <p:animEffect transition="in" filter="wipe(down)">
                                      <p:cBhvr>
                                        <p:cTn id="7" dur="500"/>
                                        <p:tgtEl>
                                          <p:spTgt spid="3">
                                            <p:txEl>
                                              <p:charRg st="0"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charRg st="6" end="219"/>
                                            </p:txEl>
                                          </p:spTgt>
                                        </p:tgtEl>
                                        <p:attrNameLst>
                                          <p:attrName>style.visibility</p:attrName>
                                        </p:attrNameLst>
                                      </p:cBhvr>
                                      <p:to>
                                        <p:strVal val="visible"/>
                                      </p:to>
                                    </p:set>
                                    <p:animEffect transition="in" filter="wipe(down)">
                                      <p:cBhvr>
                                        <p:cTn id="12" dur="500"/>
                                        <p:tgtEl>
                                          <p:spTgt spid="3">
                                            <p:txEl>
                                              <p:charRg st="6" end="21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charRg st="219" end="423"/>
                                            </p:txEl>
                                          </p:spTgt>
                                        </p:tgtEl>
                                        <p:attrNameLst>
                                          <p:attrName>style.visibility</p:attrName>
                                        </p:attrNameLst>
                                      </p:cBhvr>
                                      <p:to>
                                        <p:strVal val="visible"/>
                                      </p:to>
                                    </p:set>
                                    <p:animEffect transition="in" filter="wipe(down)">
                                      <p:cBhvr>
                                        <p:cTn id="17" dur="500"/>
                                        <p:tgtEl>
                                          <p:spTgt spid="3">
                                            <p:txEl>
                                              <p:charRg st="219" end="42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charRg st="423" end="893"/>
                                            </p:txEl>
                                          </p:spTgt>
                                        </p:tgtEl>
                                        <p:attrNameLst>
                                          <p:attrName>style.visibility</p:attrName>
                                        </p:attrNameLst>
                                      </p:cBhvr>
                                      <p:to>
                                        <p:strVal val="visible"/>
                                      </p:to>
                                    </p:set>
                                    <p:animEffect transition="in" filter="wipe(down)">
                                      <p:cBhvr>
                                        <p:cTn id="22" dur="500"/>
                                        <p:tgtEl>
                                          <p:spTgt spid="3">
                                            <p:txEl>
                                              <p:charRg st="423" end="89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charRg st="893" end="1063"/>
                                            </p:txEl>
                                          </p:spTgt>
                                        </p:tgtEl>
                                        <p:attrNameLst>
                                          <p:attrName>style.visibility</p:attrName>
                                        </p:attrNameLst>
                                      </p:cBhvr>
                                      <p:to>
                                        <p:strVal val="visible"/>
                                      </p:to>
                                    </p:set>
                                    <p:animEffect transition="in" filter="wipe(down)">
                                      <p:cBhvr>
                                        <p:cTn id="27" dur="500"/>
                                        <p:tgtEl>
                                          <p:spTgt spid="3">
                                            <p:txEl>
                                              <p:charRg st="893" end="106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charRg st="1063" end="1221"/>
                                            </p:txEl>
                                          </p:spTgt>
                                        </p:tgtEl>
                                        <p:attrNameLst>
                                          <p:attrName>style.visibility</p:attrName>
                                        </p:attrNameLst>
                                      </p:cBhvr>
                                      <p:to>
                                        <p:strVal val="visible"/>
                                      </p:to>
                                    </p:set>
                                    <p:animEffect transition="in" filter="wipe(down)">
                                      <p:cBhvr>
                                        <p:cTn id="32" dur="500"/>
                                        <p:tgtEl>
                                          <p:spTgt spid="3">
                                            <p:txEl>
                                              <p:charRg st="1063" end="12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6120680"/>
          </a:xfrm>
        </p:spPr>
        <p:txBody>
          <a:bodyPr>
            <a:noAutofit/>
          </a:bodyPr>
          <a:lstStyle/>
          <a:p>
            <a:pPr marL="0" indent="0" algn="ctr">
              <a:buNone/>
            </a:pPr>
            <a:r>
              <a:rPr lang="ru-RU" sz="1800" b="1" i="1" dirty="0" smtClean="0">
                <a:latin typeface="Times New Roman" pitchFamily="18" charset="0"/>
                <a:cs typeface="Times New Roman" pitchFamily="18" charset="0"/>
              </a:rPr>
              <a:t>Собачка</a:t>
            </a:r>
          </a:p>
          <a:p>
            <a:pPr marL="0" indent="0" algn="just">
              <a:buNone/>
            </a:pPr>
            <a:r>
              <a:rPr lang="ru-RU" sz="1600" dirty="0" smtClean="0">
                <a:latin typeface="Times New Roman" pitchFamily="18" charset="0"/>
                <a:cs typeface="Times New Roman" pitchFamily="18" charset="0"/>
              </a:rPr>
              <a:t>Участники игры встают в круг. Выбранный водящий заходит внутрь круга. Игроки передают друг другу мяч так, чтобы его не достал водящий. Тот игрок, по вине которого мяч оказывается пойманным, становится следующим водящим. Правила:</a:t>
            </a:r>
          </a:p>
          <a:p>
            <a:pPr marL="0" indent="0" algn="just">
              <a:buNone/>
            </a:pPr>
            <a:endParaRPr lang="ru-RU" sz="1600" dirty="0" smtClean="0">
              <a:latin typeface="Times New Roman" pitchFamily="18" charset="0"/>
              <a:cs typeface="Times New Roman" pitchFamily="18" charset="0"/>
            </a:endParaRPr>
          </a:p>
          <a:p>
            <a:pPr marL="0" indent="0" algn="just">
              <a:buNone/>
            </a:pPr>
            <a:r>
              <a:rPr lang="ru-RU" sz="1600" dirty="0" smtClean="0">
                <a:latin typeface="Times New Roman" pitchFamily="18" charset="0"/>
                <a:cs typeface="Times New Roman" pitchFamily="18" charset="0"/>
              </a:rPr>
              <a:t>Нельзя надолго задерживать мяч в своих руках.</a:t>
            </a:r>
          </a:p>
          <a:p>
            <a:pPr marL="0" indent="0" algn="just">
              <a:buNone/>
            </a:pPr>
            <a:r>
              <a:rPr lang="ru-RU" sz="1600" dirty="0" smtClean="0">
                <a:latin typeface="Times New Roman" pitchFamily="18" charset="0"/>
                <a:cs typeface="Times New Roman" pitchFamily="18" charset="0"/>
              </a:rPr>
              <a:t>Передавать мяч можно по-разному: бросать по воздуху, перекатывать по земле, отбивать от земли. Можно договориться заранее и выбрать только один способ передачи мяча.</a:t>
            </a:r>
          </a:p>
          <a:p>
            <a:pPr marL="0" indent="0" algn="just">
              <a:buNone/>
            </a:pPr>
            <a:r>
              <a:rPr lang="ru-RU" sz="1600" dirty="0" smtClean="0">
                <a:latin typeface="Times New Roman" pitchFamily="18" charset="0"/>
                <a:cs typeface="Times New Roman" pitchFamily="18" charset="0"/>
              </a:rPr>
              <a:t>Игрокам разрешается делать обманные движения, ложные передачи, броски, повороты и т.п.</a:t>
            </a:r>
          </a:p>
          <a:p>
            <a:pPr marL="0" indent="0" algn="just">
              <a:buNone/>
            </a:pPr>
            <a:r>
              <a:rPr lang="ru-RU" sz="1600" dirty="0" smtClean="0">
                <a:latin typeface="Times New Roman" pitchFamily="18" charset="0"/>
                <a:cs typeface="Times New Roman" pitchFamily="18" charset="0"/>
              </a:rPr>
              <a:t>Любой игрок, и водящий в том числе, может перехватить вылетевший из круга мяч.</a:t>
            </a:r>
          </a:p>
          <a:p>
            <a:pPr marL="0" indent="0" algn="just">
              <a:buNone/>
            </a:pPr>
            <a:r>
              <a:rPr lang="ru-RU" sz="1600" dirty="0" smtClean="0">
                <a:latin typeface="Times New Roman" pitchFamily="18" charset="0"/>
                <a:cs typeface="Times New Roman" pitchFamily="18" charset="0"/>
              </a:rPr>
              <a:t>При желании игру можно несколько усложнить. Например, договориться, что во время игры все двигаются по кругу вправо или влево, или все упустившие мяч присоединяются к водящему и тоже стараются овладеть мячом.</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76909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charRg st="0" end="8"/>
                                            </p:txEl>
                                          </p:spTgt>
                                        </p:tgtEl>
                                        <p:attrNameLst>
                                          <p:attrName>style.visibility</p:attrName>
                                        </p:attrNameLst>
                                      </p:cBhvr>
                                      <p:to>
                                        <p:strVal val="visible"/>
                                      </p:to>
                                    </p:set>
                                    <p:animEffect transition="in" filter="wipe(down)">
                                      <p:cBhvr>
                                        <p:cTn id="7" dur="500"/>
                                        <p:tgtEl>
                                          <p:spTgt spid="3">
                                            <p:txEl>
                                              <p:charRg st="0" end="8"/>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charRg st="8" end="237"/>
                                            </p:txEl>
                                          </p:spTgt>
                                        </p:tgtEl>
                                        <p:attrNameLst>
                                          <p:attrName>style.visibility</p:attrName>
                                        </p:attrNameLst>
                                      </p:cBhvr>
                                      <p:to>
                                        <p:strVal val="visible"/>
                                      </p:to>
                                    </p:set>
                                    <p:animEffect transition="in" filter="wipe(down)">
                                      <p:cBhvr>
                                        <p:cTn id="10" dur="500"/>
                                        <p:tgtEl>
                                          <p:spTgt spid="3">
                                            <p:txEl>
                                              <p:charRg st="8" end="237"/>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charRg st="238" end="284"/>
                                            </p:txEl>
                                          </p:spTgt>
                                        </p:tgtEl>
                                        <p:attrNameLst>
                                          <p:attrName>style.visibility</p:attrName>
                                        </p:attrNameLst>
                                      </p:cBhvr>
                                      <p:to>
                                        <p:strVal val="visible"/>
                                      </p:to>
                                    </p:set>
                                    <p:animEffect transition="in" filter="wipe(down)">
                                      <p:cBhvr>
                                        <p:cTn id="13" dur="500"/>
                                        <p:tgtEl>
                                          <p:spTgt spid="3">
                                            <p:txEl>
                                              <p:charRg st="238" end="284"/>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charRg st="284" end="450"/>
                                            </p:txEl>
                                          </p:spTgt>
                                        </p:tgtEl>
                                        <p:attrNameLst>
                                          <p:attrName>style.visibility</p:attrName>
                                        </p:attrNameLst>
                                      </p:cBhvr>
                                      <p:to>
                                        <p:strVal val="visible"/>
                                      </p:to>
                                    </p:set>
                                    <p:animEffect transition="in" filter="wipe(down)">
                                      <p:cBhvr>
                                        <p:cTn id="16" dur="500"/>
                                        <p:tgtEl>
                                          <p:spTgt spid="3">
                                            <p:txEl>
                                              <p:charRg st="284" end="450"/>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
                                            <p:txEl>
                                              <p:charRg st="450" end="537"/>
                                            </p:txEl>
                                          </p:spTgt>
                                        </p:tgtEl>
                                        <p:attrNameLst>
                                          <p:attrName>style.visibility</p:attrName>
                                        </p:attrNameLst>
                                      </p:cBhvr>
                                      <p:to>
                                        <p:strVal val="visible"/>
                                      </p:to>
                                    </p:set>
                                    <p:animEffect transition="in" filter="wipe(down)">
                                      <p:cBhvr>
                                        <p:cTn id="19" dur="500"/>
                                        <p:tgtEl>
                                          <p:spTgt spid="3">
                                            <p:txEl>
                                              <p:charRg st="450" end="537"/>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charRg st="537" end="616"/>
                                            </p:txEl>
                                          </p:spTgt>
                                        </p:tgtEl>
                                        <p:attrNameLst>
                                          <p:attrName>style.visibility</p:attrName>
                                        </p:attrNameLst>
                                      </p:cBhvr>
                                      <p:to>
                                        <p:strVal val="visible"/>
                                      </p:to>
                                    </p:set>
                                    <p:animEffect transition="in" filter="wipe(down)">
                                      <p:cBhvr>
                                        <p:cTn id="22" dur="500"/>
                                        <p:tgtEl>
                                          <p:spTgt spid="3">
                                            <p:txEl>
                                              <p:charRg st="537" end="616"/>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charRg st="616" end="825"/>
                                            </p:txEl>
                                          </p:spTgt>
                                        </p:tgtEl>
                                        <p:attrNameLst>
                                          <p:attrName>style.visibility</p:attrName>
                                        </p:attrNameLst>
                                      </p:cBhvr>
                                      <p:to>
                                        <p:strVal val="visible"/>
                                      </p:to>
                                    </p:set>
                                    <p:animEffect transition="in" filter="wipe(down)">
                                      <p:cBhvr>
                                        <p:cTn id="25" dur="500"/>
                                        <p:tgtEl>
                                          <p:spTgt spid="3">
                                            <p:txEl>
                                              <p:charRg st="616" end="8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2232248"/>
          </a:xfrm>
        </p:spPr>
        <p:txBody>
          <a:bodyPr>
            <a:noAutofit/>
          </a:bodyPr>
          <a:lstStyle/>
          <a:p>
            <a:pPr marL="0" indent="0" algn="ctr">
              <a:buNone/>
            </a:pPr>
            <a:r>
              <a:rPr lang="ru-RU" sz="1800" b="1" i="1" dirty="0" smtClean="0">
                <a:latin typeface="Times New Roman" pitchFamily="18" charset="0"/>
                <a:cs typeface="Times New Roman" pitchFamily="18" charset="0"/>
              </a:rPr>
              <a:t>Свечка</a:t>
            </a:r>
          </a:p>
          <a:p>
            <a:pPr marL="0" indent="0" algn="just">
              <a:buNone/>
            </a:pPr>
            <a:r>
              <a:rPr lang="ru-RU" sz="1600" dirty="0" smtClean="0">
                <a:latin typeface="Times New Roman" pitchFamily="18" charset="0"/>
                <a:cs typeface="Times New Roman" pitchFamily="18" charset="0"/>
              </a:rPr>
              <a:t>Все дети встают в круг, а водящий становится в центр круга и бросает мяч вверх со словами: «Свечка!» Пока мяч находится в воздухе, все дети кидаются врассыпную, стараясь убежать как можно дальше от центра круга. Водящий ловит мяч и кричит: «Стоп!» Дети должны остановиться, а водящий пытается мячом попасть в ближайшего от него игрока. Если ему это удалось, то этот игрок становится водящим. Правила:</a:t>
            </a:r>
          </a:p>
          <a:p>
            <a:pPr marL="0" indent="0" algn="just">
              <a:buNone/>
            </a:pPr>
            <a:r>
              <a:rPr lang="ru-RU" sz="1600" dirty="0" smtClean="0">
                <a:latin typeface="Times New Roman" pitchFamily="18" charset="0"/>
                <a:cs typeface="Times New Roman" pitchFamily="18" charset="0"/>
              </a:rPr>
              <a:t>Водящий должен делать «свечку», бросая мяч как можно выше.</a:t>
            </a:r>
          </a:p>
          <a:p>
            <a:pPr marL="0" indent="0" algn="just">
              <a:buNone/>
            </a:pPr>
            <a:r>
              <a:rPr lang="ru-RU" sz="1600" i="1" dirty="0" smtClean="0">
                <a:latin typeface="Times New Roman" pitchFamily="18" charset="0"/>
                <a:cs typeface="Times New Roman" pitchFamily="18" charset="0"/>
              </a:rPr>
              <a:t>Водящий может ловить мяч не только в воздухе, но и с одного отскока от земли.</a:t>
            </a:r>
            <a:endParaRPr lang="ru-RU" sz="1400" dirty="0">
              <a:latin typeface="Times New Roman" pitchFamily="18" charset="0"/>
              <a:cs typeface="Times New Roman" pitchFamily="18" charset="0"/>
            </a:endParaRPr>
          </a:p>
        </p:txBody>
      </p:sp>
      <p:sp>
        <p:nvSpPr>
          <p:cNvPr id="4" name="Объект 2"/>
          <p:cNvSpPr txBox="1">
            <a:spLocks/>
          </p:cNvSpPr>
          <p:nvPr/>
        </p:nvSpPr>
        <p:spPr>
          <a:xfrm>
            <a:off x="337777" y="2852936"/>
            <a:ext cx="8784976" cy="28803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800" b="1" i="1" dirty="0" smtClean="0">
                <a:latin typeface="Times New Roman" pitchFamily="18" charset="0"/>
                <a:cs typeface="Times New Roman" pitchFamily="18" charset="0"/>
              </a:rPr>
              <a:t>Три стихии</a:t>
            </a:r>
          </a:p>
          <a:p>
            <a:pPr marL="0" indent="0" algn="just">
              <a:buNone/>
            </a:pPr>
            <a:r>
              <a:rPr lang="ru-RU" sz="1600" dirty="0" smtClean="0">
                <a:latin typeface="Times New Roman" pitchFamily="18" charset="0"/>
                <a:cs typeface="Times New Roman" pitchFamily="18" charset="0"/>
              </a:rPr>
              <a:t>Играющие образуют круг, а водящий становится посередине с мячом в руках. Водящий говорит одно из трёх слов ЗЕМЛЯ, ВОДА, ВОЗДУХ – и бросает кому-нибудь мяч. Поймавший мяч, возвращает его ведущему, называя птицу, рыбу или животное в соответствии с заданным словом. Можно называть также предметы имеющие отношение к данной стихии. Например: ВОЗДУХ  </a:t>
            </a:r>
            <a:r>
              <a:rPr lang="ru-RU" sz="1600" dirty="0" err="1" smtClean="0">
                <a:latin typeface="Times New Roman" pitchFamily="18" charset="0"/>
                <a:cs typeface="Times New Roman" pitchFamily="18" charset="0"/>
              </a:rPr>
              <a:t>самолёт.В</a:t>
            </a:r>
            <a:r>
              <a:rPr lang="ru-RU" sz="1600" dirty="0" smtClean="0">
                <a:latin typeface="Times New Roman" pitchFamily="18" charset="0"/>
                <a:cs typeface="Times New Roman" pitchFamily="18" charset="0"/>
              </a:rPr>
              <a:t> этой игре есть правило трёх секунд, то есть ведущий считает до трех в течение которых игрок должен дать ответ.</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103510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charRg st="7" end="408"/>
                                            </p:txEl>
                                          </p:spTgt>
                                        </p:tgtEl>
                                        <p:attrNameLst>
                                          <p:attrName>style.visibility</p:attrName>
                                        </p:attrNameLst>
                                      </p:cBhvr>
                                      <p:to>
                                        <p:strVal val="visible"/>
                                      </p:to>
                                    </p:set>
                                    <p:animEffect transition="in" filter="wipe(down)">
                                      <p:cBhvr>
                                        <p:cTn id="12" dur="500"/>
                                        <p:tgtEl>
                                          <p:spTgt spid="3">
                                            <p:txEl>
                                              <p:charRg st="7" end="40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charRg st="408" end="467"/>
                                            </p:txEl>
                                          </p:spTgt>
                                        </p:tgtEl>
                                        <p:attrNameLst>
                                          <p:attrName>style.visibility</p:attrName>
                                        </p:attrNameLst>
                                      </p:cBhvr>
                                      <p:to>
                                        <p:strVal val="visible"/>
                                      </p:to>
                                    </p:set>
                                    <p:animEffect transition="in" filter="wipe(down)">
                                      <p:cBhvr>
                                        <p:cTn id="17" dur="500"/>
                                        <p:tgtEl>
                                          <p:spTgt spid="3">
                                            <p:txEl>
                                              <p:charRg st="408" end="46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charRg st="467" end="545"/>
                                            </p:txEl>
                                          </p:spTgt>
                                        </p:tgtEl>
                                        <p:attrNameLst>
                                          <p:attrName>style.visibility</p:attrName>
                                        </p:attrNameLst>
                                      </p:cBhvr>
                                      <p:to>
                                        <p:strVal val="visible"/>
                                      </p:to>
                                    </p:set>
                                    <p:animEffect transition="in" filter="wipe(down)">
                                      <p:cBhvr>
                                        <p:cTn id="22" dur="500"/>
                                        <p:tgtEl>
                                          <p:spTgt spid="3">
                                            <p:txEl>
                                              <p:charRg st="467" end="54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6000" r="-36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84976" cy="6408712"/>
          </a:xfrm>
        </p:spPr>
        <p:txBody>
          <a:bodyPr>
            <a:noAutofit/>
          </a:bodyPr>
          <a:lstStyle/>
          <a:p>
            <a:pPr marL="0" indent="0" algn="ctr">
              <a:buNone/>
            </a:pPr>
            <a:r>
              <a:rPr lang="ru-RU" sz="1800" b="1" i="1" dirty="0" smtClean="0">
                <a:latin typeface="Times New Roman" pitchFamily="18" charset="0"/>
                <a:cs typeface="Times New Roman" pitchFamily="18" charset="0"/>
              </a:rPr>
              <a:t>Четвертый лишний</a:t>
            </a:r>
          </a:p>
          <a:p>
            <a:pPr marL="0" indent="0" algn="just">
              <a:buNone/>
            </a:pPr>
            <a:r>
              <a:rPr lang="ru-RU" sz="1600" dirty="0" smtClean="0">
                <a:latin typeface="Times New Roman" pitchFamily="18" charset="0"/>
                <a:cs typeface="Times New Roman" pitchFamily="18" charset="0"/>
              </a:rPr>
              <a:t>Эта игра прекрасно тренирует внимание и логику ребенка. Ведущему необходимо назвать 4 слова, в которых одно можно исключить по какому-либо признаку и кинуть мяч ребенку. Ребенок ловит мяч и без задержек возвращает его, называя лишнее слово. Например, ведущий бросает мяч со словами заяц, белка, лев, мышь, а ребенок возвращает мяч, называя слово лев. При желании можно объяснить почему это слово лишнее.</a:t>
            </a:r>
          </a:p>
          <a:p>
            <a:pPr marL="0" indent="0" algn="just">
              <a:buNone/>
            </a:pPr>
            <a:endParaRPr lang="ru-RU" sz="1600" dirty="0" smtClean="0">
              <a:latin typeface="Times New Roman" pitchFamily="18" charset="0"/>
              <a:cs typeface="Times New Roman" pitchFamily="18" charset="0"/>
            </a:endParaRPr>
          </a:p>
          <a:p>
            <a:pPr marL="0" indent="0" algn="ctr">
              <a:buNone/>
            </a:pPr>
            <a:endParaRPr lang="ru-RU" sz="1600" dirty="0" smtClean="0">
              <a:latin typeface="Times New Roman" pitchFamily="18" charset="0"/>
              <a:cs typeface="Times New Roman" pitchFamily="18" charset="0"/>
            </a:endParaRPr>
          </a:p>
          <a:p>
            <a:pPr marL="0" indent="0" algn="ctr">
              <a:buNone/>
            </a:pPr>
            <a:r>
              <a:rPr lang="ru-RU" sz="1600" dirty="0" smtClean="0">
                <a:latin typeface="Times New Roman" pitchFamily="18" charset="0"/>
                <a:cs typeface="Times New Roman" pitchFamily="18" charset="0"/>
              </a:rPr>
              <a:t>Примеры цепочек слов:</a:t>
            </a:r>
          </a:p>
          <a:p>
            <a:pPr marL="0" indent="0" algn="just">
              <a:buNone/>
            </a:pPr>
            <a:endParaRPr lang="ru-RU" sz="1200" i="1" dirty="0" smtClean="0">
              <a:latin typeface="Times New Roman" pitchFamily="18" charset="0"/>
              <a:cs typeface="Times New Roman" pitchFamily="18" charset="0"/>
            </a:endParaRPr>
          </a:p>
          <a:p>
            <a:pPr marL="0" indent="0" algn="just">
              <a:buNone/>
            </a:pPr>
            <a:endParaRPr lang="ru-RU" sz="1200" i="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068960"/>
            <a:ext cx="289560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605" y="3068960"/>
            <a:ext cx="2627313"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94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Effect transition="in" filter="wipe(down)">
                                      <p:cBhvr>
                                        <p:cTn id="22" dur="500"/>
                                        <p:tgtEl>
                                          <p:spTgt spid="20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wipe(down)">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2130425"/>
            <a:ext cx="8928992" cy="1658615"/>
          </a:xfrm>
        </p:spPr>
        <p:txBody>
          <a:bodyPr>
            <a:normAutofit/>
          </a:bodyPr>
          <a:lstStyle/>
          <a:p>
            <a:r>
              <a:rPr lang="ru-RU" dirty="0" smtClean="0">
                <a:effectLst/>
                <a:latin typeface="Times New Roman"/>
                <a:ea typeface="Calibri"/>
              </a:rPr>
              <a:t>СПАСИБО ЗА ВНИМАНИЕ</a:t>
            </a:r>
            <a:endParaRPr lang="ru-RU" dirty="0"/>
          </a:p>
        </p:txBody>
      </p:sp>
    </p:spTree>
    <p:extLst>
      <p:ext uri="{BB962C8B-B14F-4D97-AF65-F5344CB8AC3E}">
        <p14:creationId xmlns:p14="http://schemas.microsoft.com/office/powerpoint/2010/main" val="3336344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1603</Words>
  <Application>Microsoft Office PowerPoint</Application>
  <PresentationFormat>Экран (4:3)</PresentationFormat>
  <Paragraphs>83</Paragraphs>
  <Slides>12</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Значение игр и игровых упражнений  с мячом во всестороннем развитии ребенка.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Значение игр и игровых упражнений  с мячом во всестороннем развитии ребенка.</dc:title>
  <dc:creator>julia</dc:creator>
  <cp:lastModifiedBy>julia</cp:lastModifiedBy>
  <cp:revision>11</cp:revision>
  <dcterms:created xsi:type="dcterms:W3CDTF">2021-03-18T06:41:06Z</dcterms:created>
  <dcterms:modified xsi:type="dcterms:W3CDTF">2021-03-18T08:22:05Z</dcterms:modified>
</cp:coreProperties>
</file>