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64" r:id="rId3"/>
    <p:sldId id="338" r:id="rId4"/>
    <p:sldId id="339" r:id="rId5"/>
    <p:sldId id="267" r:id="rId6"/>
    <p:sldId id="294" r:id="rId7"/>
    <p:sldId id="286" r:id="rId8"/>
    <p:sldId id="336" r:id="rId9"/>
    <p:sldId id="290" r:id="rId10"/>
    <p:sldId id="257" r:id="rId11"/>
    <p:sldId id="289" r:id="rId12"/>
    <p:sldId id="287" r:id="rId13"/>
    <p:sldId id="258" r:id="rId14"/>
    <p:sldId id="269" r:id="rId15"/>
    <p:sldId id="259" r:id="rId16"/>
    <p:sldId id="291" r:id="rId17"/>
    <p:sldId id="260" r:id="rId18"/>
    <p:sldId id="262" r:id="rId19"/>
    <p:sldId id="266" r:id="rId20"/>
    <p:sldId id="270" r:id="rId21"/>
    <p:sldId id="280" r:id="rId22"/>
    <p:sldId id="281" r:id="rId23"/>
    <p:sldId id="292" r:id="rId24"/>
    <p:sldId id="282" r:id="rId25"/>
    <p:sldId id="271" r:id="rId26"/>
    <p:sldId id="278" r:id="rId27"/>
    <p:sldId id="279" r:id="rId28"/>
    <p:sldId id="272" r:id="rId29"/>
    <p:sldId id="273" r:id="rId30"/>
    <p:sldId id="277" r:id="rId31"/>
    <p:sldId id="274" r:id="rId32"/>
    <p:sldId id="33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2AADA50-3E79-495C-BC9A-466A04D43A2A}" type="datetimeFigureOut">
              <a:rPr lang="ru-RU" smtClean="0"/>
              <a:pPr/>
              <a:t>11.02.2026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56AC2-4906-4A63-A289-DD2EC776BAD2}" type="slidenum">
              <a:rPr lang="ru-RU" smtClean="0"/>
              <a:pPr/>
              <a:t>‹#›</a:t>
            </a:fld>
            <a:endParaRPr lang="ru-RU"/>
          </a:p>
        </p:txBody>
      </p:sp>
    </p:spTree>
    <p:extLst>
      <p:ext uri="{BB962C8B-B14F-4D97-AF65-F5344CB8AC3E}">
        <p14:creationId xmlns:p14="http://schemas.microsoft.com/office/powerpoint/2010/main" val="115983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2AADA50-3E79-495C-BC9A-466A04D43A2A}" type="datetimeFigureOut">
              <a:rPr lang="ru-RU" smtClean="0"/>
              <a:pPr/>
              <a:t>11.02.2026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56AC2-4906-4A63-A289-DD2EC776BAD2}" type="slidenum">
              <a:rPr lang="ru-RU" smtClean="0"/>
              <a:pPr/>
              <a:t>‹#›</a:t>
            </a:fld>
            <a:endParaRPr lang="ru-RU"/>
          </a:p>
        </p:txBody>
      </p:sp>
    </p:spTree>
    <p:extLst>
      <p:ext uri="{BB962C8B-B14F-4D97-AF65-F5344CB8AC3E}">
        <p14:creationId xmlns:p14="http://schemas.microsoft.com/office/powerpoint/2010/main" val="349076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2AADA50-3E79-495C-BC9A-466A04D43A2A}" type="datetimeFigureOut">
              <a:rPr lang="ru-RU" smtClean="0"/>
              <a:pPr/>
              <a:t>11.02.2026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56AC2-4906-4A63-A289-DD2EC776BAD2}" type="slidenum">
              <a:rPr lang="ru-RU" smtClean="0"/>
              <a:pPr/>
              <a:t>‹#›</a:t>
            </a:fld>
            <a:endParaRPr lang="ru-RU"/>
          </a:p>
        </p:txBody>
      </p:sp>
    </p:spTree>
    <p:extLst>
      <p:ext uri="{BB962C8B-B14F-4D97-AF65-F5344CB8AC3E}">
        <p14:creationId xmlns:p14="http://schemas.microsoft.com/office/powerpoint/2010/main" val="165581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2AADA50-3E79-495C-BC9A-466A04D43A2A}" type="datetimeFigureOut">
              <a:rPr lang="ru-RU" smtClean="0"/>
              <a:pPr/>
              <a:t>11.02.2026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56AC2-4906-4A63-A289-DD2EC776BAD2}" type="slidenum">
              <a:rPr lang="ru-RU" smtClean="0"/>
              <a:pPr/>
              <a:t>‹#›</a:t>
            </a:fld>
            <a:endParaRPr lang="ru-RU"/>
          </a:p>
        </p:txBody>
      </p:sp>
    </p:spTree>
    <p:extLst>
      <p:ext uri="{BB962C8B-B14F-4D97-AF65-F5344CB8AC3E}">
        <p14:creationId xmlns:p14="http://schemas.microsoft.com/office/powerpoint/2010/main" val="429119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2AADA50-3E79-495C-BC9A-466A04D43A2A}" type="datetimeFigureOut">
              <a:rPr lang="ru-RU" smtClean="0"/>
              <a:pPr/>
              <a:t>11.02.2026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56AC2-4906-4A63-A289-DD2EC776BAD2}" type="slidenum">
              <a:rPr lang="ru-RU" smtClean="0"/>
              <a:pPr/>
              <a:t>‹#›</a:t>
            </a:fld>
            <a:endParaRPr lang="ru-RU"/>
          </a:p>
        </p:txBody>
      </p:sp>
    </p:spTree>
    <p:extLst>
      <p:ext uri="{BB962C8B-B14F-4D97-AF65-F5344CB8AC3E}">
        <p14:creationId xmlns:p14="http://schemas.microsoft.com/office/powerpoint/2010/main" val="227813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2AADA50-3E79-495C-BC9A-466A04D43A2A}" type="datetimeFigureOut">
              <a:rPr lang="ru-RU" smtClean="0"/>
              <a:pPr/>
              <a:t>11.02.2026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A56AC2-4906-4A63-A289-DD2EC776BAD2}" type="slidenum">
              <a:rPr lang="ru-RU" smtClean="0"/>
              <a:pPr/>
              <a:t>‹#›</a:t>
            </a:fld>
            <a:endParaRPr lang="ru-RU"/>
          </a:p>
        </p:txBody>
      </p:sp>
    </p:spTree>
    <p:extLst>
      <p:ext uri="{BB962C8B-B14F-4D97-AF65-F5344CB8AC3E}">
        <p14:creationId xmlns:p14="http://schemas.microsoft.com/office/powerpoint/2010/main" val="93500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2AADA50-3E79-495C-BC9A-466A04D43A2A}" type="datetimeFigureOut">
              <a:rPr lang="ru-RU" smtClean="0"/>
              <a:pPr/>
              <a:t>11.02.2026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A56AC2-4906-4A63-A289-DD2EC776BAD2}" type="slidenum">
              <a:rPr lang="ru-RU" smtClean="0"/>
              <a:pPr/>
              <a:t>‹#›</a:t>
            </a:fld>
            <a:endParaRPr lang="ru-RU"/>
          </a:p>
        </p:txBody>
      </p:sp>
    </p:spTree>
    <p:extLst>
      <p:ext uri="{BB962C8B-B14F-4D97-AF65-F5344CB8AC3E}">
        <p14:creationId xmlns:p14="http://schemas.microsoft.com/office/powerpoint/2010/main" val="269616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2AADA50-3E79-495C-BC9A-466A04D43A2A}" type="datetimeFigureOut">
              <a:rPr lang="ru-RU" smtClean="0"/>
              <a:pPr/>
              <a:t>11.02.2026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FA56AC2-4906-4A63-A289-DD2EC776BAD2}" type="slidenum">
              <a:rPr lang="ru-RU" smtClean="0"/>
              <a:pPr/>
              <a:t>‹#›</a:t>
            </a:fld>
            <a:endParaRPr lang="ru-RU"/>
          </a:p>
        </p:txBody>
      </p:sp>
    </p:spTree>
    <p:extLst>
      <p:ext uri="{BB962C8B-B14F-4D97-AF65-F5344CB8AC3E}">
        <p14:creationId xmlns:p14="http://schemas.microsoft.com/office/powerpoint/2010/main" val="119704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AADA50-3E79-495C-BC9A-466A04D43A2A}" type="datetimeFigureOut">
              <a:rPr lang="ru-RU" smtClean="0"/>
              <a:pPr/>
              <a:t>11.02.2026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A56AC2-4906-4A63-A289-DD2EC776BAD2}" type="slidenum">
              <a:rPr lang="ru-RU" smtClean="0"/>
              <a:pPr/>
              <a:t>‹#›</a:t>
            </a:fld>
            <a:endParaRPr lang="ru-RU"/>
          </a:p>
        </p:txBody>
      </p:sp>
    </p:spTree>
    <p:extLst>
      <p:ext uri="{BB962C8B-B14F-4D97-AF65-F5344CB8AC3E}">
        <p14:creationId xmlns:p14="http://schemas.microsoft.com/office/powerpoint/2010/main" val="135439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2AADA50-3E79-495C-BC9A-466A04D43A2A}" type="datetimeFigureOut">
              <a:rPr lang="ru-RU" smtClean="0"/>
              <a:pPr/>
              <a:t>11.02.2026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A56AC2-4906-4A63-A289-DD2EC776BAD2}" type="slidenum">
              <a:rPr lang="ru-RU" smtClean="0"/>
              <a:pPr/>
              <a:t>‹#›</a:t>
            </a:fld>
            <a:endParaRPr lang="ru-RU"/>
          </a:p>
        </p:txBody>
      </p:sp>
    </p:spTree>
    <p:extLst>
      <p:ext uri="{BB962C8B-B14F-4D97-AF65-F5344CB8AC3E}">
        <p14:creationId xmlns:p14="http://schemas.microsoft.com/office/powerpoint/2010/main" val="393896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2AADA50-3E79-495C-BC9A-466A04D43A2A}" type="datetimeFigureOut">
              <a:rPr lang="ru-RU" smtClean="0"/>
              <a:pPr/>
              <a:t>11.02.2026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A56AC2-4906-4A63-A289-DD2EC776BAD2}" type="slidenum">
              <a:rPr lang="ru-RU" smtClean="0"/>
              <a:pPr/>
              <a:t>‹#›</a:t>
            </a:fld>
            <a:endParaRPr lang="ru-RU"/>
          </a:p>
        </p:txBody>
      </p:sp>
    </p:spTree>
    <p:extLst>
      <p:ext uri="{BB962C8B-B14F-4D97-AF65-F5344CB8AC3E}">
        <p14:creationId xmlns:p14="http://schemas.microsoft.com/office/powerpoint/2010/main" val="206438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ADA50-3E79-495C-BC9A-466A04D43A2A}" type="datetimeFigureOut">
              <a:rPr lang="ru-RU" smtClean="0"/>
              <a:pPr/>
              <a:t>11.02.2026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56AC2-4906-4A63-A289-DD2EC776BAD2}" type="slidenum">
              <a:rPr lang="ru-RU" smtClean="0"/>
              <a:pPr/>
              <a:t>‹#›</a:t>
            </a:fld>
            <a:endParaRPr lang="ru-RU"/>
          </a:p>
        </p:txBody>
      </p:sp>
    </p:spTree>
    <p:extLst>
      <p:ext uri="{BB962C8B-B14F-4D97-AF65-F5344CB8AC3E}">
        <p14:creationId xmlns:p14="http://schemas.microsoft.com/office/powerpoint/2010/main" val="2778721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5" Target="../media/image4.png" Type="http://schemas.openxmlformats.org/officeDocument/2006/relationships/image"/><Relationship Id="rId4" Target="../media/image3.png" Type="http://schemas.openxmlformats.org/officeDocument/2006/relationships/image"/></Relationships>
</file>

<file path=ppt/slides/_rels/slide10.xml.rels><?xml version="1.0" encoding="UTF-8" standalone="yes" ?><Relationships xmlns="http://schemas.openxmlformats.org/package/2006/relationships"><Relationship Id="rId3" Target="../media/image19.jpeg" Type="http://schemas.openxmlformats.org/officeDocument/2006/relationships/image"/><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arget="../media/image20.jpe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22.jpeg" Type="http://schemas.openxmlformats.org/officeDocument/2006/relationships/image"/><Relationship Id="rId2" Target="../media/image21.jpeg" Type="http://schemas.openxmlformats.org/officeDocument/2006/relationships/image"/><Relationship Id="rId1" Target="../slideLayouts/slideLayout2.xml" Type="http://schemas.openxmlformats.org/officeDocument/2006/relationships/slideLayout"/><Relationship Id="rId4" Target="../media/image23.jpeg" Type="http://schemas.openxmlformats.org/officeDocument/2006/relationships/image"/></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arget="../media/image25.jpeg" Type="http://schemas.openxmlformats.org/officeDocument/2006/relationships/image"/><Relationship Id="rId2" Target="../media/image24.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arget="../media/image26.jpeg" Type="http://schemas.openxmlformats.org/officeDocument/2006/relationships/image"/><Relationship Id="rId1" Target="../slideLayouts/slideLayout7.xml" Type="http://schemas.openxmlformats.org/officeDocument/2006/relationships/slideLayout"/></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arget="../media/image27.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arget="../media/image29.jpeg" Type="http://schemas.openxmlformats.org/officeDocument/2006/relationships/image"/><Relationship Id="rId2" Target="../media/image28.jpe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1069;&#1090;&#1072;&#1087;&#1099;_&#1087;&#1088;&#1086;&#1077;&#1082;&#1090;&#1080;&#1088;&#1086;&#1074;&#1072;&#1085;&#1080;&#1103;.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arget="../media/image34.jpeg" Type="http://schemas.openxmlformats.org/officeDocument/2006/relationships/image"/><Relationship Id="rId2" Target="../media/image33.jpe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3" Target="../media/image36.jpeg" Type="http://schemas.openxmlformats.org/officeDocument/2006/relationships/image"/><Relationship Id="rId2" Target="../media/image35.jpeg" Type="http://schemas.openxmlformats.org/officeDocument/2006/relationships/image"/><Relationship Id="rId1" Target="../slideLayouts/slideLayout2.xml" Type="http://schemas.openxmlformats.org/officeDocument/2006/relationships/slideLayout"/><Relationship Id="rId4" Target="../media/image37.jpeg" Type="http://schemas.openxmlformats.org/officeDocument/2006/relationships/image"/></Relationships>
</file>

<file path=ppt/slides/_rels/slide4.xml.rels><?xml version="1.0" encoding="UTF-8" standalone="yes" ?><Relationships xmlns="http://schemas.openxmlformats.org/package/2006/relationships"><Relationship Id="rId3" Target="../media/image6.png" Type="http://schemas.openxmlformats.org/officeDocument/2006/relationships/image"/><Relationship Id="rId2" Target="../media/image5.jpeg" Type="http://schemas.openxmlformats.org/officeDocument/2006/relationships/image"/><Relationship Id="rId1" Target="../slideLayouts/slideLayout2.xml" Type="http://schemas.openxmlformats.org/officeDocument/2006/relationships/slideLayout"/><Relationship Id="rId4" Target="../media/image7.png" Type="http://schemas.openxmlformats.org/officeDocument/2006/relationships/image"/></Relationships>
</file>

<file path=ppt/slides/_rels/slide5.xml.rels><?xml version="1.0" encoding="UTF-8" standalone="yes" ?><Relationships xmlns="http://schemas.openxmlformats.org/package/2006/relationships"><Relationship Id="rId3" Target="../media/image8.png" Type="http://schemas.openxmlformats.org/officeDocument/2006/relationships/image"/><Relationship Id="rId2" Target="../media/image5.jpeg" Type="http://schemas.openxmlformats.org/officeDocument/2006/relationships/image"/><Relationship Id="rId1" Target="../slideLayouts/slideLayout2.xml" Type="http://schemas.openxmlformats.org/officeDocument/2006/relationships/slideLayout"/><Relationship Id="rId4" Target="../media/image9.png" Type="http://schemas.openxmlformats.org/officeDocument/2006/relationships/image"/></Relationships>
</file>

<file path=ppt/slides/_rels/slide6.xml.rels><?xml version="1.0" encoding="UTF-8" standalone="yes" ?><Relationships xmlns="http://schemas.openxmlformats.org/package/2006/relationships"><Relationship Id="rId3" Target="../media/image11.jpeg" Type="http://schemas.openxmlformats.org/officeDocument/2006/relationships/image"/><Relationship Id="rId2" Target="../media/image10.jpeg" Type="http://schemas.openxmlformats.org/officeDocument/2006/relationships/image"/><Relationship Id="rId1" Target="../slideLayouts/slideLayout2.xml" Type="http://schemas.openxmlformats.org/officeDocument/2006/relationships/slideLayout"/><Relationship Id="rId4" Target="../media/image12.jpeg" Type="http://schemas.openxmlformats.org/officeDocument/2006/relationships/image"/></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arget="../media/image17.jpeg" Type="http://schemas.openxmlformats.org/officeDocument/2006/relationships/image"/><Relationship Id="rId2" Target="../media/image16.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61664E7-2FCF-7747-480C-EB537A89DA68}"/>
              </a:ext>
            </a:extLst>
          </p:cNvPr>
          <p:cNvPicPr>
            <a:picLocks noChangeAspect="1"/>
          </p:cNvPicPr>
          <p:nvPr/>
        </p:nvPicPr>
        <p:blipFill>
          <a:blip r:embed="rId2"/>
          <a:stretch>
            <a:fillRect/>
          </a:stretch>
        </p:blipFill>
        <p:spPr>
          <a:xfrm>
            <a:off x="142875" y="188640"/>
            <a:ext cx="8858250" cy="5905500"/>
          </a:xfrm>
          <a:prstGeom prst="rect">
            <a:avLst/>
          </a:prstGeom>
        </p:spPr>
      </p:pic>
      <p:sp>
        <p:nvSpPr>
          <p:cNvPr id="6" name="TextBox 5">
            <a:extLst>
              <a:ext uri="{FF2B5EF4-FFF2-40B4-BE49-F238E27FC236}">
                <a16:creationId xmlns:a16="http://schemas.microsoft.com/office/drawing/2014/main" xmlns="" id="{E383E9E8-8161-2195-7370-6D75E0F651C5}"/>
              </a:ext>
            </a:extLst>
          </p:cNvPr>
          <p:cNvSpPr txBox="1"/>
          <p:nvPr/>
        </p:nvSpPr>
        <p:spPr>
          <a:xfrm>
            <a:off x="0" y="188640"/>
            <a:ext cx="9144000" cy="1200329"/>
          </a:xfrm>
          <a:prstGeom prst="rect">
            <a:avLst/>
          </a:prstGeom>
          <a:noFill/>
        </p:spPr>
        <p:txBody>
          <a:bodyPr wrap="square">
            <a:spAutoFit/>
          </a:bodyPr>
          <a:lstStyle/>
          <a:p>
            <a:pPr algn="ctr"/>
            <a:r>
              <a:rPr kumimoji="0" lang="ru-RU"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Круглый стол </a:t>
            </a:r>
            <a:r>
              <a:rPr kumimoji="0" lang="ru-RU"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«И</a:t>
            </a:r>
            <a:r>
              <a:rPr lang="ru-RU" sz="2400" b="1" dirty="0">
                <a:solidFill>
                  <a:srgbClr val="C00000"/>
                </a:solidFill>
                <a:latin typeface="Times New Roman" panose="02020603050405020304" pitchFamily="18" charset="0"/>
                <a:cs typeface="Times New Roman" panose="02020603050405020304" pitchFamily="18" charset="0"/>
              </a:rPr>
              <a:t>искусство Сердца</a:t>
            </a:r>
            <a:r>
              <a:rPr lang="ru-RU" sz="2400" dirty="0">
                <a:solidFill>
                  <a:srgbClr val="C00000"/>
                </a:solidFill>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и</a:t>
            </a:r>
            <a:r>
              <a:rPr lang="ru-RU" sz="2400" dirty="0">
                <a:solidFill>
                  <a:srgbClr val="C00000"/>
                </a:solidFill>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Души»</a:t>
            </a:r>
            <a:r>
              <a:rPr lang="ru-RU" sz="2400" dirty="0">
                <a:latin typeface="Times New Roman" panose="02020603050405020304" pitchFamily="18" charset="0"/>
                <a:cs typeface="Times New Roman" panose="02020603050405020304" pitchFamily="18" charset="0"/>
              </a:rPr>
              <a:t>  </a:t>
            </a:r>
          </a:p>
          <a:p>
            <a:pPr algn="ctr"/>
            <a:r>
              <a:rPr kumimoji="0" lang="ru-RU"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в рамках «Года Дошкольного образования» </a:t>
            </a:r>
            <a:r>
              <a:rPr lang="ru-RU" sz="2400" dirty="0">
                <a:solidFill>
                  <a:srgbClr val="002060"/>
                </a:solidFill>
                <a:latin typeface="Times New Roman" panose="02020603050405020304" pitchFamily="18" charset="0"/>
                <a:cs typeface="Times New Roman" panose="02020603050405020304" pitchFamily="18" charset="0"/>
              </a:rPr>
              <a:t>средствами</a:t>
            </a:r>
            <a:r>
              <a:rPr kumimoji="0" lang="ru-RU"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инновационных педагогических технологий и практик </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84B9D75C-B73C-A3B4-6553-143C3A146CC6}"/>
              </a:ext>
            </a:extLst>
          </p:cNvPr>
          <p:cNvSpPr txBox="1"/>
          <p:nvPr/>
        </p:nvSpPr>
        <p:spPr>
          <a:xfrm>
            <a:off x="71500" y="6080575"/>
            <a:ext cx="9001000" cy="646331"/>
          </a:xfrm>
          <a:prstGeom prst="rect">
            <a:avLst/>
          </a:prstGeom>
          <a:noFill/>
        </p:spPr>
        <p:txBody>
          <a:bodyPr wrap="square">
            <a:spAutoFit/>
          </a:bodyPr>
          <a:lstStyle/>
          <a:p>
            <a:pPr algn="ctr"/>
            <a:r>
              <a:rPr lang="ru-RU" dirty="0">
                <a:solidFill>
                  <a:srgbClr val="7030A0"/>
                </a:solidFill>
                <a:latin typeface="Times New Roman" panose="02020603050405020304" pitchFamily="18" charset="0"/>
                <a:ea typeface="Times New Roman" panose="02020603050405020304" pitchFamily="18" charset="0"/>
              </a:rPr>
              <a:t>С</a:t>
            </a:r>
            <a:r>
              <a:rPr lang="ru-RU" sz="1800" dirty="0">
                <a:solidFill>
                  <a:srgbClr val="7030A0"/>
                </a:solidFill>
                <a:effectLst/>
                <a:latin typeface="Times New Roman" panose="02020603050405020304" pitchFamily="18" charset="0"/>
                <a:ea typeface="Times New Roman" panose="02020603050405020304" pitchFamily="18" charset="0"/>
              </a:rPr>
              <a:t> поиском ответов на вопрос:</a:t>
            </a:r>
          </a:p>
          <a:p>
            <a:pPr algn="ctr"/>
            <a:r>
              <a:rPr lang="ru-RU" sz="1800" dirty="0">
                <a:solidFill>
                  <a:srgbClr val="7030A0"/>
                </a:solidFill>
                <a:effectLst/>
                <a:latin typeface="Times New Roman" panose="02020603050405020304" pitchFamily="18" charset="0"/>
                <a:ea typeface="Times New Roman" panose="02020603050405020304" pitchFamily="18" charset="0"/>
              </a:rPr>
              <a:t> «Без качества куда идем? </a:t>
            </a:r>
            <a:r>
              <a:rPr lang="ru-RU" sz="1800" dirty="0">
                <a:solidFill>
                  <a:srgbClr val="C00000"/>
                </a:solidFill>
                <a:effectLst/>
                <a:latin typeface="Times New Roman" panose="02020603050405020304" pitchFamily="18" charset="0"/>
                <a:ea typeface="Times New Roman" panose="02020603050405020304" pitchFamily="18" charset="0"/>
              </a:rPr>
              <a:t>Без сердца что поймем? </a:t>
            </a:r>
            <a:r>
              <a:rPr lang="ru-RU" sz="1800" dirty="0">
                <a:solidFill>
                  <a:srgbClr val="002060"/>
                </a:solidFill>
                <a:effectLst/>
                <a:latin typeface="Times New Roman" panose="02020603050405020304" pitchFamily="18" charset="0"/>
                <a:ea typeface="Times New Roman" panose="02020603050405020304" pitchFamily="18" charset="0"/>
              </a:rPr>
              <a:t>Без красоты чего достигнем</a:t>
            </a:r>
            <a:r>
              <a:rPr lang="ru-RU" sz="1800" dirty="0">
                <a:solidFill>
                  <a:srgbClr val="7030A0"/>
                </a:solidFill>
                <a:effectLst/>
                <a:latin typeface="Times New Roman" panose="02020603050405020304" pitchFamily="18" charset="0"/>
                <a:ea typeface="Times New Roman" panose="02020603050405020304" pitchFamily="18" charset="0"/>
              </a:rPr>
              <a:t>?</a:t>
            </a:r>
            <a:endParaRPr lang="ru-RU" dirty="0">
              <a:solidFill>
                <a:srgbClr val="7030A0"/>
              </a:solidFill>
            </a:endParaRPr>
          </a:p>
        </p:txBody>
      </p:sp>
      <p:pic>
        <p:nvPicPr>
          <p:cNvPr id="9" name="Picture 2" descr="Picture background">
            <a:extLst>
              <a:ext uri="{FF2B5EF4-FFF2-40B4-BE49-F238E27FC236}">
                <a16:creationId xmlns:a16="http://schemas.microsoft.com/office/drawing/2014/main" xmlns="" id="{E2FF8576-DD04-B6D1-DB6A-8E5A1669E3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6045" y="1484785"/>
            <a:ext cx="182420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B7BCB434-F874-CA05-FC59-0C8BF299E6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51462">
            <a:off x="7925546" y="1895382"/>
            <a:ext cx="982088" cy="93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xmlns="" id="{D192A031-5519-2C9C-E817-1CE7B24A99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52077">
            <a:off x="8179038" y="2201872"/>
            <a:ext cx="452445" cy="49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xmlns="" id="{B84224DC-E07B-05C5-6F79-0259023E33F1}"/>
              </a:ext>
            </a:extLst>
          </p:cNvPr>
          <p:cNvSpPr txBox="1"/>
          <p:nvPr/>
        </p:nvSpPr>
        <p:spPr>
          <a:xfrm>
            <a:off x="7764630" y="1741018"/>
            <a:ext cx="827584" cy="461665"/>
          </a:xfrm>
          <a:prstGeom prst="rect">
            <a:avLst/>
          </a:prstGeom>
          <a:noFill/>
        </p:spPr>
        <p:txBody>
          <a:bodyPr wrap="square">
            <a:spAutoFit/>
          </a:bodyPr>
          <a:lstStyle/>
          <a:p>
            <a:pPr algn="ctr"/>
            <a:r>
              <a:rPr lang="ru-RU" sz="1200" b="1" i="1" cap="small" dirty="0">
                <a:solidFill>
                  <a:srgbClr val="C00000"/>
                </a:solidFill>
                <a:latin typeface="Times New Roman" pitchFamily="18" charset="0"/>
                <a:cs typeface="Times New Roman" pitchFamily="18" charset="0"/>
              </a:rPr>
              <a:t>МБДОУ</a:t>
            </a:r>
          </a:p>
          <a:p>
            <a:pPr algn="ctr"/>
            <a:r>
              <a:rPr lang="ru-RU" sz="1200" b="1" i="1" cap="small" dirty="0">
                <a:solidFill>
                  <a:srgbClr val="C00000"/>
                </a:solidFill>
                <a:latin typeface="Times New Roman" pitchFamily="18" charset="0"/>
                <a:cs typeface="Times New Roman" pitchFamily="18" charset="0"/>
              </a:rPr>
              <a:t>№ 258</a:t>
            </a:r>
          </a:p>
        </p:txBody>
      </p:sp>
      <p:sp>
        <p:nvSpPr>
          <p:cNvPr id="2" name="Прямоугольник 1"/>
          <p:cNvSpPr/>
          <p:nvPr/>
        </p:nvSpPr>
        <p:spPr>
          <a:xfrm>
            <a:off x="4479540" y="5229200"/>
            <a:ext cx="4572000" cy="923330"/>
          </a:xfrm>
          <a:prstGeom prst="rect">
            <a:avLst/>
          </a:prstGeom>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ru-RU" sz="1800" b="1" i="1"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Разработал: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ru-RU" sz="1800" b="1" i="1"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старший воспитатель МБДОУ№258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ru-RU" sz="1800" b="1" i="1" u="none" strike="noStrike" kern="0" cap="none" spc="0" normalizeH="0" baseline="0" noProof="0" dirty="0" err="1" smtClean="0">
                <a:ln>
                  <a:noFill/>
                </a:ln>
                <a:solidFill>
                  <a:srgbClr val="002060"/>
                </a:solidFill>
                <a:effectLst/>
                <a:uLnTx/>
                <a:uFillTx/>
                <a:latin typeface="Times New Roman" pitchFamily="18" charset="0"/>
                <a:cs typeface="Times New Roman" pitchFamily="18" charset="0"/>
              </a:rPr>
              <a:t>Старынина</a:t>
            </a:r>
            <a:r>
              <a:rPr kumimoji="0" lang="ru-RU" sz="1800" b="1" i="1"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 Ольга Викторовна</a:t>
            </a:r>
            <a:endParaRPr kumimoji="0" lang="ru-RU" sz="18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6049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562074"/>
          </a:xfrm>
        </p:spPr>
        <p:txBody>
          <a:bodyPr>
            <a:normAutofit fontScale="90000"/>
          </a:bodyPr>
          <a:lstStyle/>
          <a:p>
            <a:r>
              <a:rPr lang="ru-RU" b="1" dirty="0">
                <a:solidFill>
                  <a:srgbClr val="C00000"/>
                </a:solidFill>
              </a:rPr>
              <a:t>Арт-технологии</a:t>
            </a:r>
          </a:p>
        </p:txBody>
      </p:sp>
      <p:sp>
        <p:nvSpPr>
          <p:cNvPr id="3" name="Объект 2"/>
          <p:cNvSpPr>
            <a:spLocks noGrp="1"/>
          </p:cNvSpPr>
          <p:nvPr>
            <p:ph idx="1"/>
          </p:nvPr>
        </p:nvSpPr>
        <p:spPr>
          <a:xfrm>
            <a:off x="3707905" y="980728"/>
            <a:ext cx="5016438" cy="5112568"/>
          </a:xfrm>
        </p:spPr>
        <p:txBody>
          <a:bodyPr>
            <a:noAutofit/>
          </a:bodyPr>
          <a:lstStyle/>
          <a:p>
            <a:pPr algn="just">
              <a:spcBef>
                <a:spcPts val="0"/>
              </a:spcBef>
              <a:buFontTx/>
              <a:buChar char="-"/>
            </a:pPr>
            <a:r>
              <a:rPr lang="ru-RU" sz="1800" dirty="0"/>
              <a:t>это научно-педагогические технологии, основанные на интегративном применении различных видов искусства в образовательном процессе в целях эффективного воспитательного воздействия на личность ребенка»;</a:t>
            </a:r>
          </a:p>
          <a:p>
            <a:pPr marL="0" indent="0" algn="just">
              <a:spcBef>
                <a:spcPts val="0"/>
              </a:spcBef>
              <a:buNone/>
            </a:pPr>
            <a:endParaRPr lang="ru-RU" sz="1800" dirty="0"/>
          </a:p>
          <a:p>
            <a:pPr algn="just">
              <a:spcBef>
                <a:spcPts val="0"/>
              </a:spcBef>
              <a:buFontTx/>
              <a:buChar char="-"/>
            </a:pPr>
            <a:r>
              <a:rPr lang="ru-RU" sz="1800" dirty="0"/>
              <a:t>это совокупность форм, методов и средств различных видов искусства, направленных на развитие творческого потенциала личности в образовательном процессе. </a:t>
            </a:r>
          </a:p>
          <a:p>
            <a:pPr marL="0" indent="0" algn="just">
              <a:spcBef>
                <a:spcPts val="0"/>
              </a:spcBef>
              <a:buNone/>
            </a:pPr>
            <a:endParaRPr lang="ru-RU" sz="1800" dirty="0"/>
          </a:p>
          <a:p>
            <a:pPr marL="0" indent="0" algn="just">
              <a:spcBef>
                <a:spcPts val="0"/>
              </a:spcBef>
              <a:buNone/>
            </a:pPr>
            <a:r>
              <a:rPr lang="ru-RU" sz="1800" dirty="0"/>
              <a:t>	Арт-технологии называют также художественно-творческими технологиями, подразумевая под ними совокупность знаний, умений, навыков и способов деятельности педагога или психолога, которые позволяют воздействовать на личность ребенка средствами художественного творчества. </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476269"/>
            <a:ext cx="2850704" cy="285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3287099" cy="184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010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6" y="764704"/>
            <a:ext cx="9069443" cy="513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164288" y="3933056"/>
            <a:ext cx="144016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rPr>
              <a:t>детьми</a:t>
            </a:r>
          </a:p>
        </p:txBody>
      </p:sp>
      <p:sp>
        <p:nvSpPr>
          <p:cNvPr id="5" name="Прямоугольник 4"/>
          <p:cNvSpPr/>
          <p:nvPr/>
        </p:nvSpPr>
        <p:spPr>
          <a:xfrm>
            <a:off x="4211960" y="4365104"/>
            <a:ext cx="20162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2E3A95AD-12ED-4FFA-6419-4579412B9B05}"/>
              </a:ext>
            </a:extLst>
          </p:cNvPr>
          <p:cNvSpPr txBox="1"/>
          <p:nvPr/>
        </p:nvSpPr>
        <p:spPr>
          <a:xfrm>
            <a:off x="4001376" y="4603072"/>
            <a:ext cx="4603072" cy="2308324"/>
          </a:xfrm>
          <a:prstGeom prst="rect">
            <a:avLst/>
          </a:prstGeom>
          <a:noFill/>
        </p:spPr>
        <p:txBody>
          <a:bodyPr wrap="square">
            <a:spAutoFit/>
          </a:bodyPr>
          <a:lstStyle/>
          <a:p>
            <a:r>
              <a:rPr lang="ru-RU" dirty="0"/>
              <a:t>Круглый стол на тему: «Внедрение инновационных педагогических технологий и практик в рамках Года «Дошкольного образования, А.М. Байкова в </a:t>
            </a:r>
            <a:r>
              <a:rPr lang="ru-RU" dirty="0" err="1"/>
              <a:t>Ростове</a:t>
            </a:r>
            <a:r>
              <a:rPr lang="ru-RU" dirty="0"/>
              <a:t>-на-Дону, Единства Народов России» с поиском ответов на вопрос: «Без качества куда идем? Без сердца что поймем? Без красоты чего достигнем?</a:t>
            </a:r>
          </a:p>
        </p:txBody>
      </p:sp>
    </p:spTree>
    <p:extLst>
      <p:ext uri="{BB962C8B-B14F-4D97-AF65-F5344CB8AC3E}">
        <p14:creationId xmlns:p14="http://schemas.microsoft.com/office/powerpoint/2010/main" val="2923736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rPr>
              <a:t>Арт-технологии в педагогике</a:t>
            </a:r>
            <a:endParaRPr lang="ru-RU" dirty="0">
              <a:solidFill>
                <a:srgbClr val="C00000"/>
              </a:solidFill>
            </a:endParaRPr>
          </a:p>
        </p:txBody>
      </p:sp>
      <p:sp>
        <p:nvSpPr>
          <p:cNvPr id="3" name="Объект 2"/>
          <p:cNvSpPr>
            <a:spLocks noGrp="1"/>
          </p:cNvSpPr>
          <p:nvPr>
            <p:ph idx="1"/>
          </p:nvPr>
        </p:nvSpPr>
        <p:spPr>
          <a:xfrm>
            <a:off x="457200" y="1628800"/>
            <a:ext cx="8229600" cy="4525963"/>
          </a:xfrm>
        </p:spPr>
        <p:txBody>
          <a:bodyPr/>
          <a:lstStyle/>
          <a:p>
            <a:pPr marL="0" indent="0" algn="just">
              <a:spcBef>
                <a:spcPts val="0"/>
              </a:spcBef>
              <a:buNone/>
            </a:pPr>
            <a:r>
              <a:rPr lang="ru-RU" dirty="0">
                <a:solidFill>
                  <a:srgbClr val="0070C0"/>
                </a:solidFill>
              </a:rPr>
              <a:t>	В педагогическом контексте использования арт-технологий обычно говорят об арт-педагогике – обучении и воспитании средствами различных видов искусств.</a:t>
            </a:r>
          </a:p>
        </p:txBody>
      </p:sp>
      <p:pic>
        <p:nvPicPr>
          <p:cNvPr id="5" name="Рисунок 4"/>
          <p:cNvPicPr>
            <a:picLocks noChangeAspect="1"/>
          </p:cNvPicPr>
          <p:nvPr/>
        </p:nvPicPr>
        <p:blipFill>
          <a:blip r:embed="rId2" cstate="print"/>
          <a:stretch>
            <a:fillRect/>
          </a:stretch>
        </p:blipFill>
        <p:spPr>
          <a:xfrm>
            <a:off x="6372200" y="4531537"/>
            <a:ext cx="2481860" cy="1828850"/>
          </a:xfrm>
          <a:prstGeom prst="rect">
            <a:avLst/>
          </a:prstGeom>
        </p:spPr>
      </p:pic>
      <p:pic>
        <p:nvPicPr>
          <p:cNvPr id="6" name="Рисунок 5"/>
          <p:cNvPicPr>
            <a:picLocks noChangeAspect="1"/>
          </p:cNvPicPr>
          <p:nvPr/>
        </p:nvPicPr>
        <p:blipFill>
          <a:blip r:embed="rId3" cstate="print"/>
          <a:stretch>
            <a:fillRect/>
          </a:stretch>
        </p:blipFill>
        <p:spPr>
          <a:xfrm>
            <a:off x="3491880" y="4737161"/>
            <a:ext cx="2706636" cy="1417601"/>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531537"/>
            <a:ext cx="3047189" cy="190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514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418058"/>
          </a:xfrm>
        </p:spPr>
        <p:txBody>
          <a:bodyPr>
            <a:normAutofit fontScale="90000"/>
          </a:bodyPr>
          <a:lstStyle/>
          <a:p>
            <a:r>
              <a:rPr lang="ru-RU" b="1" dirty="0">
                <a:solidFill>
                  <a:srgbClr val="0070C0"/>
                </a:solidFill>
              </a:rPr>
              <a:t>Арт-технологии способствуют</a:t>
            </a:r>
          </a:p>
        </p:txBody>
      </p:sp>
      <p:sp>
        <p:nvSpPr>
          <p:cNvPr id="3" name="Объект 2"/>
          <p:cNvSpPr>
            <a:spLocks noGrp="1"/>
          </p:cNvSpPr>
          <p:nvPr>
            <p:ph idx="1"/>
          </p:nvPr>
        </p:nvSpPr>
        <p:spPr>
          <a:xfrm>
            <a:off x="442252" y="1268760"/>
            <a:ext cx="8229600" cy="5040560"/>
          </a:xfrm>
        </p:spPr>
        <p:txBody>
          <a:bodyPr>
            <a:normAutofit/>
          </a:bodyPr>
          <a:lstStyle/>
          <a:p>
            <a:pPr algn="just">
              <a:spcBef>
                <a:spcPts val="0"/>
              </a:spcBef>
            </a:pPr>
            <a:r>
              <a:rPr lang="ru-RU" dirty="0"/>
              <a:t>развитию эмоциональной и коммуникативной сферы;</a:t>
            </a:r>
          </a:p>
          <a:p>
            <a:pPr algn="just">
              <a:spcBef>
                <a:spcPts val="0"/>
              </a:spcBef>
            </a:pPr>
            <a:r>
              <a:rPr lang="ru-RU" dirty="0"/>
              <a:t>сенсорному развитию;</a:t>
            </a:r>
          </a:p>
          <a:p>
            <a:pPr algn="just">
              <a:spcBef>
                <a:spcPts val="0"/>
              </a:spcBef>
            </a:pPr>
            <a:r>
              <a:rPr lang="ru-RU" dirty="0"/>
              <a:t>развитию восприятия, произвольного внимания, воображения, речи, мелкой моторики, коммуникации;</a:t>
            </a:r>
          </a:p>
          <a:p>
            <a:pPr algn="just">
              <a:spcBef>
                <a:spcPts val="0"/>
              </a:spcBef>
            </a:pPr>
            <a:r>
              <a:rPr lang="ru-RU" dirty="0"/>
              <a:t>формируют мотивационно-</a:t>
            </a:r>
            <a:r>
              <a:rPr lang="ru-RU" dirty="0" err="1"/>
              <a:t>потребностную</a:t>
            </a:r>
            <a:r>
              <a:rPr lang="ru-RU" dirty="0"/>
              <a:t> сторону продуктивной деятельности детей.</a:t>
            </a:r>
          </a:p>
          <a:p>
            <a:pPr marL="0" indent="0" algn="just">
              <a:spcBef>
                <a:spcPts val="0"/>
              </a:spcBef>
              <a:buNone/>
            </a:pPr>
            <a:endParaRPr lang="ru-RU" dirty="0"/>
          </a:p>
        </p:txBody>
      </p:sp>
    </p:spTree>
    <p:extLst>
      <p:ext uri="{BB962C8B-B14F-4D97-AF65-F5344CB8AC3E}">
        <p14:creationId xmlns:p14="http://schemas.microsoft.com/office/powerpoint/2010/main" val="96221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79912" y="1052736"/>
            <a:ext cx="4968552" cy="5328592"/>
          </a:xfrm>
        </p:spPr>
        <p:txBody>
          <a:bodyPr>
            <a:normAutofit fontScale="62500" lnSpcReduction="20000"/>
          </a:bodyPr>
          <a:lstStyle/>
          <a:p>
            <a:pPr marL="0" indent="0" algn="just">
              <a:buNone/>
            </a:pPr>
            <a:r>
              <a:rPr lang="ru-RU" dirty="0"/>
              <a:t>	Применение арт-технологий в дошкольном образовании (ДОУ) эффективно, так как они помогают детям выразить себя через различные виды искусства, развивают эмоциональную и когнитивную сферу, способствуют формированию креативного мышления и коммуникативных навыков. Дошкольный возраст — благоприятный период для развития творческих способностей, так как в этот период дети активно познают мир через игру, фантазию и воображение. </a:t>
            </a:r>
          </a:p>
          <a:p>
            <a:pPr marL="0" indent="0" algn="just">
              <a:buNone/>
            </a:pPr>
            <a:endParaRPr lang="ru-RU" dirty="0"/>
          </a:p>
          <a:p>
            <a:pPr marL="0" indent="0" algn="just">
              <a:buNone/>
            </a:pPr>
            <a:r>
              <a:rPr lang="ru-RU" dirty="0"/>
              <a:t>Арт-технологии позволяют сделать процесс обучения интересным, эмоционально насыщенным и значимым для ребёнка. Они также позволяют учитывать индивидуальные особенности каждого ребёнка, создавая условия для его личностного и творческого роста. </a:t>
            </a:r>
          </a:p>
        </p:txBody>
      </p:sp>
      <p:sp>
        <p:nvSpPr>
          <p:cNvPr id="4" name="Заголовок 1"/>
          <p:cNvSpPr>
            <a:spLocks noGrp="1"/>
          </p:cNvSpPr>
          <p:nvPr>
            <p:ph type="title"/>
          </p:nvPr>
        </p:nvSpPr>
        <p:spPr>
          <a:xfrm>
            <a:off x="467544" y="260648"/>
            <a:ext cx="8229600" cy="418058"/>
          </a:xfrm>
        </p:spPr>
        <p:txBody>
          <a:bodyPr>
            <a:normAutofit fontScale="90000"/>
          </a:bodyPr>
          <a:lstStyle/>
          <a:p>
            <a:r>
              <a:rPr lang="ru-RU" b="1" dirty="0">
                <a:solidFill>
                  <a:srgbClr val="0070C0"/>
                </a:solidFill>
              </a:rPr>
              <a:t>Арт-технологии. Применение.</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64981"/>
            <a:ext cx="345638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861048"/>
            <a:ext cx="3040527"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016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08" y="260648"/>
            <a:ext cx="9144000" cy="836712"/>
          </a:xfrm>
        </p:spPr>
        <p:txBody>
          <a:bodyPr>
            <a:noAutofit/>
          </a:bodyPr>
          <a:lstStyle/>
          <a:p>
            <a:r>
              <a:rPr lang="ru-RU" sz="3200" b="1" dirty="0">
                <a:solidFill>
                  <a:srgbClr val="0070C0"/>
                </a:solidFill>
              </a:rPr>
              <a:t>История </a:t>
            </a:r>
            <a:r>
              <a:rPr lang="ru-RU" sz="3200" b="1" dirty="0">
                <a:solidFill>
                  <a:srgbClr val="FF0000"/>
                </a:solidFill>
              </a:rPr>
              <a:t/>
            </a:r>
            <a:br>
              <a:rPr lang="ru-RU" sz="3200" b="1" dirty="0">
                <a:solidFill>
                  <a:srgbClr val="FF0000"/>
                </a:solidFill>
              </a:rPr>
            </a:br>
            <a:endParaRPr lang="ru-RU" sz="3200" b="1" dirty="0">
              <a:solidFill>
                <a:srgbClr val="0070C0"/>
              </a:solidFill>
            </a:endParaRPr>
          </a:p>
        </p:txBody>
      </p:sp>
      <p:sp>
        <p:nvSpPr>
          <p:cNvPr id="3" name="Объект 2"/>
          <p:cNvSpPr>
            <a:spLocks noGrp="1"/>
          </p:cNvSpPr>
          <p:nvPr>
            <p:ph idx="1"/>
          </p:nvPr>
        </p:nvSpPr>
        <p:spPr>
          <a:xfrm>
            <a:off x="467544" y="980728"/>
            <a:ext cx="8064896" cy="5400600"/>
          </a:xfrm>
        </p:spPr>
        <p:txBody>
          <a:bodyPr>
            <a:normAutofit fontScale="92500"/>
          </a:bodyPr>
          <a:lstStyle/>
          <a:p>
            <a:pPr marL="0" indent="0" algn="just">
              <a:spcBef>
                <a:spcPts val="0"/>
              </a:spcBef>
              <a:buNone/>
            </a:pPr>
            <a:r>
              <a:rPr lang="ru-RU" dirty="0"/>
              <a:t>На важную роль искусства в работе с детьми указывали представители зарубежной педагогики Э. </a:t>
            </a:r>
            <a:r>
              <a:rPr lang="ru-RU" dirty="0" err="1"/>
              <a:t>Сеген</a:t>
            </a:r>
            <a:r>
              <a:rPr lang="ru-RU" dirty="0"/>
              <a:t>, Ж. </a:t>
            </a:r>
            <a:r>
              <a:rPr lang="ru-RU" dirty="0" err="1"/>
              <a:t>Демор</a:t>
            </a:r>
            <a:r>
              <a:rPr lang="ru-RU" dirty="0"/>
              <a:t>, О. </a:t>
            </a:r>
            <a:r>
              <a:rPr lang="ru-RU" dirty="0" err="1"/>
              <a:t>Декроли</a:t>
            </a:r>
            <a:r>
              <a:rPr lang="ru-RU" dirty="0"/>
              <a:t>, а также отечественные ученые Л. С. Выготский, А. И. </a:t>
            </a:r>
            <a:r>
              <a:rPr lang="ru-RU" dirty="0" err="1"/>
              <a:t>Граборов</a:t>
            </a:r>
            <a:r>
              <a:rPr lang="ru-RU" dirty="0"/>
              <a:t>, Е. А. </a:t>
            </a:r>
            <a:r>
              <a:rPr lang="ru-RU" dirty="0" err="1"/>
              <a:t>Екжанова</a:t>
            </a:r>
            <a:r>
              <a:rPr lang="ru-RU" dirty="0"/>
              <a:t>, Т.С. Комарова и др.</a:t>
            </a:r>
          </a:p>
          <a:p>
            <a:pPr marL="0" indent="0" algn="just">
              <a:spcBef>
                <a:spcPts val="0"/>
              </a:spcBef>
              <a:buNone/>
            </a:pPr>
            <a:r>
              <a:rPr lang="ru-RU" dirty="0"/>
              <a:t>Современные исследователи - Медведева Е.А., Лебедева Л.Д., Гришина А.В., Ахмедова Э.М., Анисимов В. П., Левченко И.Ю., Комиссарова Л.Н., Добровольская Т.А., Донская Т.К., Сергеева Н.Ю., </a:t>
            </a:r>
            <a:r>
              <a:rPr lang="ru-RU" b="1" i="1" dirty="0"/>
              <a:t>Афанасьева А.Б. </a:t>
            </a:r>
            <a:r>
              <a:rPr lang="ru-RU" i="1" dirty="0"/>
              <a:t>(арт-технологии как средство диагностика креативности).</a:t>
            </a:r>
          </a:p>
        </p:txBody>
      </p:sp>
    </p:spTree>
    <p:extLst>
      <p:ext uri="{BB962C8B-B14F-4D97-AF65-F5344CB8AC3E}">
        <p14:creationId xmlns:p14="http://schemas.microsoft.com/office/powerpoint/2010/main" val="38017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1520" y="260648"/>
            <a:ext cx="8640960" cy="954107"/>
          </a:xfrm>
          <a:prstGeom prst="rect">
            <a:avLst/>
          </a:prstGeom>
        </p:spPr>
        <p:txBody>
          <a:bodyPr wrap="square">
            <a:spAutoFit/>
          </a:bodyPr>
          <a:lstStyle/>
          <a:p>
            <a:pPr algn="ctr"/>
            <a:r>
              <a:rPr lang="ru-RU" sz="2800" dirty="0"/>
              <a:t>А самые творческие и креативные представители человечества — это дети.</a:t>
            </a:r>
          </a:p>
        </p:txBody>
      </p:sp>
    </p:spTree>
    <p:extLst>
      <p:ext uri="{BB962C8B-B14F-4D97-AF65-F5344CB8AC3E}">
        <p14:creationId xmlns:p14="http://schemas.microsoft.com/office/powerpoint/2010/main" val="3084739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11052"/>
            <a:ext cx="8064896" cy="4766219"/>
          </a:xfrm>
        </p:spPr>
        <p:txBody>
          <a:bodyPr>
            <a:noAutofit/>
          </a:bodyPr>
          <a:lstStyle/>
          <a:p>
            <a:pPr marL="0" indent="0" algn="just">
              <a:buNone/>
            </a:pPr>
            <a:r>
              <a:rPr lang="ru-RU" sz="2800" dirty="0"/>
              <a:t>	Следует четко </a:t>
            </a:r>
            <a:r>
              <a:rPr lang="ru-RU" sz="2800" b="1" dirty="0">
                <a:solidFill>
                  <a:srgbClr val="FF0000"/>
                </a:solidFill>
              </a:rPr>
              <a:t>разграничивать</a:t>
            </a:r>
            <a:r>
              <a:rPr lang="ru-RU" sz="2800" dirty="0"/>
              <a:t> понятие </a:t>
            </a:r>
          </a:p>
          <a:p>
            <a:pPr marL="0" indent="0" algn="just">
              <a:buNone/>
            </a:pPr>
            <a:r>
              <a:rPr lang="ru-RU" sz="2800" b="1" dirty="0">
                <a:solidFill>
                  <a:srgbClr val="FF0000"/>
                </a:solidFill>
              </a:rPr>
              <a:t>«арт-технологий»</a:t>
            </a:r>
            <a:r>
              <a:rPr lang="ru-RU" sz="2800" dirty="0"/>
              <a:t> с понятием </a:t>
            </a:r>
            <a:r>
              <a:rPr lang="ru-RU" sz="2800" b="1" dirty="0">
                <a:solidFill>
                  <a:srgbClr val="FF0000"/>
                </a:solidFill>
              </a:rPr>
              <a:t>«арт-терапия»</a:t>
            </a:r>
            <a:r>
              <a:rPr lang="ru-RU" sz="2800" b="1" dirty="0"/>
              <a:t>. </a:t>
            </a:r>
          </a:p>
          <a:p>
            <a:pPr marL="0" indent="0" algn="just">
              <a:buNone/>
            </a:pPr>
            <a:r>
              <a:rPr lang="ru-RU" sz="2800" dirty="0"/>
              <a:t>	Они, конечно, имеют много общего, но пользуясь одними средствами, решают разные задачи. </a:t>
            </a:r>
          </a:p>
          <a:p>
            <a:pPr marL="0" indent="0" algn="just">
              <a:buNone/>
            </a:pPr>
            <a:r>
              <a:rPr lang="ru-RU" sz="2800" dirty="0">
                <a:solidFill>
                  <a:srgbClr val="0070C0"/>
                </a:solidFill>
              </a:rPr>
              <a:t>	Арт-терапия направлена на психологическую коррекцию и лечение</a:t>
            </a:r>
            <a:r>
              <a:rPr lang="ru-RU" sz="2800" dirty="0"/>
              <a:t>, в свою же очередь </a:t>
            </a:r>
          </a:p>
          <a:p>
            <a:pPr marL="0" indent="0" algn="just">
              <a:buNone/>
            </a:pPr>
            <a:r>
              <a:rPr lang="ru-RU" sz="2800" dirty="0">
                <a:solidFill>
                  <a:srgbClr val="CC0099"/>
                </a:solidFill>
              </a:rPr>
              <a:t>арт-технологии способствуют достижению целей и решению задач развития личности и ее образования.</a:t>
            </a:r>
          </a:p>
        </p:txBody>
      </p:sp>
      <p:sp>
        <p:nvSpPr>
          <p:cNvPr id="5" name="Заголовок 1"/>
          <p:cNvSpPr>
            <a:spLocks noGrp="1"/>
          </p:cNvSpPr>
          <p:nvPr>
            <p:ph type="title"/>
          </p:nvPr>
        </p:nvSpPr>
        <p:spPr>
          <a:xfrm>
            <a:off x="0" y="274340"/>
            <a:ext cx="9144000" cy="836712"/>
          </a:xfrm>
        </p:spPr>
        <p:txBody>
          <a:bodyPr>
            <a:noAutofit/>
          </a:bodyPr>
          <a:lstStyle/>
          <a:p>
            <a:r>
              <a:rPr lang="ru-RU" sz="3200" b="1" dirty="0">
                <a:solidFill>
                  <a:srgbClr val="C00000"/>
                </a:solidFill>
              </a:rPr>
              <a:t>Психология - педагогика</a:t>
            </a:r>
            <a:br>
              <a:rPr lang="ru-RU" sz="3200" b="1" dirty="0">
                <a:solidFill>
                  <a:srgbClr val="C00000"/>
                </a:solidFill>
              </a:rPr>
            </a:br>
            <a:endParaRPr lang="ru-RU" sz="3200" b="1" dirty="0">
              <a:solidFill>
                <a:srgbClr val="C00000"/>
              </a:solidFill>
            </a:endParaRPr>
          </a:p>
        </p:txBody>
      </p:sp>
    </p:spTree>
    <p:extLst>
      <p:ext uri="{BB962C8B-B14F-4D97-AF65-F5344CB8AC3E}">
        <p14:creationId xmlns:p14="http://schemas.microsoft.com/office/powerpoint/2010/main" val="780511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34082"/>
          </a:xfrm>
        </p:spPr>
        <p:txBody>
          <a:bodyPr>
            <a:normAutofit fontScale="90000"/>
          </a:bodyPr>
          <a:lstStyle/>
          <a:p>
            <a:r>
              <a:rPr lang="ru-RU" b="1" dirty="0">
                <a:solidFill>
                  <a:srgbClr val="FF0000"/>
                </a:solidFill>
              </a:rPr>
              <a:t>Педагогика и арт-технологии </a:t>
            </a:r>
          </a:p>
        </p:txBody>
      </p:sp>
      <p:sp>
        <p:nvSpPr>
          <p:cNvPr id="3" name="Объект 2"/>
          <p:cNvSpPr>
            <a:spLocks noGrp="1"/>
          </p:cNvSpPr>
          <p:nvPr>
            <p:ph idx="1"/>
          </p:nvPr>
        </p:nvSpPr>
        <p:spPr>
          <a:xfrm>
            <a:off x="395536" y="1268761"/>
            <a:ext cx="8291264" cy="2193974"/>
          </a:xfrm>
        </p:spPr>
        <p:txBody>
          <a:bodyPr>
            <a:normAutofit fontScale="55000" lnSpcReduction="20000"/>
          </a:bodyPr>
          <a:lstStyle/>
          <a:p>
            <a:pPr marL="0" indent="0" algn="just">
              <a:buNone/>
            </a:pPr>
            <a:r>
              <a:rPr lang="ru-RU" dirty="0"/>
              <a:t>	Арт-технологии разрабатываются на основе комплекса ведущих идей идеи гуманизма, креативности, </a:t>
            </a:r>
            <a:r>
              <a:rPr lang="ru-RU" dirty="0" err="1"/>
              <a:t>интегративности</a:t>
            </a:r>
            <a:r>
              <a:rPr lang="ru-RU" dirty="0"/>
              <a:t> и </a:t>
            </a:r>
            <a:r>
              <a:rPr lang="ru-RU" dirty="0" err="1"/>
              <a:t>рефлексивности</a:t>
            </a:r>
            <a:r>
              <a:rPr lang="ru-RU" dirty="0"/>
              <a:t> задают ориентацию для практической деятельности педагога. </a:t>
            </a:r>
          </a:p>
          <a:p>
            <a:pPr marL="0" indent="0" algn="just">
              <a:buNone/>
            </a:pPr>
            <a:r>
              <a:rPr lang="ru-RU" dirty="0"/>
              <a:t>	Кроме того, они реализуются в процессе </a:t>
            </a:r>
            <a:r>
              <a:rPr lang="ru-RU" dirty="0">
                <a:solidFill>
                  <a:srgbClr val="FF0000"/>
                </a:solidFill>
              </a:rPr>
              <a:t>невербального общения</a:t>
            </a:r>
            <a:r>
              <a:rPr lang="ru-RU" dirty="0"/>
              <a:t>, что важно и ценно для тех детей, которые </a:t>
            </a:r>
            <a:r>
              <a:rPr lang="ru-RU" dirty="0">
                <a:solidFill>
                  <a:srgbClr val="FF0000"/>
                </a:solidFill>
              </a:rPr>
              <a:t>не расположены к открытому общению</a:t>
            </a:r>
            <a:r>
              <a:rPr lang="ru-RU" dirty="0"/>
              <a:t>, т.к. , напр., не очень хорошо говорят на русском языке, или эмоционально «зажатые» дети, которые не всегда могут словами выразить свои внутренние переживания.</a:t>
            </a:r>
          </a:p>
          <a:p>
            <a:pPr marL="0" indent="0" algn="just">
              <a:buNone/>
            </a:pPr>
            <a:r>
              <a:rPr lang="ru-RU" dirty="0"/>
              <a:t>	Арт-технологии могут быть применены в условиях образовательного процесса.</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356992"/>
            <a:ext cx="4631481" cy="329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767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b="1" dirty="0">
                <a:solidFill>
                  <a:srgbClr val="C00000"/>
                </a:solidFill>
              </a:rPr>
              <a:t>ВАЖНО!!!</a:t>
            </a:r>
          </a:p>
        </p:txBody>
      </p:sp>
      <p:sp>
        <p:nvSpPr>
          <p:cNvPr id="3" name="Объект 2"/>
          <p:cNvSpPr>
            <a:spLocks noGrp="1"/>
          </p:cNvSpPr>
          <p:nvPr>
            <p:ph idx="1"/>
          </p:nvPr>
        </p:nvSpPr>
        <p:spPr>
          <a:xfrm>
            <a:off x="282352" y="1052736"/>
            <a:ext cx="8579296" cy="5256584"/>
          </a:xfrm>
        </p:spPr>
        <p:txBody>
          <a:bodyPr>
            <a:normAutofit lnSpcReduction="10000"/>
          </a:bodyPr>
          <a:lstStyle/>
          <a:p>
            <a:pPr marL="0" indent="0" algn="just">
              <a:buNone/>
            </a:pPr>
            <a:r>
              <a:rPr lang="ru-RU" dirty="0"/>
              <a:t>В современной педагогике арт-технологии </a:t>
            </a:r>
            <a:r>
              <a:rPr lang="ru-RU" dirty="0">
                <a:solidFill>
                  <a:srgbClr val="FF0000"/>
                </a:solidFill>
              </a:rPr>
              <a:t>не дублируют сферу художественного образования и эстетического воспитания</a:t>
            </a:r>
            <a:r>
              <a:rPr lang="ru-RU" dirty="0"/>
              <a:t>. То есть, в содержание понятия «арт-технологии» не следует включать только специальное художественное обучение детей с проблемами, также не стоит сводить смысл арт-технологий к обучению навыкам рисования, а следует </a:t>
            </a:r>
            <a:r>
              <a:rPr lang="ru-RU" b="1" dirty="0">
                <a:solidFill>
                  <a:srgbClr val="C00000"/>
                </a:solidFill>
              </a:rPr>
              <a:t>добавить формирование основ художественной культуры и социальную адаптацию личности средствами искусства</a:t>
            </a:r>
            <a:r>
              <a:rPr lang="ru-RU" dirty="0">
                <a:solidFill>
                  <a:srgbClr val="C00000"/>
                </a:solidFill>
              </a:rPr>
              <a:t>.</a:t>
            </a:r>
          </a:p>
        </p:txBody>
      </p:sp>
    </p:spTree>
    <p:extLst>
      <p:ext uri="{BB962C8B-B14F-4D97-AF65-F5344CB8AC3E}">
        <p14:creationId xmlns:p14="http://schemas.microsoft.com/office/powerpoint/2010/main" val="160352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43512"/>
            <a:ext cx="7056784" cy="6370975"/>
          </a:xfrm>
          <a:prstGeom prst="rect">
            <a:avLst/>
          </a:prstGeom>
        </p:spPr>
        <p:txBody>
          <a:bodyPr wrap="square">
            <a:spAutoFit/>
          </a:bodyPr>
          <a:lstStyle/>
          <a:p>
            <a:pPr algn="just"/>
            <a:r>
              <a:rPr lang="ru-RU" sz="2400" b="1" dirty="0">
                <a:solidFill>
                  <a:schemeClr val="accent5">
                    <a:lumMod val="50000"/>
                  </a:schemeClr>
                </a:solidFill>
              </a:rPr>
              <a:t>Инновационный процесс на нынешнем этапе развития общества касается в первую очередь системы дошкольного образования, которая считается начальной ступенью в раскрытии потенциальных возможностей ребенка. Этот подход ставит высокие требования к системе дошкольного обучения и воспитания. Происходит поиск более эффективных технологий в дошкольном образовании,  использовании современных, уже отработанных технологий, а также психолого-педагогических подходов к данному процессу.</a:t>
            </a:r>
          </a:p>
          <a:p>
            <a:pPr algn="just"/>
            <a:r>
              <a:rPr lang="ru-RU" sz="2400" b="1" dirty="0">
                <a:solidFill>
                  <a:schemeClr val="accent5">
                    <a:lumMod val="50000"/>
                  </a:schemeClr>
                </a:solidFill>
              </a:rPr>
              <a:t>Педагогические технологии определяют новые средства, формы, методы, используемые в практике педагогики и, конечно, они должны быть ориентированы на развитие личности ребенка и его способностей.</a:t>
            </a:r>
          </a:p>
        </p:txBody>
      </p:sp>
    </p:spTree>
    <p:extLst>
      <p:ext uri="{BB962C8B-B14F-4D97-AF65-F5344CB8AC3E}">
        <p14:creationId xmlns:p14="http://schemas.microsoft.com/office/powerpoint/2010/main" val="3171398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a:solidFill>
                  <a:srgbClr val="0070C0"/>
                </a:solidFill>
              </a:rPr>
              <a:t>Цели и задачи арт-технологий</a:t>
            </a:r>
          </a:p>
        </p:txBody>
      </p:sp>
      <p:sp>
        <p:nvSpPr>
          <p:cNvPr id="3" name="Объект 2"/>
          <p:cNvSpPr>
            <a:spLocks noGrp="1"/>
          </p:cNvSpPr>
          <p:nvPr>
            <p:ph idx="1"/>
          </p:nvPr>
        </p:nvSpPr>
        <p:spPr/>
        <p:txBody>
          <a:bodyPr>
            <a:normAutofit fontScale="55000" lnSpcReduction="20000"/>
          </a:bodyPr>
          <a:lstStyle/>
          <a:p>
            <a:pPr marL="0" indent="0" algn="just">
              <a:lnSpc>
                <a:spcPct val="120000"/>
              </a:lnSpc>
              <a:spcBef>
                <a:spcPts val="0"/>
              </a:spcBef>
              <a:buNone/>
            </a:pPr>
            <a:r>
              <a:rPr lang="ru-RU" sz="3700" b="1" dirty="0">
                <a:solidFill>
                  <a:srgbClr val="FF0000"/>
                </a:solidFill>
              </a:rPr>
              <a:t>Цель — </a:t>
            </a:r>
            <a:r>
              <a:rPr lang="ru-RU" sz="3700" b="1" dirty="0">
                <a:solidFill>
                  <a:srgbClr val="002060"/>
                </a:solidFill>
              </a:rPr>
              <a:t>создать условия для гармонизации внутреннего мира дошкольника, развития его личности. </a:t>
            </a:r>
          </a:p>
          <a:p>
            <a:pPr marL="0" indent="0" algn="just">
              <a:lnSpc>
                <a:spcPct val="120000"/>
              </a:lnSpc>
              <a:spcBef>
                <a:spcPts val="0"/>
              </a:spcBef>
              <a:buNone/>
            </a:pPr>
            <a:endParaRPr lang="ru-RU" sz="3700" b="1" dirty="0">
              <a:solidFill>
                <a:srgbClr val="FF0000"/>
              </a:solidFill>
            </a:endParaRPr>
          </a:p>
          <a:p>
            <a:pPr marL="0" indent="0" algn="just">
              <a:lnSpc>
                <a:spcPct val="120000"/>
              </a:lnSpc>
              <a:spcBef>
                <a:spcPts val="0"/>
              </a:spcBef>
              <a:buNone/>
            </a:pPr>
            <a:r>
              <a:rPr lang="ru-RU" sz="3700" b="1" dirty="0">
                <a:solidFill>
                  <a:srgbClr val="FF0000"/>
                </a:solidFill>
              </a:rPr>
              <a:t>Задачи арт-технологий:</a:t>
            </a:r>
          </a:p>
          <a:p>
            <a:pPr marL="0" indent="0" algn="just">
              <a:lnSpc>
                <a:spcPct val="120000"/>
              </a:lnSpc>
              <a:spcBef>
                <a:spcPts val="0"/>
              </a:spcBef>
              <a:buNone/>
            </a:pPr>
            <a:r>
              <a:rPr lang="ru-RU" sz="3700" b="1" dirty="0">
                <a:solidFill>
                  <a:srgbClr val="002060"/>
                </a:solidFill>
              </a:rPr>
              <a:t>актуализация и развитие творческих способностей дошкольников;</a:t>
            </a:r>
          </a:p>
          <a:p>
            <a:pPr marL="0" indent="0" algn="just">
              <a:lnSpc>
                <a:spcPct val="120000"/>
              </a:lnSpc>
              <a:spcBef>
                <a:spcPts val="0"/>
              </a:spcBef>
              <a:buNone/>
            </a:pPr>
            <a:r>
              <a:rPr lang="ru-RU" sz="3700" b="1" dirty="0">
                <a:solidFill>
                  <a:srgbClr val="002060"/>
                </a:solidFill>
              </a:rPr>
              <a:t>повышение самооценки и самосознания;</a:t>
            </a:r>
          </a:p>
          <a:p>
            <a:pPr marL="0" indent="0" algn="just">
              <a:lnSpc>
                <a:spcPct val="120000"/>
              </a:lnSpc>
              <a:spcBef>
                <a:spcPts val="0"/>
              </a:spcBef>
              <a:buNone/>
            </a:pPr>
            <a:r>
              <a:rPr lang="ru-RU" sz="3700" b="1" dirty="0">
                <a:solidFill>
                  <a:srgbClr val="002060"/>
                </a:solidFill>
              </a:rPr>
              <a:t>развитие эмоционально-нравственного потенциала;</a:t>
            </a:r>
          </a:p>
          <a:p>
            <a:pPr marL="0" indent="0" algn="just">
              <a:lnSpc>
                <a:spcPct val="120000"/>
              </a:lnSpc>
              <a:spcBef>
                <a:spcPts val="0"/>
              </a:spcBef>
              <a:buNone/>
            </a:pPr>
            <a:r>
              <a:rPr lang="ru-RU" sz="3700" b="1" dirty="0">
                <a:solidFill>
                  <a:srgbClr val="002060"/>
                </a:solidFill>
              </a:rPr>
              <a:t>развитие познавательных процессов (речи, внимания, воображения, мышления, памяти);</a:t>
            </a:r>
          </a:p>
          <a:p>
            <a:pPr marL="0" indent="0" algn="just">
              <a:lnSpc>
                <a:spcPct val="120000"/>
              </a:lnSpc>
              <a:spcBef>
                <a:spcPts val="0"/>
              </a:spcBef>
              <a:buNone/>
            </a:pPr>
            <a:r>
              <a:rPr lang="ru-RU" sz="3700" b="1" dirty="0">
                <a:solidFill>
                  <a:srgbClr val="002060"/>
                </a:solidFill>
              </a:rPr>
              <a:t>формирование умения выражать эмоции;</a:t>
            </a:r>
          </a:p>
          <a:p>
            <a:pPr marL="0" indent="0" algn="just">
              <a:lnSpc>
                <a:spcPct val="120000"/>
              </a:lnSpc>
              <a:spcBef>
                <a:spcPts val="0"/>
              </a:spcBef>
              <a:buNone/>
            </a:pPr>
            <a:r>
              <a:rPr lang="ru-RU" sz="3700" b="1" dirty="0">
                <a:solidFill>
                  <a:srgbClr val="002060"/>
                </a:solidFill>
              </a:rPr>
              <a:t>развитие коммуникативных навыков, навыков социальной поддержки и взаимного доверия.</a:t>
            </a:r>
            <a:endParaRPr lang="ru-RU" dirty="0">
              <a:solidFill>
                <a:srgbClr val="002060"/>
              </a:solidFill>
            </a:endParaRPr>
          </a:p>
        </p:txBody>
      </p:sp>
    </p:spTree>
    <p:extLst>
      <p:ext uri="{BB962C8B-B14F-4D97-AF65-F5344CB8AC3E}">
        <p14:creationId xmlns:p14="http://schemas.microsoft.com/office/powerpoint/2010/main" val="277923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91880" y="116632"/>
            <a:ext cx="5472608" cy="6264696"/>
          </a:xfrm>
        </p:spPr>
        <p:txBody>
          <a:bodyPr>
            <a:normAutofit fontScale="47500" lnSpcReduction="20000"/>
          </a:bodyPr>
          <a:lstStyle/>
          <a:p>
            <a:pPr marL="0" indent="0" algn="just">
              <a:lnSpc>
                <a:spcPct val="120000"/>
              </a:lnSpc>
              <a:spcBef>
                <a:spcPts val="0"/>
              </a:spcBef>
              <a:buNone/>
            </a:pPr>
            <a:r>
              <a:rPr lang="ru-RU" dirty="0"/>
              <a:t>	В </a:t>
            </a:r>
            <a:r>
              <a:rPr lang="ru-RU" b="1" dirty="0">
                <a:solidFill>
                  <a:srgbClr val="FF0000"/>
                </a:solidFill>
              </a:rPr>
              <a:t>основе</a:t>
            </a:r>
            <a:r>
              <a:rPr lang="ru-RU" dirty="0"/>
              <a:t> арт-технологии лежит </a:t>
            </a:r>
            <a:r>
              <a:rPr lang="ru-RU" b="1" dirty="0">
                <a:solidFill>
                  <a:srgbClr val="FF0000"/>
                </a:solidFill>
              </a:rPr>
              <a:t>техника активного воображения</a:t>
            </a:r>
            <a:r>
              <a:rPr lang="ru-RU" dirty="0"/>
              <a:t>, которая предлагает учащимся возможность для самовыражения и самореализации через результаты своей творческой художественной деятельности.</a:t>
            </a:r>
          </a:p>
          <a:p>
            <a:pPr marL="0" indent="0" algn="just">
              <a:lnSpc>
                <a:spcPct val="120000"/>
              </a:lnSpc>
              <a:spcBef>
                <a:spcPts val="0"/>
              </a:spcBef>
              <a:buNone/>
            </a:pPr>
            <a:r>
              <a:rPr lang="ru-RU" dirty="0"/>
              <a:t>Арт-технологии обладают большими </a:t>
            </a:r>
            <a:r>
              <a:rPr lang="ru-RU" dirty="0">
                <a:solidFill>
                  <a:srgbClr val="FF0000"/>
                </a:solidFill>
              </a:rPr>
              <a:t>коррекционными возможностями</a:t>
            </a:r>
            <a:r>
              <a:rPr lang="ru-RU" dirty="0"/>
              <a:t>. Получение положительных </a:t>
            </a:r>
            <a:r>
              <a:rPr lang="ru-RU" dirty="0" err="1"/>
              <a:t>психокоррекционных</a:t>
            </a:r>
            <a:r>
              <a:rPr lang="ru-RU" dirty="0"/>
              <a:t> результатов позволяет достичь за счет следующих </a:t>
            </a:r>
            <a:r>
              <a:rPr lang="ru-RU" b="1" dirty="0">
                <a:solidFill>
                  <a:srgbClr val="FF0000"/>
                </a:solidFill>
              </a:rPr>
              <a:t>феноменов</a:t>
            </a:r>
            <a:r>
              <a:rPr lang="ru-RU" dirty="0"/>
              <a:t> (по М.В. Киселевой):</a:t>
            </a:r>
          </a:p>
          <a:p>
            <a:pPr marL="0" indent="0" algn="just">
              <a:lnSpc>
                <a:spcPct val="120000"/>
              </a:lnSpc>
              <a:spcBef>
                <a:spcPts val="0"/>
              </a:spcBef>
              <a:buNone/>
            </a:pPr>
            <a:r>
              <a:rPr lang="ru-RU" dirty="0"/>
              <a:t>· художественная творческая деятельность – это альтернативный «язык» выражения своих чувств и переживаний;</a:t>
            </a:r>
          </a:p>
          <a:p>
            <a:pPr marL="0" indent="0" algn="just">
              <a:lnSpc>
                <a:spcPct val="120000"/>
              </a:lnSpc>
              <a:spcBef>
                <a:spcPts val="0"/>
              </a:spcBef>
              <a:buNone/>
            </a:pPr>
            <a:r>
              <a:rPr lang="ru-RU" dirty="0"/>
              <a:t>· повышение самооценки через усиление внимания к своим чувствам и переживаниям;</a:t>
            </a:r>
          </a:p>
          <a:p>
            <a:pPr marL="0" indent="0" algn="just">
              <a:lnSpc>
                <a:spcPct val="120000"/>
              </a:lnSpc>
              <a:spcBef>
                <a:spcPts val="0"/>
              </a:spcBef>
              <a:buNone/>
            </a:pPr>
            <a:r>
              <a:rPr lang="ru-RU" dirty="0"/>
              <a:t>· сам процесс творчества, дающий возможность свободно выразить свои чувства, потребности и фантазии в виде продукта творчества (рисунок, сказка, скульптура, лепка и т.п.) и являющегося безопасным способом разрядки напряжения;</a:t>
            </a:r>
          </a:p>
          <a:p>
            <a:pPr marL="0" indent="0" algn="just">
              <a:lnSpc>
                <a:spcPct val="120000"/>
              </a:lnSpc>
              <a:spcBef>
                <a:spcPts val="0"/>
              </a:spcBef>
              <a:buNone/>
            </a:pPr>
            <a:r>
              <a:rPr lang="ru-RU" dirty="0"/>
              <a:t>· возможность заново пережить внутренние конфликты прошлого в результате соприкосновения со своим бессознательным и общения с ним на символическом языке образов в условиях безопасного пространства и безусловной поддержке со стороны педагога;</a:t>
            </a:r>
          </a:p>
          <a:p>
            <a:pPr marL="0" indent="0" algn="just">
              <a:lnSpc>
                <a:spcPct val="120000"/>
              </a:lnSpc>
              <a:spcBef>
                <a:spcPts val="0"/>
              </a:spcBef>
              <a:buNone/>
            </a:pPr>
            <a:r>
              <a:rPr lang="ru-RU" dirty="0"/>
              <a:t>· возникновение чувства внутреннего контроля и порядка, так как творчество приводит к необходимости организовать окружающее пространство;</a:t>
            </a:r>
          </a:p>
          <a:p>
            <a:pPr marL="0" indent="0" algn="just">
              <a:lnSpc>
                <a:spcPct val="120000"/>
              </a:lnSpc>
              <a:spcBef>
                <a:spcPts val="0"/>
              </a:spcBef>
              <a:buNone/>
            </a:pPr>
            <a:r>
              <a:rPr lang="ru-RU" dirty="0"/>
              <a:t>· освоение новых форм опыта.</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320035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3250329" cy="214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3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964488" cy="432048"/>
          </a:xfrm>
        </p:spPr>
        <p:txBody>
          <a:bodyPr>
            <a:noAutofit/>
          </a:bodyPr>
          <a:lstStyle/>
          <a:p>
            <a:r>
              <a:rPr lang="ru-RU" sz="3600" b="1" dirty="0">
                <a:solidFill>
                  <a:srgbClr val="0070C0"/>
                </a:solidFill>
              </a:rPr>
              <a:t>Виды и техники работы с дошкольниками</a:t>
            </a:r>
          </a:p>
        </p:txBody>
      </p:sp>
      <p:sp>
        <p:nvSpPr>
          <p:cNvPr id="3" name="Объект 2"/>
          <p:cNvSpPr>
            <a:spLocks noGrp="1"/>
          </p:cNvSpPr>
          <p:nvPr>
            <p:ph idx="1"/>
          </p:nvPr>
        </p:nvSpPr>
        <p:spPr>
          <a:xfrm>
            <a:off x="539552" y="908720"/>
            <a:ext cx="8280920" cy="5256584"/>
          </a:xfrm>
        </p:spPr>
        <p:txBody>
          <a:bodyPr>
            <a:normAutofit fontScale="77500" lnSpcReduction="20000"/>
          </a:bodyPr>
          <a:lstStyle/>
          <a:p>
            <a:pPr marL="0" indent="0" algn="just">
              <a:buNone/>
            </a:pPr>
            <a:r>
              <a:rPr lang="ru-RU" b="1" dirty="0" err="1"/>
              <a:t>Изотерапия</a:t>
            </a:r>
            <a:r>
              <a:rPr lang="ru-RU" dirty="0"/>
              <a:t> – терапия изобразительным искусством (рисованием). Изобразительное искусство – самый естественный для человека вид творчества. Оно позволяет человеку понять и выразить свои чувства, ощущения, представления об окружающем мире. Кроме того, рисование помогает развивать мелкую моторику рук, чувственно-двигательную координацию.</a:t>
            </a:r>
          </a:p>
          <a:p>
            <a:pPr marL="0" indent="0" algn="just">
              <a:buNone/>
            </a:pPr>
            <a:r>
              <a:rPr lang="ru-RU" b="1" dirty="0" err="1"/>
              <a:t>Сказкотерапия</a:t>
            </a:r>
            <a:r>
              <a:rPr lang="ru-RU" dirty="0"/>
              <a:t> – это терапевтическое воздействие на ребенка с использованием материалов сказок, направленное на развитие творческих способностей учащихся, расширения их сознания, совершенствования взаимодействия с окружающим миром.</a:t>
            </a:r>
          </a:p>
          <a:p>
            <a:pPr marL="0" indent="0" algn="just">
              <a:buNone/>
            </a:pPr>
            <a:r>
              <a:rPr lang="ru-RU" b="1" dirty="0"/>
              <a:t>Музыкотерапия</a:t>
            </a:r>
            <a:r>
              <a:rPr lang="ru-RU" dirty="0"/>
              <a:t> – использование музыкального материала для коррекции учащихся.</a:t>
            </a:r>
          </a:p>
          <a:p>
            <a:pPr marL="0" indent="0" algn="just">
              <a:buNone/>
            </a:pPr>
            <a:r>
              <a:rPr lang="ru-RU" b="1" dirty="0"/>
              <a:t>Танцевальная терапия </a:t>
            </a:r>
            <a:r>
              <a:rPr lang="ru-RU" dirty="0"/>
              <a:t>– это интеграция эмоционального и физического состояния ребенка с помощью танца.</a:t>
            </a:r>
          </a:p>
          <a:p>
            <a:pPr marL="0" indent="0">
              <a:buNone/>
            </a:pPr>
            <a:endParaRPr lang="ru-RU" dirty="0"/>
          </a:p>
        </p:txBody>
      </p:sp>
    </p:spTree>
    <p:extLst>
      <p:ext uri="{BB962C8B-B14F-4D97-AF65-F5344CB8AC3E}">
        <p14:creationId xmlns:p14="http://schemas.microsoft.com/office/powerpoint/2010/main" val="331130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32"/>
            <a:ext cx="9144021" cy="514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0"/>
            <a:ext cx="9144000" cy="830997"/>
          </a:xfrm>
          <a:prstGeom prst="rect">
            <a:avLst/>
          </a:prstGeom>
        </p:spPr>
        <p:txBody>
          <a:bodyPr wrap="square">
            <a:spAutoFit/>
          </a:bodyPr>
          <a:lstStyle/>
          <a:p>
            <a:pPr lvl="0" algn="ctr"/>
            <a:r>
              <a:rPr lang="ru-RU" sz="4800" b="1" dirty="0">
                <a:solidFill>
                  <a:srgbClr val="C00000"/>
                </a:solidFill>
                <a:latin typeface="Times New Roman" pitchFamily="18" charset="0"/>
                <a:cs typeface="Times New Roman" pitchFamily="18" charset="0"/>
              </a:rPr>
              <a:t>Что? </a:t>
            </a:r>
            <a:r>
              <a:rPr lang="ru-RU" sz="4800" b="1" dirty="0">
                <a:solidFill>
                  <a:srgbClr val="002060"/>
                </a:solidFill>
                <a:latin typeface="Times New Roman" pitchFamily="18" charset="0"/>
                <a:cs typeface="Times New Roman" pitchFamily="18" charset="0"/>
              </a:rPr>
              <a:t>Как? </a:t>
            </a:r>
            <a:r>
              <a:rPr lang="ru-RU" sz="4800" b="1" dirty="0">
                <a:solidFill>
                  <a:schemeClr val="accent4">
                    <a:lumMod val="50000"/>
                  </a:schemeClr>
                </a:solidFill>
                <a:latin typeface="Times New Roman" pitchFamily="18" charset="0"/>
                <a:cs typeface="Times New Roman" pitchFamily="18" charset="0"/>
              </a:rPr>
              <a:t>Зачем?</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036496" cy="648072"/>
          </a:xfrm>
        </p:spPr>
        <p:txBody>
          <a:bodyPr>
            <a:noAutofit/>
          </a:bodyPr>
          <a:lstStyle/>
          <a:p>
            <a:r>
              <a:rPr lang="ru-RU" sz="3600" b="1" dirty="0">
                <a:solidFill>
                  <a:srgbClr val="0070C0"/>
                </a:solidFill>
              </a:rPr>
              <a:t>Виды и техники работы с дошкольниками</a:t>
            </a:r>
          </a:p>
        </p:txBody>
      </p:sp>
      <p:sp>
        <p:nvSpPr>
          <p:cNvPr id="3" name="Объект 2"/>
          <p:cNvSpPr>
            <a:spLocks noGrp="1"/>
          </p:cNvSpPr>
          <p:nvPr>
            <p:ph idx="1"/>
          </p:nvPr>
        </p:nvSpPr>
        <p:spPr>
          <a:xfrm>
            <a:off x="354360" y="836712"/>
            <a:ext cx="8435280" cy="5832648"/>
          </a:xfrm>
        </p:spPr>
        <p:txBody>
          <a:bodyPr>
            <a:normAutofit fontScale="70000" lnSpcReduction="20000"/>
          </a:bodyPr>
          <a:lstStyle/>
          <a:p>
            <a:pPr marL="0" indent="0" algn="just">
              <a:buNone/>
            </a:pPr>
            <a:r>
              <a:rPr lang="ru-RU" b="1" dirty="0"/>
              <a:t>Фототерапия</a:t>
            </a:r>
            <a:r>
              <a:rPr lang="ru-RU" dirty="0"/>
              <a:t> – это терапевтическое применение фотографий и </a:t>
            </a:r>
            <a:r>
              <a:rPr lang="ru-RU" dirty="0" err="1"/>
              <a:t>слайдой</a:t>
            </a:r>
            <a:r>
              <a:rPr lang="ru-RU" dirty="0"/>
              <a:t> для решения психологических проблем, для развития и гармонизации личности ребенка.</a:t>
            </a:r>
          </a:p>
          <a:p>
            <a:pPr marL="0" indent="0" algn="just">
              <a:buNone/>
            </a:pPr>
            <a:r>
              <a:rPr lang="ru-RU" dirty="0"/>
              <a:t>Фототерапия основывается на создании или восприятии фотографических образов и дополняется другим видами творческой деятельности (изобразительное искусство, танец и т.д.).</a:t>
            </a:r>
          </a:p>
          <a:p>
            <a:pPr marL="0" indent="0" algn="just">
              <a:buNone/>
            </a:pPr>
            <a:r>
              <a:rPr lang="ru-RU" dirty="0"/>
              <a:t>Вариантом задания при фототерапии может служить просмотр слайдов по определенной теме с последующим выражением своего отношения к просмотренному через рисунок или танец.</a:t>
            </a:r>
          </a:p>
          <a:p>
            <a:pPr marL="0" indent="0" algn="just">
              <a:buNone/>
            </a:pPr>
            <a:r>
              <a:rPr lang="ru-RU" b="1" dirty="0" err="1"/>
              <a:t>Куклотерапия</a:t>
            </a:r>
            <a:r>
              <a:rPr lang="ru-RU" dirty="0"/>
              <a:t> – это терапия, которая основывается на использовании кукол как основного терапевтического средства.</a:t>
            </a:r>
          </a:p>
          <a:p>
            <a:pPr marL="0" indent="0" algn="just">
              <a:buNone/>
            </a:pPr>
            <a:r>
              <a:rPr lang="ru-RU" dirty="0" err="1"/>
              <a:t>Куклотерапия</a:t>
            </a:r>
            <a:r>
              <a:rPr lang="ru-RU" dirty="0"/>
              <a:t> помогает ребенку развить коммуникативные навыки, выплеснуть свои негативные эмоции. </a:t>
            </a:r>
            <a:r>
              <a:rPr lang="ru-RU" dirty="0" err="1"/>
              <a:t>Куклотерапия</a:t>
            </a:r>
            <a:r>
              <a:rPr lang="ru-RU" dirty="0"/>
              <a:t> предоставляет ребенку своеобразную психологическую защиту, позволяет спрятаться за ролью. </a:t>
            </a:r>
          </a:p>
          <a:p>
            <a:pPr marL="0" indent="0" algn="just">
              <a:buNone/>
            </a:pPr>
            <a:r>
              <a:rPr lang="ru-RU" b="1" dirty="0" err="1"/>
              <a:t>Коллажирование</a:t>
            </a:r>
            <a:r>
              <a:rPr lang="ru-RU" b="1" dirty="0"/>
              <a:t> – </a:t>
            </a:r>
            <a:r>
              <a:rPr lang="ru-RU" dirty="0"/>
              <a:t>создание коллажа на определенную тему.</a:t>
            </a:r>
          </a:p>
          <a:p>
            <a:pPr marL="0" indent="0" algn="just">
              <a:buNone/>
            </a:pPr>
            <a:r>
              <a:rPr lang="ru-RU" b="1" dirty="0"/>
              <a:t>Театрализация и </a:t>
            </a:r>
            <a:r>
              <a:rPr lang="ru-RU" b="1" dirty="0" err="1"/>
              <a:t>инсценирование</a:t>
            </a:r>
            <a:r>
              <a:rPr lang="ru-RU" b="1" dirty="0"/>
              <a:t>.</a:t>
            </a:r>
          </a:p>
        </p:txBody>
      </p:sp>
    </p:spTree>
    <p:extLst>
      <p:ext uri="{BB962C8B-B14F-4D97-AF65-F5344CB8AC3E}">
        <p14:creationId xmlns:p14="http://schemas.microsoft.com/office/powerpoint/2010/main" val="787202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62074"/>
          </a:xfrm>
        </p:spPr>
        <p:txBody>
          <a:bodyPr>
            <a:normAutofit fontScale="90000"/>
          </a:bodyPr>
          <a:lstStyle/>
          <a:p>
            <a:r>
              <a:rPr lang="ru-RU" b="1" dirty="0">
                <a:solidFill>
                  <a:srgbClr val="0070C0"/>
                </a:solidFill>
              </a:rPr>
              <a:t>Формы работы</a:t>
            </a:r>
          </a:p>
        </p:txBody>
      </p:sp>
      <p:sp>
        <p:nvSpPr>
          <p:cNvPr id="3" name="Объект 2"/>
          <p:cNvSpPr>
            <a:spLocks noGrp="1"/>
          </p:cNvSpPr>
          <p:nvPr>
            <p:ph idx="1"/>
          </p:nvPr>
        </p:nvSpPr>
        <p:spPr>
          <a:xfrm>
            <a:off x="457200" y="980728"/>
            <a:ext cx="8229600" cy="5400600"/>
          </a:xfrm>
        </p:spPr>
        <p:txBody>
          <a:bodyPr>
            <a:normAutofit fontScale="70000" lnSpcReduction="20000"/>
          </a:bodyPr>
          <a:lstStyle/>
          <a:p>
            <a:pPr marL="0" indent="0" algn="just">
              <a:buNone/>
            </a:pPr>
            <a:r>
              <a:rPr lang="ru-RU" dirty="0"/>
              <a:t>По количеству участников выделяют:</a:t>
            </a:r>
          </a:p>
          <a:p>
            <a:pPr marL="0" indent="0" algn="just">
              <a:buNone/>
            </a:pPr>
            <a:r>
              <a:rPr lang="ru-RU" dirty="0">
                <a:solidFill>
                  <a:srgbClr val="0070C0"/>
                </a:solidFill>
              </a:rPr>
              <a:t>индивидуальную, групповую, коллективную формы.</a:t>
            </a:r>
            <a:r>
              <a:rPr lang="ru-RU" dirty="0"/>
              <a:t> </a:t>
            </a:r>
          </a:p>
          <a:p>
            <a:pPr marL="0" indent="0" algn="just">
              <a:buNone/>
            </a:pPr>
            <a:endParaRPr lang="ru-RU" dirty="0"/>
          </a:p>
          <a:p>
            <a:pPr marL="0" indent="0" algn="just">
              <a:buNone/>
            </a:pPr>
            <a:r>
              <a:rPr lang="ru-RU" dirty="0"/>
              <a:t>По степени активности участников:</a:t>
            </a:r>
          </a:p>
          <a:p>
            <a:pPr marL="0" indent="0" algn="just">
              <a:buNone/>
            </a:pPr>
            <a:r>
              <a:rPr lang="ru-RU" dirty="0"/>
              <a:t> </a:t>
            </a:r>
            <a:r>
              <a:rPr lang="ru-RU" dirty="0">
                <a:solidFill>
                  <a:srgbClr val="0070C0"/>
                </a:solidFill>
              </a:rPr>
              <a:t>пассивную, активную, смешанную формы</a:t>
            </a:r>
            <a:r>
              <a:rPr lang="ru-RU" dirty="0"/>
              <a:t> работы с детьми.</a:t>
            </a:r>
          </a:p>
          <a:p>
            <a:pPr marL="0" indent="0" algn="just">
              <a:buNone/>
            </a:pPr>
            <a:endParaRPr lang="ru-RU" b="1" dirty="0">
              <a:solidFill>
                <a:srgbClr val="0070C0"/>
              </a:solidFill>
            </a:endParaRPr>
          </a:p>
          <a:p>
            <a:pPr marL="0" indent="0" algn="just">
              <a:buNone/>
            </a:pPr>
            <a:r>
              <a:rPr lang="ru-RU" b="1" dirty="0">
                <a:solidFill>
                  <a:srgbClr val="0070C0"/>
                </a:solidFill>
              </a:rPr>
              <a:t>Пассивная форма </a:t>
            </a:r>
            <a:r>
              <a:rPr lang="ru-RU" dirty="0"/>
              <a:t>работы основывается на том, что ребенок использует художественные произведения, созданные другими людьми. Это могут быть </a:t>
            </a:r>
            <a:r>
              <a:rPr lang="ru-RU" i="1" dirty="0"/>
              <a:t>музыкальные произведения, картины, книги</a:t>
            </a:r>
            <a:r>
              <a:rPr lang="ru-RU" dirty="0"/>
              <a:t>.</a:t>
            </a:r>
          </a:p>
          <a:p>
            <a:pPr marL="0" indent="0" algn="just">
              <a:buNone/>
            </a:pPr>
            <a:r>
              <a:rPr lang="ru-RU" b="1" dirty="0">
                <a:solidFill>
                  <a:srgbClr val="0070C0"/>
                </a:solidFill>
              </a:rPr>
              <a:t>Активная форма</a:t>
            </a:r>
            <a:r>
              <a:rPr lang="ru-RU" dirty="0"/>
              <a:t> предполагает создание ребенком своих собственных произведений: </a:t>
            </a:r>
            <a:r>
              <a:rPr lang="ru-RU" i="1" dirty="0"/>
              <a:t>рисунков, скульптур, танцев.</a:t>
            </a:r>
          </a:p>
          <a:p>
            <a:pPr marL="0" indent="0" algn="just">
              <a:buNone/>
            </a:pPr>
            <a:r>
              <a:rPr lang="ru-RU" b="1" dirty="0">
                <a:solidFill>
                  <a:srgbClr val="0070C0"/>
                </a:solidFill>
              </a:rPr>
              <a:t>Смешанная форма </a:t>
            </a:r>
            <a:r>
              <a:rPr lang="ru-RU" dirty="0"/>
              <a:t>используется, когда ребенок прибегает к произведениям искусства (сказки, картины, скульптуры и т.п.) для создания своих собственных продуктов творчества.</a:t>
            </a:r>
          </a:p>
        </p:txBody>
      </p:sp>
    </p:spTree>
    <p:extLst>
      <p:ext uri="{BB962C8B-B14F-4D97-AF65-F5344CB8AC3E}">
        <p14:creationId xmlns:p14="http://schemas.microsoft.com/office/powerpoint/2010/main" val="2992293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634082"/>
          </a:xfrm>
        </p:spPr>
        <p:txBody>
          <a:bodyPr>
            <a:normAutofit fontScale="90000"/>
          </a:bodyPr>
          <a:lstStyle/>
          <a:p>
            <a:r>
              <a:rPr lang="ru-RU" b="1" dirty="0">
                <a:solidFill>
                  <a:srgbClr val="FF0000"/>
                </a:solidFill>
              </a:rPr>
              <a:t>Используемые материалы</a:t>
            </a:r>
          </a:p>
        </p:txBody>
      </p:sp>
      <p:sp>
        <p:nvSpPr>
          <p:cNvPr id="3" name="Объект 2"/>
          <p:cNvSpPr>
            <a:spLocks noGrp="1"/>
          </p:cNvSpPr>
          <p:nvPr>
            <p:ph idx="1"/>
          </p:nvPr>
        </p:nvSpPr>
        <p:spPr>
          <a:xfrm>
            <a:off x="385308" y="1052736"/>
            <a:ext cx="8424936" cy="5328592"/>
          </a:xfrm>
        </p:spPr>
        <p:txBody>
          <a:bodyPr>
            <a:normAutofit fontScale="85000" lnSpcReduction="10000"/>
          </a:bodyPr>
          <a:lstStyle/>
          <a:p>
            <a:pPr marL="0" indent="0" algn="just">
              <a:buNone/>
            </a:pPr>
            <a:r>
              <a:rPr lang="ru-RU" dirty="0"/>
              <a:t>Арт-технология предполагает широкий спектр </a:t>
            </a:r>
            <a:r>
              <a:rPr lang="ru-RU" b="1" dirty="0">
                <a:solidFill>
                  <a:srgbClr val="FF0000"/>
                </a:solidFill>
              </a:rPr>
              <a:t>различных материалов </a:t>
            </a:r>
            <a:r>
              <a:rPr lang="ru-RU" dirty="0"/>
              <a:t>для обеспечения творческого процесса детей. Это:</a:t>
            </a:r>
          </a:p>
          <a:p>
            <a:pPr marL="0" indent="0" algn="just">
              <a:buNone/>
            </a:pPr>
            <a:r>
              <a:rPr lang="ru-RU" dirty="0"/>
              <a:t>· краски, карандаши, мелки, фломастеры, пластилин;</a:t>
            </a:r>
          </a:p>
          <a:p>
            <a:pPr marL="0" indent="0" algn="just">
              <a:buNone/>
            </a:pPr>
            <a:r>
              <a:rPr lang="ru-RU" dirty="0"/>
              <a:t>· бумага, открытки, текстиль, газеты;</a:t>
            </a:r>
          </a:p>
          <a:p>
            <a:pPr marL="0" indent="0" algn="just">
              <a:buNone/>
            </a:pPr>
            <a:r>
              <a:rPr lang="ru-RU" dirty="0"/>
              <a:t>· природный материал – кора, листья, семена, цветы, камешки;</a:t>
            </a:r>
          </a:p>
          <a:p>
            <a:pPr marL="0" indent="0" algn="just">
              <a:buNone/>
            </a:pPr>
            <a:r>
              <a:rPr lang="ru-RU" dirty="0"/>
              <a:t>· глина, дерево, песок, тесто;</a:t>
            </a:r>
          </a:p>
          <a:p>
            <a:pPr marL="0" indent="0" algn="just">
              <a:buNone/>
            </a:pPr>
            <a:r>
              <a:rPr lang="ru-RU" dirty="0"/>
              <a:t>· кисти, ножницы, нитки, иголки, клей;</a:t>
            </a:r>
          </a:p>
          <a:p>
            <a:pPr marL="0" indent="0" algn="just">
              <a:buNone/>
            </a:pPr>
            <a:r>
              <a:rPr lang="ru-RU" dirty="0"/>
              <a:t>· фотографии, слайды;</a:t>
            </a:r>
          </a:p>
          <a:p>
            <a:pPr marL="0" indent="0" algn="just">
              <a:buNone/>
            </a:pPr>
            <a:r>
              <a:rPr lang="ru-RU" dirty="0"/>
              <a:t>· музыкальные инструменты, диски с музыкой и многое другое.</a:t>
            </a:r>
          </a:p>
        </p:txBody>
      </p:sp>
    </p:spTree>
    <p:extLst>
      <p:ext uri="{BB962C8B-B14F-4D97-AF65-F5344CB8AC3E}">
        <p14:creationId xmlns:p14="http://schemas.microsoft.com/office/powerpoint/2010/main" val="2842119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67328" cy="864096"/>
          </a:xfrm>
        </p:spPr>
        <p:txBody>
          <a:bodyPr>
            <a:noAutofit/>
          </a:bodyPr>
          <a:lstStyle/>
          <a:p>
            <a:r>
              <a:rPr lang="ru-RU" sz="3600" b="1" dirty="0">
                <a:solidFill>
                  <a:srgbClr val="0070C0"/>
                </a:solidFill>
                <a:hlinkClick r:id="rId2" action="ppaction://hlinkfile"/>
              </a:rPr>
              <a:t>Этапы</a:t>
            </a:r>
            <a:r>
              <a:rPr lang="ru-RU" sz="3600" b="1" dirty="0">
                <a:solidFill>
                  <a:srgbClr val="0070C0"/>
                </a:solidFill>
              </a:rPr>
              <a:t> проектирования занятия с использованием арт-технологии</a:t>
            </a:r>
          </a:p>
        </p:txBody>
      </p:sp>
      <p:sp>
        <p:nvSpPr>
          <p:cNvPr id="3" name="Объект 2"/>
          <p:cNvSpPr>
            <a:spLocks noGrp="1"/>
          </p:cNvSpPr>
          <p:nvPr>
            <p:ph idx="1"/>
          </p:nvPr>
        </p:nvSpPr>
        <p:spPr>
          <a:xfrm>
            <a:off x="285720" y="1285860"/>
            <a:ext cx="8643998" cy="1785950"/>
          </a:xfrm>
        </p:spPr>
        <p:txBody>
          <a:bodyPr>
            <a:normAutofit fontScale="85000" lnSpcReduction="20000"/>
          </a:bodyPr>
          <a:lstStyle/>
          <a:p>
            <a:pPr marL="0" indent="0" algn="ctr">
              <a:buNone/>
            </a:pPr>
            <a:r>
              <a:rPr lang="ru-RU" dirty="0"/>
              <a:t>1) диагностический этап ;</a:t>
            </a:r>
          </a:p>
          <a:p>
            <a:pPr marL="0" indent="0" algn="ctr">
              <a:buNone/>
            </a:pPr>
            <a:r>
              <a:rPr lang="ru-RU" dirty="0"/>
              <a:t>2) организационный этап;</a:t>
            </a:r>
          </a:p>
          <a:p>
            <a:pPr marL="0" indent="0" algn="ctr">
              <a:buNone/>
            </a:pPr>
            <a:r>
              <a:rPr lang="ru-RU" dirty="0"/>
              <a:t>3) </a:t>
            </a:r>
            <a:r>
              <a:rPr lang="ru-RU" dirty="0" err="1"/>
              <a:t>деятельностный</a:t>
            </a:r>
            <a:r>
              <a:rPr lang="ru-RU" dirty="0"/>
              <a:t> этап;</a:t>
            </a:r>
          </a:p>
          <a:p>
            <a:pPr marL="0" indent="0" algn="ctr">
              <a:buNone/>
            </a:pPr>
            <a:r>
              <a:rPr lang="ru-RU" dirty="0"/>
              <a:t>4) этап рефлексии.</a:t>
            </a:r>
          </a:p>
        </p:txBody>
      </p:sp>
      <p:pic>
        <p:nvPicPr>
          <p:cNvPr id="1027" name="Picture 3"/>
          <p:cNvPicPr>
            <a:picLocks noChangeAspect="1" noChangeArrowheads="1"/>
          </p:cNvPicPr>
          <p:nvPr/>
        </p:nvPicPr>
        <p:blipFill>
          <a:blip r:embed="rId3"/>
          <a:srcRect/>
          <a:stretch>
            <a:fillRect/>
          </a:stretch>
        </p:blipFill>
        <p:spPr bwMode="auto">
          <a:xfrm>
            <a:off x="1643042" y="3071810"/>
            <a:ext cx="6096000" cy="3429000"/>
          </a:xfrm>
          <a:prstGeom prst="rect">
            <a:avLst/>
          </a:prstGeom>
          <a:noFill/>
          <a:ln w="9525">
            <a:noFill/>
            <a:miter lim="800000"/>
            <a:headEnd/>
            <a:tailEnd/>
          </a:ln>
          <a:effectLst/>
        </p:spPr>
      </p:pic>
      <p:sp>
        <p:nvSpPr>
          <p:cNvPr id="6" name="Прямоугольник 5"/>
          <p:cNvSpPr/>
          <p:nvPr/>
        </p:nvSpPr>
        <p:spPr>
          <a:xfrm>
            <a:off x="3500430" y="3286124"/>
            <a:ext cx="2286016" cy="42862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64452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b="1" dirty="0">
                <a:solidFill>
                  <a:srgbClr val="0070C0"/>
                </a:solidFill>
              </a:rPr>
              <a:t>Примеры заданий (сказки)</a:t>
            </a:r>
          </a:p>
        </p:txBody>
      </p:sp>
      <p:sp>
        <p:nvSpPr>
          <p:cNvPr id="3" name="Объект 2"/>
          <p:cNvSpPr>
            <a:spLocks noGrp="1"/>
          </p:cNvSpPr>
          <p:nvPr>
            <p:ph idx="1"/>
          </p:nvPr>
        </p:nvSpPr>
        <p:spPr>
          <a:xfrm>
            <a:off x="179512" y="908720"/>
            <a:ext cx="8712968" cy="5616624"/>
          </a:xfrm>
        </p:spPr>
        <p:txBody>
          <a:bodyPr>
            <a:normAutofit fontScale="92500" lnSpcReduction="10000"/>
          </a:bodyPr>
          <a:lstStyle/>
          <a:p>
            <a:pPr marL="0" indent="0" algn="just">
              <a:buNone/>
            </a:pPr>
            <a:r>
              <a:rPr lang="ru-RU" dirty="0"/>
              <a:t>1. Рисование по сюжету сказки. Ребенку предлагается в виде рисунка изобразить чувства, ассоциации, которые возникли у них после прочтения сказки.</a:t>
            </a:r>
          </a:p>
          <a:p>
            <a:pPr marL="0" indent="0" algn="just">
              <a:buNone/>
            </a:pPr>
            <a:r>
              <a:rPr lang="ru-RU" dirty="0"/>
              <a:t>2. Разыгрывание сценок. Ребенку предлагается проиграть значимый, узловой эпизод из сказки или всю сказку целиком.</a:t>
            </a:r>
          </a:p>
          <a:p>
            <a:pPr marL="0" indent="0" algn="just">
              <a:buNone/>
            </a:pPr>
            <a:r>
              <a:rPr lang="ru-RU" dirty="0"/>
              <a:t>3. Дописывание, переписывание, сочинение сказки — предлагается придумать, додумать определённый эпизод из выбранной воспитателем сказки или сочинить свою собственную сказку по мотивам уже прочитанной.</a:t>
            </a:r>
          </a:p>
        </p:txBody>
      </p:sp>
    </p:spTree>
    <p:extLst>
      <p:ext uri="{BB962C8B-B14F-4D97-AF65-F5344CB8AC3E}">
        <p14:creationId xmlns:p14="http://schemas.microsoft.com/office/powerpoint/2010/main" val="2857579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634082"/>
          </a:xfrm>
        </p:spPr>
        <p:txBody>
          <a:bodyPr>
            <a:normAutofit fontScale="90000"/>
          </a:bodyPr>
          <a:lstStyle/>
          <a:p>
            <a:r>
              <a:rPr lang="ru-RU" b="1" dirty="0">
                <a:solidFill>
                  <a:srgbClr val="0070C0"/>
                </a:solidFill>
              </a:rPr>
              <a:t>Примеры заданий (музыка)</a:t>
            </a:r>
          </a:p>
        </p:txBody>
      </p:sp>
      <p:sp>
        <p:nvSpPr>
          <p:cNvPr id="3" name="Объект 2"/>
          <p:cNvSpPr>
            <a:spLocks noGrp="1"/>
          </p:cNvSpPr>
          <p:nvPr>
            <p:ph idx="1"/>
          </p:nvPr>
        </p:nvSpPr>
        <p:spPr>
          <a:xfrm>
            <a:off x="0" y="908720"/>
            <a:ext cx="9144000" cy="5760640"/>
          </a:xfrm>
        </p:spPr>
        <p:txBody>
          <a:bodyPr/>
          <a:lstStyle/>
          <a:p>
            <a:pPr marL="0" indent="0" algn="just">
              <a:buNone/>
            </a:pPr>
            <a:r>
              <a:rPr lang="ru-RU" dirty="0"/>
              <a:t>4. «Дирижер». Ребенку предлагается продирижировать под музыку. Это увеличивает заинтересованность и вовлеченность в процесс восприятия музыки.</a:t>
            </a:r>
          </a:p>
          <a:p>
            <a:pPr marL="0" indent="0" algn="just">
              <a:buNone/>
            </a:pPr>
            <a:r>
              <a:rPr lang="ru-RU" dirty="0"/>
              <a:t>5. «Спонтанное рисование под музыку». Детям предлагается рисовать все, что они захотят, пока звучит музыка. Свои ассоциации учащиеся изображают на бумаге, используя карандаши, краски, мелки. Желательно для этого задания использовать яркую, эмоциональную музыку.</a:t>
            </a:r>
          </a:p>
        </p:txBody>
      </p:sp>
    </p:spTree>
    <p:extLst>
      <p:ext uri="{BB962C8B-B14F-4D97-AF65-F5344CB8AC3E}">
        <p14:creationId xmlns:p14="http://schemas.microsoft.com/office/powerpoint/2010/main" val="262436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lstStyle/>
          <a:p>
            <a:r>
              <a:rPr lang="ru-RU" b="1" i="1" dirty="0">
                <a:solidFill>
                  <a:srgbClr val="00B050"/>
                </a:solidFill>
              </a:rPr>
              <a:t>Педагогическая технолог</a:t>
            </a:r>
            <a:r>
              <a:rPr lang="ru-RU" b="1" dirty="0">
                <a:solidFill>
                  <a:srgbClr val="00B050"/>
                </a:solidFill>
              </a:rPr>
              <a:t>ия</a:t>
            </a:r>
          </a:p>
        </p:txBody>
      </p:sp>
      <p:sp>
        <p:nvSpPr>
          <p:cNvPr id="3" name="Объект 2"/>
          <p:cNvSpPr>
            <a:spLocks noGrp="1"/>
          </p:cNvSpPr>
          <p:nvPr>
            <p:ph idx="1"/>
          </p:nvPr>
        </p:nvSpPr>
        <p:spPr/>
        <p:txBody>
          <a:bodyPr>
            <a:normAutofit/>
          </a:bodyPr>
          <a:lstStyle/>
          <a:p>
            <a:pPr marL="0" indent="0" algn="ctr">
              <a:buNone/>
            </a:pPr>
            <a:r>
              <a:rPr lang="ru-RU" b="1" dirty="0">
                <a:solidFill>
                  <a:schemeClr val="accent5">
                    <a:lumMod val="50000"/>
                  </a:schemeClr>
                </a:solidFill>
              </a:rPr>
              <a:t>Это совокупность психолого-педагогических</a:t>
            </a:r>
          </a:p>
          <a:p>
            <a:pPr marL="0" indent="0" algn="ctr">
              <a:buNone/>
            </a:pPr>
            <a:r>
              <a:rPr lang="ru-RU" b="1" dirty="0">
                <a:solidFill>
                  <a:schemeClr val="accent5">
                    <a:lumMod val="50000"/>
                  </a:schemeClr>
                </a:solidFill>
              </a:rPr>
              <a:t>установок, определяющих специальный набор и компоновку форм, методов, способов, приёмов обучения, воспитательных средств; она есть организационно - методический инструментарий  педагогического процесса . (</a:t>
            </a:r>
            <a:r>
              <a:rPr lang="ru-RU" b="1" dirty="0" err="1">
                <a:solidFill>
                  <a:schemeClr val="accent5">
                    <a:lumMod val="50000"/>
                  </a:schemeClr>
                </a:solidFill>
              </a:rPr>
              <a:t>Б.Т.Лихачёв</a:t>
            </a:r>
            <a:r>
              <a:rPr lang="ru-RU" b="1" dirty="0">
                <a:solidFill>
                  <a:schemeClr val="accent5">
                    <a:lumMod val="50000"/>
                  </a:schemeClr>
                </a:solidFill>
              </a:rPr>
              <a:t>)</a:t>
            </a:r>
          </a:p>
        </p:txBody>
      </p:sp>
    </p:spTree>
    <p:extLst>
      <p:ext uri="{BB962C8B-B14F-4D97-AF65-F5344CB8AC3E}">
        <p14:creationId xmlns:p14="http://schemas.microsoft.com/office/powerpoint/2010/main" val="958582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346050"/>
          </a:xfrm>
        </p:spPr>
        <p:txBody>
          <a:bodyPr>
            <a:normAutofit fontScale="90000"/>
          </a:bodyPr>
          <a:lstStyle/>
          <a:p>
            <a:r>
              <a:rPr lang="ru-RU" b="1" dirty="0">
                <a:solidFill>
                  <a:srgbClr val="0070C0"/>
                </a:solidFill>
              </a:rPr>
              <a:t>Примеры заданий (танцы)</a:t>
            </a:r>
          </a:p>
        </p:txBody>
      </p:sp>
      <p:sp>
        <p:nvSpPr>
          <p:cNvPr id="3" name="Объект 2"/>
          <p:cNvSpPr>
            <a:spLocks noGrp="1"/>
          </p:cNvSpPr>
          <p:nvPr>
            <p:ph idx="1"/>
          </p:nvPr>
        </p:nvSpPr>
        <p:spPr>
          <a:xfrm>
            <a:off x="395536" y="836712"/>
            <a:ext cx="8496944" cy="5904656"/>
          </a:xfrm>
        </p:spPr>
        <p:txBody>
          <a:bodyPr>
            <a:normAutofit fontScale="85000" lnSpcReduction="20000"/>
          </a:bodyPr>
          <a:lstStyle/>
          <a:p>
            <a:pPr marL="0" indent="0" algn="just">
              <a:buNone/>
            </a:pPr>
            <a:r>
              <a:rPr lang="ru-RU" dirty="0"/>
              <a:t>6. Группа выстраивается в цепочку (по аналогии как в игру в паровозик). Педагог включает музыку. Первый ребенок из цепочки (ведущий) начинает двигаться под музыку, остальные повторять движения, которые показывает им ведущий. Через некоторое время музыка прекращается и ведущий меняется местами с последним учеником из цепочки, становясь, таким образом, ведомым.</a:t>
            </a:r>
          </a:p>
          <a:p>
            <a:pPr marL="0" indent="0" algn="just">
              <a:buNone/>
            </a:pPr>
            <a:r>
              <a:rPr lang="ru-RU" dirty="0"/>
              <a:t>7. Группа встает в круг. Выбирается один из детей, которому предлагается встать в круг и станцевать два танца: первый на тему «Какой я есть на самом деле», второй – «Каким бы я хотел быть». Затем в круг выходит второй ребенок и так далее. После выполнения этого задания детям предлагается ответить на такие вопросы: - «Как вы себя чувствовали, когда смотрели танец, и когда танцевали?», - «В чем заключается отличие первого танца от второго?»</a:t>
            </a:r>
          </a:p>
        </p:txBody>
      </p:sp>
    </p:spTree>
    <p:extLst>
      <p:ext uri="{BB962C8B-B14F-4D97-AF65-F5344CB8AC3E}">
        <p14:creationId xmlns:p14="http://schemas.microsoft.com/office/powerpoint/2010/main" val="2641464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71" y="99025"/>
            <a:ext cx="9036496" cy="5040560"/>
          </a:xfrm>
        </p:spPr>
        <p:txBody>
          <a:bodyPr>
            <a:normAutofit/>
          </a:bodyPr>
          <a:lstStyle/>
          <a:p>
            <a:pPr marL="0" indent="0" algn="ctr">
              <a:buNone/>
            </a:pPr>
            <a:r>
              <a:rPr lang="ru-RU" b="1" dirty="0">
                <a:solidFill>
                  <a:srgbClr val="0070C0"/>
                </a:solidFill>
              </a:rPr>
              <a:t>Пример: «Дом как мир». </a:t>
            </a:r>
            <a:r>
              <a:rPr lang="ru-RU" dirty="0"/>
              <a:t>Обряды и традиции. </a:t>
            </a:r>
            <a:r>
              <a:rPr lang="ru-RU" dirty="0" err="1"/>
              <a:t>Куклотерапия</a:t>
            </a:r>
            <a:r>
              <a:rPr lang="ru-RU" dirty="0"/>
              <a:t> (создание оберегов)</a:t>
            </a:r>
          </a:p>
        </p:txBody>
      </p:sp>
      <p:pic>
        <p:nvPicPr>
          <p:cNvPr id="2050" name="Picture 2" descr="Picture background">
            <a:extLst>
              <a:ext uri="{FF2B5EF4-FFF2-40B4-BE49-F238E27FC236}">
                <a16:creationId xmlns:a16="http://schemas.microsoft.com/office/drawing/2014/main" xmlns="" id="{3011F101-3A9A-11BA-F693-9016556CE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04102"/>
            <a:ext cx="7848872" cy="536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31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xmlns="" id="{B65367B5-1762-B08F-F347-88D3EB19EC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76672"/>
            <a:ext cx="4285238" cy="6381327"/>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xmlns="" id="{AC03312E-5509-9AB7-E7CA-3D88B724854D}"/>
              </a:ext>
            </a:extLst>
          </p:cNvPr>
          <p:cNvPicPr>
            <a:picLocks noChangeAspect="1"/>
          </p:cNvPicPr>
          <p:nvPr/>
        </p:nvPicPr>
        <p:blipFill>
          <a:blip r:embed="rId3"/>
          <a:stretch>
            <a:fillRect/>
          </a:stretch>
        </p:blipFill>
        <p:spPr>
          <a:xfrm>
            <a:off x="5127104" y="908720"/>
            <a:ext cx="3048000" cy="3048000"/>
          </a:xfrm>
          <a:prstGeom prst="rect">
            <a:avLst/>
          </a:prstGeom>
        </p:spPr>
      </p:pic>
      <p:sp>
        <p:nvSpPr>
          <p:cNvPr id="6" name="TextBox 5">
            <a:extLst>
              <a:ext uri="{FF2B5EF4-FFF2-40B4-BE49-F238E27FC236}">
                <a16:creationId xmlns:a16="http://schemas.microsoft.com/office/drawing/2014/main" xmlns="" id="{178733C9-1A2F-847A-0330-09C72468AD20}"/>
              </a:ext>
            </a:extLst>
          </p:cNvPr>
          <p:cNvSpPr txBox="1"/>
          <p:nvPr/>
        </p:nvSpPr>
        <p:spPr>
          <a:xfrm>
            <a:off x="5940152" y="4293096"/>
            <a:ext cx="1421904" cy="1384995"/>
          </a:xfrm>
          <a:prstGeom prst="rect">
            <a:avLst/>
          </a:prstGeom>
          <a:noFill/>
        </p:spPr>
        <p:txBody>
          <a:bodyPr wrap="square">
            <a:spAutoFit/>
          </a:bodyPr>
          <a:lstStyle/>
          <a:p>
            <a:pPr algn="ctr"/>
            <a:r>
              <a:rPr lang="ru-RU" sz="2800" b="1" dirty="0">
                <a:solidFill>
                  <a:srgbClr val="002060"/>
                </a:solidFill>
              </a:rPr>
              <a:t>Что?</a:t>
            </a:r>
          </a:p>
          <a:p>
            <a:pPr algn="ctr"/>
            <a:r>
              <a:rPr lang="ru-RU" sz="2800" b="1" dirty="0">
                <a:solidFill>
                  <a:srgbClr val="002060"/>
                </a:solidFill>
              </a:rPr>
              <a:t> Как? Зачем?</a:t>
            </a:r>
          </a:p>
        </p:txBody>
      </p:sp>
      <p:sp>
        <p:nvSpPr>
          <p:cNvPr id="8" name="TextBox 7">
            <a:extLst>
              <a:ext uri="{FF2B5EF4-FFF2-40B4-BE49-F238E27FC236}">
                <a16:creationId xmlns:a16="http://schemas.microsoft.com/office/drawing/2014/main" xmlns="" id="{A95744C8-262A-10EF-52D9-750A53BEB523}"/>
              </a:ext>
            </a:extLst>
          </p:cNvPr>
          <p:cNvSpPr txBox="1"/>
          <p:nvPr/>
        </p:nvSpPr>
        <p:spPr>
          <a:xfrm>
            <a:off x="2286000" y="-31922"/>
            <a:ext cx="4572000" cy="584775"/>
          </a:xfrm>
          <a:prstGeom prst="rect">
            <a:avLst/>
          </a:prstGeom>
          <a:noFill/>
        </p:spPr>
        <p:txBody>
          <a:bodyPr wrap="square">
            <a:spAutoFit/>
          </a:bodyPr>
          <a:lstStyle/>
          <a:p>
            <a:pPr algn="ctr"/>
            <a:r>
              <a:rPr lang="ru-RU" sz="3200" b="1" dirty="0">
                <a:solidFill>
                  <a:srgbClr val="C00000"/>
                </a:solidFill>
                <a:effectLst/>
                <a:latin typeface="Times New Roman" panose="02020603050405020304" pitchFamily="18" charset="0"/>
                <a:ea typeface="Times New Roman" panose="02020603050405020304" pitchFamily="18" charset="0"/>
              </a:rPr>
              <a:t>Без сердца что поймем? </a:t>
            </a:r>
            <a:endParaRPr lang="ru-RU" sz="3200" b="1" dirty="0"/>
          </a:p>
        </p:txBody>
      </p:sp>
    </p:spTree>
    <p:extLst>
      <p:ext uri="{BB962C8B-B14F-4D97-AF65-F5344CB8AC3E}">
        <p14:creationId xmlns:p14="http://schemas.microsoft.com/office/powerpoint/2010/main" val="2743590825"/>
      </p:ext>
    </p:extLst>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Рисунок 5"/>
          <p:cNvPicPr>
            <a:picLocks noChangeAspect="1"/>
          </p:cNvPicPr>
          <p:nvPr/>
        </p:nvPicPr>
        <p:blipFill>
          <a:blip cstate="print" r:embed="rId2"/>
          <a:stretch>
            <a:fillRect/>
          </a:stretch>
        </p:blipFill>
        <p:spPr>
          <a:xfrm>
            <a:off x="206051" y="4865280"/>
            <a:ext cx="2310312" cy="1728192"/>
          </a:xfrm>
          <a:prstGeom prst="rect">
            <a:avLst/>
          </a:prstGeom>
        </p:spPr>
      </p:pic>
      <p:pic>
        <p:nvPicPr>
          <p:cNvPr id="9" name="Рисунок 8"/>
          <p:cNvPicPr>
            <a:picLocks noChangeAspect="1"/>
          </p:cNvPicPr>
          <p:nvPr/>
        </p:nvPicPr>
        <p:blipFill rotWithShape="1">
          <a:blip r:embed="rId3"/>
          <a:srcRect b="245"/>
          <a:stretch/>
        </p:blipFill>
        <p:spPr>
          <a:xfrm>
            <a:off x="6228184" y="4858628"/>
            <a:ext cx="2382320" cy="1709756"/>
          </a:xfrm>
          <a:prstGeom prst="rect">
            <a:avLst/>
          </a:prstGeom>
        </p:spPr>
      </p:pic>
      <p:sp>
        <p:nvSpPr>
          <p:cNvPr id="3" name="Объект 2"/>
          <p:cNvSpPr>
            <a:spLocks noGrp="1"/>
          </p:cNvSpPr>
          <p:nvPr>
            <p:ph idx="1"/>
          </p:nvPr>
        </p:nvSpPr>
        <p:spPr>
          <a:xfrm>
            <a:off x="107504" y="146139"/>
            <a:ext cx="9036496" cy="2044824"/>
          </a:xfrm>
        </p:spPr>
        <p:txBody>
          <a:bodyPr>
            <a:normAutofit/>
          </a:bodyPr>
          <a:lstStyle/>
          <a:p>
            <a:pPr algn="ctr" indent="0" marL="0">
              <a:buNone/>
            </a:pPr>
            <a:r>
              <a:rPr dirty="0" lang="ru-RU" sz="3600">
                <a:solidFill>
                  <a:srgbClr val="00B050"/>
                </a:solidFill>
              </a:rPr>
              <a:t>Удачи в применении арт-технологий в обучении и воспитании наших детей.</a:t>
            </a:r>
          </a:p>
        </p:txBody>
      </p:sp>
      <p:pic>
        <p:nvPicPr>
          <p:cNvPr id="7" name="Рисунок 6"/>
          <p:cNvPicPr>
            <a:picLocks noChangeAspect="1"/>
          </p:cNvPicPr>
          <p:nvPr/>
        </p:nvPicPr>
        <p:blipFill>
          <a:blip cstate="print" r:embed="rId4"/>
          <a:stretch>
            <a:fillRect/>
          </a:stretch>
        </p:blipFill>
        <p:spPr>
          <a:xfrm>
            <a:off x="2925438" y="4888269"/>
            <a:ext cx="2895644" cy="1628800"/>
          </a:xfrm>
          <a:prstGeom prst="rect">
            <a:avLst/>
          </a:prstGeom>
        </p:spPr>
      </p:pic>
      <p:sp>
        <p:nvSpPr>
          <p:cNvPr id="10" name="TextBox 9">
            <a:extLst>
              <a:ext uri="{FF2B5EF4-FFF2-40B4-BE49-F238E27FC236}">
                <a16:creationId xmlns:a16="http://schemas.microsoft.com/office/drawing/2014/main" xmlns="" id="{884D3557-F372-293F-0DDF-44E42FAE87CE}"/>
              </a:ext>
            </a:extLst>
          </p:cNvPr>
          <p:cNvSpPr txBox="1"/>
          <p:nvPr/>
        </p:nvSpPr>
        <p:spPr>
          <a:xfrm>
            <a:off x="420229" y="3852556"/>
            <a:ext cx="8171523" cy="646331"/>
          </a:xfrm>
          <a:prstGeom prst="rect">
            <a:avLst/>
          </a:prstGeom>
          <a:noFill/>
        </p:spPr>
        <p:txBody>
          <a:bodyPr wrap="square">
            <a:spAutoFit/>
          </a:bodyPr>
          <a:lstStyle/>
          <a:p>
            <a:pPr algn="ctr"/>
            <a:r>
              <a:rPr dirty="0" i="1" lang="ru-RU">
                <a:solidFill>
                  <a:srgbClr val="0070C0"/>
                </a:solidFill>
              </a:rPr>
              <a:t>«Основной целью воспитания человека может быть только сам человек, а в человеке цель воспитания составляет душа» К. Д. Ушинский</a:t>
            </a:r>
          </a:p>
        </p:txBody>
      </p:sp>
      <p:sp>
        <p:nvSpPr>
          <p:cNvPr id="12" name="TextBox 11">
            <a:extLst>
              <a:ext uri="{FF2B5EF4-FFF2-40B4-BE49-F238E27FC236}">
                <a16:creationId xmlns:a16="http://schemas.microsoft.com/office/drawing/2014/main" xmlns="" id="{33BC39C3-F1DC-10AC-64CA-8BA52B18FBFD}"/>
              </a:ext>
            </a:extLst>
          </p:cNvPr>
          <p:cNvSpPr txBox="1"/>
          <p:nvPr/>
        </p:nvSpPr>
        <p:spPr>
          <a:xfrm>
            <a:off x="594805" y="1730273"/>
            <a:ext cx="7822369" cy="1714572"/>
          </a:xfrm>
          <a:prstGeom prst="rect">
            <a:avLst/>
          </a:prstGeom>
          <a:noFill/>
        </p:spPr>
        <p:txBody>
          <a:bodyPr wrap="square">
            <a:spAutoFit/>
          </a:bodyPr>
          <a:lstStyle/>
          <a:p>
            <a:pPr algn="ctr">
              <a:lnSpc>
                <a:spcPts val="1650"/>
              </a:lnSpc>
              <a:spcBef>
                <a:spcPts val="600"/>
              </a:spcBef>
              <a:spcAft>
                <a:spcPts val="600"/>
              </a:spcAft>
              <a:buFont charset="0" panose="020B0604020202020204" pitchFamily="34" typeface="Arial"/>
              <a:buChar char="•"/>
            </a:pPr>
            <a:r>
              <a:rPr b="0" dirty="0" i="1" lang="ru-RU">
                <a:solidFill>
                  <a:srgbClr val="002060"/>
                </a:solidFill>
                <a:effectLst/>
                <a:latin typeface="YS Text"/>
              </a:rPr>
              <a:t>Путь к Сердцу ученика есть чистое Сердце учителя».</a:t>
            </a:r>
          </a:p>
          <a:p>
            <a:pPr algn="ctr">
              <a:lnSpc>
                <a:spcPts val="1650"/>
              </a:lnSpc>
              <a:spcBef>
                <a:spcPts val="600"/>
              </a:spcBef>
              <a:spcAft>
                <a:spcPts val="600"/>
              </a:spcAft>
              <a:buFont charset="0" panose="020B0604020202020204" pitchFamily="34" typeface="Arial"/>
              <a:buChar char="•"/>
            </a:pPr>
            <a:endParaRPr b="0" dirty="0" i="1" lang="ru-RU">
              <a:solidFill>
                <a:srgbClr val="002060"/>
              </a:solidFill>
              <a:effectLst/>
              <a:latin typeface="YS Text"/>
            </a:endParaRPr>
          </a:p>
          <a:p>
            <a:pPr algn="ctr">
              <a:lnSpc>
                <a:spcPts val="1650"/>
              </a:lnSpc>
              <a:spcAft>
                <a:spcPts val="600"/>
              </a:spcAft>
              <a:buFont charset="0" panose="020B0604020202020204" pitchFamily="34" typeface="Arial"/>
              <a:buChar char="•"/>
            </a:pPr>
            <a:r>
              <a:rPr b="0" dirty="0" i="1" lang="ru-RU">
                <a:solidFill>
                  <a:srgbClr val="002060"/>
                </a:solidFill>
                <a:effectLst/>
                <a:latin typeface="YS Text"/>
              </a:rPr>
              <a:t>«Сердце всё знает… когда ищешь ответ на сложный вопрос, когда что-то бывает непонятно, положи перед сном мысль на Сердце, а наутро откроются тебе ответы… Только делай это с верою». </a:t>
            </a:r>
          </a:p>
          <a:p>
            <a:pPr algn="r">
              <a:lnSpc>
                <a:spcPts val="1650"/>
              </a:lnSpc>
              <a:spcAft>
                <a:spcPts val="600"/>
              </a:spcAft>
            </a:pPr>
            <a:r>
              <a:rPr b="0" dirty="0" i="1" lang="ru-RU">
                <a:solidFill>
                  <a:srgbClr val="002060"/>
                </a:solidFill>
                <a:effectLst/>
                <a:latin typeface="YS Text"/>
              </a:rPr>
              <a:t>Ш. А. АМОНАШВИЛИ </a:t>
            </a:r>
          </a:p>
        </p:txBody>
      </p:sp>
    </p:spTree>
    <p:extLst>
      <p:ext uri="{BB962C8B-B14F-4D97-AF65-F5344CB8AC3E}">
        <p14:creationId xmlns:p14="http://schemas.microsoft.com/office/powerpoint/2010/main" val="17271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1657995" y="1237830"/>
            <a:ext cx="5828019" cy="41063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по</a:t>
            </a:r>
            <a:r>
              <a:rPr lang="ru-RU" b="1" dirty="0">
                <a:solidFill>
                  <a:schemeClr val="tx2">
                    <a:lumMod val="50000"/>
                  </a:schemeClr>
                </a:solidFill>
              </a:rPr>
              <a:t> </a:t>
            </a:r>
            <a:r>
              <a:rPr lang="ru-RU" b="1" dirty="0">
                <a:solidFill>
                  <a:schemeClr val="bg1"/>
                </a:solidFill>
              </a:rPr>
              <a:t>новому</a:t>
            </a:r>
          </a:p>
        </p:txBody>
      </p:sp>
      <p:sp>
        <p:nvSpPr>
          <p:cNvPr id="6" name="Арка 5"/>
          <p:cNvSpPr/>
          <p:nvPr/>
        </p:nvSpPr>
        <p:spPr>
          <a:xfrm>
            <a:off x="2939075" y="3334547"/>
            <a:ext cx="3332423" cy="1242716"/>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rgbClr val="002060"/>
              </a:solidFill>
              <a:latin typeface="Times New Roman" pitchFamily="18" charset="0"/>
              <a:cs typeface="Times New Roman" pitchFamily="18" charset="0"/>
            </a:endParaRPr>
          </a:p>
        </p:txBody>
      </p:sp>
      <p:sp>
        <p:nvSpPr>
          <p:cNvPr id="37" name="Выгнутая вверх стрелка 36"/>
          <p:cNvSpPr/>
          <p:nvPr/>
        </p:nvSpPr>
        <p:spPr>
          <a:xfrm>
            <a:off x="2343777" y="4243294"/>
            <a:ext cx="4523010" cy="296763"/>
          </a:xfrm>
          <a:prstGeom prst="curved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rgbClr val="002060"/>
              </a:solidFill>
              <a:latin typeface="Times New Roman" pitchFamily="18" charset="0"/>
              <a:cs typeface="Times New Roman" pitchFamily="18" charset="0"/>
            </a:endParaRPr>
          </a:p>
        </p:txBody>
      </p:sp>
      <p:sp>
        <p:nvSpPr>
          <p:cNvPr id="38" name="Месяц 37"/>
          <p:cNvSpPr/>
          <p:nvPr/>
        </p:nvSpPr>
        <p:spPr>
          <a:xfrm rot="3391572">
            <a:off x="2368522" y="1294589"/>
            <a:ext cx="370033" cy="1764788"/>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4182621" y="5948781"/>
            <a:ext cx="184731" cy="584775"/>
          </a:xfrm>
          <a:prstGeom prst="rect">
            <a:avLst/>
          </a:prstGeom>
        </p:spPr>
        <p:txBody>
          <a:bodyPr wrap="none">
            <a:spAutoFit/>
          </a:bodyPr>
          <a:lstStyle/>
          <a:p>
            <a:endParaRPr lang="ru-RU" sz="3200" b="1" dirty="0">
              <a:solidFill>
                <a:srgbClr val="002060"/>
              </a:solidFill>
            </a:endParaRPr>
          </a:p>
        </p:txBody>
      </p:sp>
      <p:sp>
        <p:nvSpPr>
          <p:cNvPr id="18" name="Прямоугольник 17"/>
          <p:cNvSpPr/>
          <p:nvPr/>
        </p:nvSpPr>
        <p:spPr>
          <a:xfrm rot="19844779">
            <a:off x="-213846" y="292822"/>
            <a:ext cx="2637260" cy="830997"/>
          </a:xfrm>
          <a:prstGeom prst="rect">
            <a:avLst/>
          </a:prstGeom>
        </p:spPr>
        <p:txBody>
          <a:bodyPr wrap="none">
            <a:spAutoFit/>
          </a:bodyPr>
          <a:lstStyle/>
          <a:p>
            <a:pPr algn="ctr"/>
            <a:r>
              <a:rPr lang="ru-RU" sz="4800" b="1" dirty="0">
                <a:solidFill>
                  <a:schemeClr val="bg1"/>
                </a:solidFill>
                <a:latin typeface="Times New Roman" pitchFamily="18" charset="0"/>
                <a:cs typeface="Times New Roman" pitchFamily="18" charset="0"/>
              </a:rPr>
              <a:t>Мыслим</a:t>
            </a:r>
          </a:p>
        </p:txBody>
      </p:sp>
      <p:sp>
        <p:nvSpPr>
          <p:cNvPr id="20" name="Прямоугольник 19"/>
          <p:cNvSpPr/>
          <p:nvPr/>
        </p:nvSpPr>
        <p:spPr>
          <a:xfrm rot="2024684">
            <a:off x="6155482" y="458821"/>
            <a:ext cx="3447292" cy="830997"/>
          </a:xfrm>
          <a:prstGeom prst="rect">
            <a:avLst/>
          </a:prstGeom>
        </p:spPr>
        <p:txBody>
          <a:bodyPr wrap="square">
            <a:spAutoFit/>
          </a:bodyPr>
          <a:lstStyle/>
          <a:p>
            <a:pPr algn="ctr"/>
            <a:r>
              <a:rPr lang="ru-RU" sz="4800" b="1" dirty="0">
                <a:solidFill>
                  <a:schemeClr val="bg1"/>
                </a:solidFill>
                <a:latin typeface="Times New Roman" pitchFamily="18" charset="0"/>
                <a:cs typeface="Times New Roman" pitchFamily="18" charset="0"/>
              </a:rPr>
              <a:t>Разумом</a:t>
            </a:r>
            <a:r>
              <a:rPr lang="ru-RU" sz="4800" b="1" dirty="0">
                <a:solidFill>
                  <a:schemeClr val="bg1"/>
                </a:solidFill>
              </a:rPr>
              <a:t> </a:t>
            </a:r>
          </a:p>
        </p:txBody>
      </p:sp>
      <p:sp>
        <p:nvSpPr>
          <p:cNvPr id="21" name="Прямоугольник 20"/>
          <p:cNvSpPr/>
          <p:nvPr/>
        </p:nvSpPr>
        <p:spPr>
          <a:xfrm rot="2088805">
            <a:off x="73986" y="5527205"/>
            <a:ext cx="1818519" cy="769441"/>
          </a:xfrm>
          <a:prstGeom prst="rect">
            <a:avLst/>
          </a:prstGeom>
        </p:spPr>
        <p:txBody>
          <a:bodyPr wrap="square">
            <a:spAutoFit/>
          </a:bodyPr>
          <a:lstStyle/>
          <a:p>
            <a:pPr algn="ctr"/>
            <a:r>
              <a:rPr lang="ru-RU" sz="4400" b="1" dirty="0">
                <a:solidFill>
                  <a:schemeClr val="bg1"/>
                </a:solidFill>
                <a:latin typeface="Century Schoolbook"/>
              </a:rPr>
              <a:t>Умом</a:t>
            </a:r>
            <a:endParaRPr lang="ru-RU" sz="4400" dirty="0">
              <a:solidFill>
                <a:schemeClr val="bg1"/>
              </a:solidFill>
            </a:endParaRPr>
          </a:p>
        </p:txBody>
      </p:sp>
      <p:sp>
        <p:nvSpPr>
          <p:cNvPr id="22" name="Прямоугольник 21"/>
          <p:cNvSpPr/>
          <p:nvPr/>
        </p:nvSpPr>
        <p:spPr>
          <a:xfrm rot="19841475">
            <a:off x="6997673" y="5841905"/>
            <a:ext cx="2314608" cy="707886"/>
          </a:xfrm>
          <a:prstGeom prst="rect">
            <a:avLst/>
          </a:prstGeom>
        </p:spPr>
        <p:txBody>
          <a:bodyPr wrap="none">
            <a:spAutoFit/>
          </a:bodyPr>
          <a:lstStyle/>
          <a:p>
            <a:pPr algn="ctr"/>
            <a:r>
              <a:rPr lang="ru-RU" sz="4000" b="1" dirty="0">
                <a:solidFill>
                  <a:schemeClr val="bg1"/>
                </a:solidFill>
                <a:latin typeface="Times New Roman" pitchFamily="18" charset="0"/>
                <a:cs typeface="Times New Roman" pitchFamily="18" charset="0"/>
              </a:rPr>
              <a:t>Сердцем</a:t>
            </a:r>
            <a:r>
              <a:rPr lang="ru-RU" sz="4000" b="1" dirty="0">
                <a:solidFill>
                  <a:schemeClr val="bg1"/>
                </a:solidFill>
              </a:rPr>
              <a:t> </a:t>
            </a:r>
          </a:p>
        </p:txBody>
      </p:sp>
      <p:sp>
        <p:nvSpPr>
          <p:cNvPr id="17" name="Прямоугольник 16"/>
          <p:cNvSpPr/>
          <p:nvPr/>
        </p:nvSpPr>
        <p:spPr>
          <a:xfrm>
            <a:off x="1857358" y="1500178"/>
            <a:ext cx="5450945" cy="3724096"/>
          </a:xfrm>
          <a:prstGeom prst="rect">
            <a:avLst/>
          </a:prstGeom>
        </p:spPr>
        <p:txBody>
          <a:bodyPr wrap="square">
            <a:spAutoFit/>
          </a:bodyPr>
          <a:lstStyle/>
          <a:p>
            <a:pPr algn="ctr"/>
            <a:r>
              <a:rPr lang="ru-RU" sz="2000" b="1" u="sng" dirty="0">
                <a:solidFill>
                  <a:srgbClr val="C00000"/>
                </a:solidFill>
                <a:latin typeface="Times New Roman" pitchFamily="18" charset="0"/>
                <a:cs typeface="Times New Roman" pitchFamily="18" charset="0"/>
              </a:rPr>
              <a:t>ЦЕЛЬ: </a:t>
            </a:r>
          </a:p>
          <a:p>
            <a:pPr algn="ctr"/>
            <a:r>
              <a:rPr lang="ru-RU" sz="2400" b="1" dirty="0">
                <a:solidFill>
                  <a:srgbClr val="002060"/>
                </a:solidFill>
                <a:latin typeface="Times New Roman" pitchFamily="18" charset="0"/>
                <a:cs typeface="Times New Roman" pitchFamily="18" charset="0"/>
              </a:rPr>
              <a:t>создание образовательного пространства на основе базовых ценностей российского общества как среды воспитания</a:t>
            </a:r>
          </a:p>
          <a:p>
            <a:pPr marL="285750" indent="-285750" algn="ctr">
              <a:buFont typeface="Arial" charset="0"/>
              <a:buChar char="•"/>
            </a:pPr>
            <a:r>
              <a:rPr lang="ru-RU" sz="2400" b="1" dirty="0">
                <a:solidFill>
                  <a:srgbClr val="002060"/>
                </a:solidFill>
                <a:latin typeface="Times New Roman" pitchFamily="18" charset="0"/>
                <a:cs typeface="Times New Roman" pitchFamily="18" charset="0"/>
              </a:rPr>
              <a:t>Гражданина России;</a:t>
            </a:r>
          </a:p>
          <a:p>
            <a:pPr marL="285750" indent="-285750" algn="ctr">
              <a:buFont typeface="Arial" charset="0"/>
              <a:buChar char="•"/>
            </a:pPr>
            <a:r>
              <a:rPr lang="ru-RU" sz="2400" b="1" dirty="0">
                <a:solidFill>
                  <a:srgbClr val="002060"/>
                </a:solidFill>
                <a:latin typeface="Times New Roman" pitchFamily="18" charset="0"/>
                <a:cs typeface="Times New Roman" pitchFamily="18" charset="0"/>
              </a:rPr>
              <a:t>Представителя Культуры своего Народа; </a:t>
            </a:r>
          </a:p>
          <a:p>
            <a:pPr marL="285750" indent="-285750" algn="ctr">
              <a:buFont typeface="Arial" charset="0"/>
              <a:buChar char="•"/>
            </a:pPr>
            <a:r>
              <a:rPr lang="ru-RU" sz="2400" b="1" dirty="0">
                <a:solidFill>
                  <a:srgbClr val="002060"/>
                </a:solidFill>
                <a:latin typeface="Times New Roman" pitchFamily="18" charset="0"/>
                <a:cs typeface="Times New Roman" pitchFamily="18" charset="0"/>
              </a:rPr>
              <a:t>Творчески-Созидательной Личности.</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602609"/>
            <a:ext cx="4615063" cy="446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182" y="3930725"/>
            <a:ext cx="187166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84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1331644" y="1237829"/>
            <a:ext cx="6264695" cy="4279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000" b="1" dirty="0">
                <a:solidFill>
                  <a:srgbClr val="C00000"/>
                </a:solidFill>
                <a:latin typeface="Times New Roman" pitchFamily="18" charset="0"/>
                <a:cs typeface="Times New Roman" pitchFamily="18" charset="0"/>
              </a:rPr>
              <a:t>Задачи  по ФОП ДО</a:t>
            </a:r>
            <a:r>
              <a:rPr lang="ru-RU" sz="2000" dirty="0">
                <a:solidFill>
                  <a:srgbClr val="C00000"/>
                </a:solidFill>
                <a:latin typeface="Times New Roman" pitchFamily="18" charset="0"/>
                <a:cs typeface="Times New Roman" pitchFamily="18" charset="0"/>
              </a:rPr>
              <a:t>:</a:t>
            </a:r>
          </a:p>
          <a:p>
            <a:pPr lvl="0" algn="just"/>
            <a:r>
              <a:rPr lang="ru-RU" sz="2000" dirty="0">
                <a:solidFill>
                  <a:srgbClr val="002060"/>
                </a:solidFill>
                <a:latin typeface="Times New Roman" pitchFamily="18" charset="0"/>
                <a:cs typeface="Times New Roman" pitchFamily="18" charset="0"/>
              </a:rPr>
              <a:t>* </a:t>
            </a:r>
            <a:r>
              <a:rPr lang="ru-RU" sz="2000" b="1" dirty="0">
                <a:solidFill>
                  <a:srgbClr val="ED7D31">
                    <a:lumMod val="50000"/>
                  </a:srgbClr>
                </a:solidFill>
                <a:latin typeface="Times New Roman" pitchFamily="18" charset="0"/>
                <a:cs typeface="Times New Roman" pitchFamily="18" charset="0"/>
              </a:rPr>
              <a:t>формированием ценностного отношения к другим людям, себе</a:t>
            </a:r>
            <a:r>
              <a:rPr lang="ru-RU" sz="2000" b="1" dirty="0">
                <a:solidFill>
                  <a:srgbClr val="002060"/>
                </a:solidFill>
                <a:latin typeface="Times New Roman" pitchFamily="18" charset="0"/>
                <a:cs typeface="Times New Roman" pitchFamily="18" charset="0"/>
              </a:rPr>
              <a:t>;</a:t>
            </a:r>
          </a:p>
          <a:p>
            <a:pPr lvl="0" algn="just"/>
            <a:r>
              <a:rPr lang="ru-RU" sz="2000" b="1" dirty="0">
                <a:solidFill>
                  <a:srgbClr val="002060"/>
                </a:solidFill>
                <a:latin typeface="Times New Roman" pitchFamily="18" charset="0"/>
                <a:cs typeface="Times New Roman" pitchFamily="18" charset="0"/>
              </a:rPr>
              <a:t>* </a:t>
            </a:r>
            <a:r>
              <a:rPr lang="ru-RU" sz="2000" b="1" dirty="0">
                <a:solidFill>
                  <a:srgbClr val="70AD47">
                    <a:lumMod val="50000"/>
                  </a:srgbClr>
                </a:solidFill>
                <a:latin typeface="Times New Roman" pitchFamily="18" charset="0"/>
                <a:cs typeface="Times New Roman" pitchFamily="18" charset="0"/>
              </a:rPr>
              <a:t>овладением первичных представлениях о базовых ценностях, нормах и правилах поведения;</a:t>
            </a:r>
          </a:p>
          <a:p>
            <a:pPr lvl="0" algn="just"/>
            <a:r>
              <a:rPr lang="ru-RU" sz="2000" b="1" dirty="0">
                <a:solidFill>
                  <a:srgbClr val="002060"/>
                </a:solidFill>
                <a:latin typeface="Times New Roman" pitchFamily="18" charset="0"/>
                <a:cs typeface="Times New Roman" pitchFamily="18" charset="0"/>
              </a:rPr>
              <a:t>* приобретением первичного опыта деятельности и поведения в соответствии с базовыми национальными ценностями, нормами и правилами, принятыми </a:t>
            </a:r>
          </a:p>
          <a:p>
            <a:pPr lvl="0" algn="just"/>
            <a:r>
              <a:rPr lang="ru-RU" sz="2000" b="1" dirty="0">
                <a:solidFill>
                  <a:srgbClr val="002060"/>
                </a:solidFill>
                <a:latin typeface="Times New Roman" pitchFamily="18" charset="0"/>
                <a:cs typeface="Times New Roman" pitchFamily="18" charset="0"/>
              </a:rPr>
              <a:t>в обществе.</a:t>
            </a:r>
          </a:p>
        </p:txBody>
      </p:sp>
      <p:sp>
        <p:nvSpPr>
          <p:cNvPr id="3" name="Прямоугольник 2"/>
          <p:cNvSpPr/>
          <p:nvPr/>
        </p:nvSpPr>
        <p:spPr>
          <a:xfrm>
            <a:off x="4182621" y="5948781"/>
            <a:ext cx="184731" cy="584775"/>
          </a:xfrm>
          <a:prstGeom prst="rect">
            <a:avLst/>
          </a:prstGeom>
        </p:spPr>
        <p:txBody>
          <a:bodyPr wrap="none">
            <a:spAutoFit/>
          </a:bodyPr>
          <a:lstStyle/>
          <a:p>
            <a:endParaRPr lang="ru-RU" sz="3200" b="1" dirty="0">
              <a:solidFill>
                <a:srgbClr val="002060"/>
              </a:solidFill>
            </a:endParaRPr>
          </a:p>
        </p:txBody>
      </p:sp>
      <p:sp>
        <p:nvSpPr>
          <p:cNvPr id="18" name="Прямоугольник 17"/>
          <p:cNvSpPr/>
          <p:nvPr/>
        </p:nvSpPr>
        <p:spPr>
          <a:xfrm rot="19844779">
            <a:off x="-213846" y="292822"/>
            <a:ext cx="2637260" cy="830997"/>
          </a:xfrm>
          <a:prstGeom prst="rect">
            <a:avLst/>
          </a:prstGeom>
        </p:spPr>
        <p:txBody>
          <a:bodyPr wrap="none">
            <a:spAutoFit/>
          </a:bodyPr>
          <a:lstStyle/>
          <a:p>
            <a:pPr algn="ctr"/>
            <a:r>
              <a:rPr lang="ru-RU" sz="4800" b="1" dirty="0">
                <a:solidFill>
                  <a:schemeClr val="bg1"/>
                </a:solidFill>
                <a:latin typeface="Times New Roman" pitchFamily="18" charset="0"/>
                <a:cs typeface="Times New Roman" pitchFamily="18" charset="0"/>
              </a:rPr>
              <a:t>Мыслим</a:t>
            </a:r>
          </a:p>
        </p:txBody>
      </p:sp>
      <p:sp>
        <p:nvSpPr>
          <p:cNvPr id="20" name="Прямоугольник 19"/>
          <p:cNvSpPr/>
          <p:nvPr/>
        </p:nvSpPr>
        <p:spPr>
          <a:xfrm rot="2024684">
            <a:off x="6155482" y="458821"/>
            <a:ext cx="3447292" cy="830997"/>
          </a:xfrm>
          <a:prstGeom prst="rect">
            <a:avLst/>
          </a:prstGeom>
        </p:spPr>
        <p:txBody>
          <a:bodyPr wrap="square">
            <a:spAutoFit/>
          </a:bodyPr>
          <a:lstStyle/>
          <a:p>
            <a:pPr algn="ctr"/>
            <a:r>
              <a:rPr lang="ru-RU" sz="4800" b="1" dirty="0">
                <a:solidFill>
                  <a:schemeClr val="bg1"/>
                </a:solidFill>
                <a:latin typeface="Times New Roman" pitchFamily="18" charset="0"/>
                <a:cs typeface="Times New Roman" pitchFamily="18" charset="0"/>
              </a:rPr>
              <a:t>Разумом</a:t>
            </a:r>
            <a:r>
              <a:rPr lang="ru-RU" sz="4800" b="1" dirty="0">
                <a:solidFill>
                  <a:schemeClr val="bg1"/>
                </a:solidFill>
              </a:rPr>
              <a:t> </a:t>
            </a:r>
          </a:p>
        </p:txBody>
      </p:sp>
      <p:sp>
        <p:nvSpPr>
          <p:cNvPr id="21" name="Прямоугольник 20"/>
          <p:cNvSpPr/>
          <p:nvPr/>
        </p:nvSpPr>
        <p:spPr>
          <a:xfrm rot="2088805">
            <a:off x="73986" y="5527205"/>
            <a:ext cx="1818519" cy="769441"/>
          </a:xfrm>
          <a:prstGeom prst="rect">
            <a:avLst/>
          </a:prstGeom>
        </p:spPr>
        <p:txBody>
          <a:bodyPr wrap="square">
            <a:spAutoFit/>
          </a:bodyPr>
          <a:lstStyle/>
          <a:p>
            <a:pPr algn="ctr"/>
            <a:r>
              <a:rPr lang="ru-RU" sz="4400" b="1" dirty="0">
                <a:solidFill>
                  <a:schemeClr val="bg1"/>
                </a:solidFill>
                <a:latin typeface="Century Schoolbook"/>
              </a:rPr>
              <a:t>Умом</a:t>
            </a:r>
            <a:endParaRPr lang="ru-RU" sz="4400" dirty="0">
              <a:solidFill>
                <a:schemeClr val="bg1"/>
              </a:solidFill>
            </a:endParaRPr>
          </a:p>
        </p:txBody>
      </p:sp>
      <p:sp>
        <p:nvSpPr>
          <p:cNvPr id="22" name="Прямоугольник 21"/>
          <p:cNvSpPr/>
          <p:nvPr/>
        </p:nvSpPr>
        <p:spPr>
          <a:xfrm rot="19841475">
            <a:off x="6997673" y="5841905"/>
            <a:ext cx="2314608" cy="707886"/>
          </a:xfrm>
          <a:prstGeom prst="rect">
            <a:avLst/>
          </a:prstGeom>
        </p:spPr>
        <p:txBody>
          <a:bodyPr wrap="none">
            <a:spAutoFit/>
          </a:bodyPr>
          <a:lstStyle/>
          <a:p>
            <a:pPr algn="ctr"/>
            <a:r>
              <a:rPr lang="ru-RU" sz="4000" b="1" dirty="0">
                <a:solidFill>
                  <a:schemeClr val="bg1"/>
                </a:solidFill>
                <a:latin typeface="Times New Roman" pitchFamily="18" charset="0"/>
                <a:cs typeface="Times New Roman" pitchFamily="18" charset="0"/>
              </a:rPr>
              <a:t>Сердцем</a:t>
            </a:r>
            <a:r>
              <a:rPr lang="ru-RU" sz="4000" b="1" dirty="0">
                <a:solidFill>
                  <a:schemeClr val="bg1"/>
                </a:solidFill>
              </a:rPr>
              <a:t>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446" y="2545471"/>
            <a:ext cx="4614863"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3930725"/>
            <a:ext cx="187166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36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9372" y="90085"/>
            <a:ext cx="8998299" cy="42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300" b="1" dirty="0">
                <a:solidFill>
                  <a:prstClr val="black"/>
                </a:solidFill>
                <a:latin typeface="Times New Roman" pitchFamily="18" charset="0"/>
                <a:cs typeface="Times New Roman" pitchFamily="18" charset="0"/>
              </a:rPr>
              <a:t>Принципы</a:t>
            </a:r>
            <a:endParaRPr lang="ru-RU" sz="1350" dirty="0">
              <a:solidFill>
                <a:schemeClr val="tx1"/>
              </a:solidFill>
              <a:latin typeface="Times New Roman" pitchFamily="18" charset="0"/>
              <a:cs typeface="Times New Roman" pitchFamily="18" charset="0"/>
            </a:endParaRPr>
          </a:p>
        </p:txBody>
      </p:sp>
      <p:sp>
        <p:nvSpPr>
          <p:cNvPr id="8" name="Скругленный прямоугольник 7"/>
          <p:cNvSpPr/>
          <p:nvPr/>
        </p:nvSpPr>
        <p:spPr>
          <a:xfrm>
            <a:off x="124025" y="1497501"/>
            <a:ext cx="3237028" cy="205560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sz="1050" dirty="0">
                <a:solidFill>
                  <a:schemeClr val="tx1"/>
                </a:solidFill>
                <a:latin typeface="Times New Roman" pitchFamily="18" charset="0"/>
                <a:cs typeface="Times New Roman" pitchFamily="18" charset="0"/>
              </a:rPr>
              <a:t>где содержание среды и программы воспитания открывает ребенку разнообразную палитру, тем самым создает мостик вхождения в другие культуры, самообогащения, помогает раскрывать личностную культуру, с ориентацией ребенка на мир образов, традиций народа, воспроизводя национальную культуру, в ее органичной целостности и осмысленном историческом развитии от истоков до современности в диалоговом взаимодействии с культурами других народов, способствует культурной идентификации. </a:t>
            </a:r>
            <a:endParaRPr lang="ru-RU" sz="1050" dirty="0"/>
          </a:p>
        </p:txBody>
      </p:sp>
      <p:sp>
        <p:nvSpPr>
          <p:cNvPr id="20" name="Скругленный прямоугольник 19"/>
          <p:cNvSpPr/>
          <p:nvPr/>
        </p:nvSpPr>
        <p:spPr>
          <a:xfrm>
            <a:off x="99398" y="1014298"/>
            <a:ext cx="3149599" cy="408843"/>
          </a:xfrm>
          <a:prstGeom prst="roundRect">
            <a:avLst/>
          </a:prstGeom>
          <a:solidFill>
            <a:schemeClr val="accent4">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50" b="1" dirty="0">
                <a:solidFill>
                  <a:schemeClr val="tx1"/>
                </a:solidFill>
                <a:latin typeface="Times New Roman" pitchFamily="18" charset="0"/>
                <a:cs typeface="Times New Roman" pitchFamily="18" charset="0"/>
              </a:rPr>
              <a:t>КУЛЬТУРОСООБРАЗНОСТИ</a:t>
            </a:r>
          </a:p>
        </p:txBody>
      </p:sp>
      <p:sp>
        <p:nvSpPr>
          <p:cNvPr id="21" name="Скругленный прямоугольник 20"/>
          <p:cNvSpPr/>
          <p:nvPr/>
        </p:nvSpPr>
        <p:spPr>
          <a:xfrm>
            <a:off x="6165009" y="1025136"/>
            <a:ext cx="2997200" cy="408842"/>
          </a:xfrm>
          <a:prstGeom prst="roundRect">
            <a:avLst/>
          </a:prstGeom>
          <a:solidFill>
            <a:schemeClr val="accent4">
              <a:lumMod val="40000"/>
              <a:lumOff val="6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50" b="1" dirty="0">
                <a:solidFill>
                  <a:prstClr val="black"/>
                </a:solidFill>
                <a:latin typeface="Times New Roman" pitchFamily="18" charset="0"/>
                <a:cs typeface="Times New Roman" pitchFamily="18" charset="0"/>
              </a:rPr>
              <a:t>ПРЕЕМСТВЕННОСТИ</a:t>
            </a:r>
          </a:p>
        </p:txBody>
      </p:sp>
      <p:sp>
        <p:nvSpPr>
          <p:cNvPr id="23" name="Скругленный прямоугольник 22"/>
          <p:cNvSpPr/>
          <p:nvPr/>
        </p:nvSpPr>
        <p:spPr>
          <a:xfrm>
            <a:off x="6158769" y="1509019"/>
            <a:ext cx="2997200" cy="2055602"/>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ru-RU" sz="1050" dirty="0">
                <a:solidFill>
                  <a:schemeClr val="tx1"/>
                </a:solidFill>
                <a:latin typeface="Times New Roman" pitchFamily="18" charset="0"/>
                <a:cs typeface="Times New Roman" pitchFamily="18" charset="0"/>
              </a:rPr>
              <a:t>Если сила духа народа, выраженная в его устремленности к Любви, Добру, Красоте и Творению Жизни по их Законам, передается следующим поколениям, т.е. осуществляется преемственность, появляется важный признак жизнеспособности </a:t>
            </a:r>
            <a:r>
              <a:rPr lang="ru-RU" sz="1050" dirty="0" err="1">
                <a:solidFill>
                  <a:schemeClr val="tx1"/>
                </a:solidFill>
                <a:latin typeface="Times New Roman" pitchFamily="18" charset="0"/>
                <a:cs typeface="Times New Roman" pitchFamily="18" charset="0"/>
              </a:rPr>
              <a:t>НаРОДа</a:t>
            </a:r>
            <a:r>
              <a:rPr lang="ru-RU" sz="1050" dirty="0">
                <a:solidFill>
                  <a:schemeClr val="tx1"/>
                </a:solidFill>
                <a:latin typeface="Times New Roman" pitchFamily="18" charset="0"/>
                <a:cs typeface="Times New Roman" pitchFamily="18" charset="0"/>
              </a:rPr>
              <a:t> – «Наследственность». Где главным является следовать традициям, и нести эту ответственность за сбережение и приумножение своей культуры, помня ее истоки. </a:t>
            </a:r>
          </a:p>
        </p:txBody>
      </p:sp>
      <p:sp>
        <p:nvSpPr>
          <p:cNvPr id="2" name="Скругленный прямоугольник 1"/>
          <p:cNvSpPr/>
          <p:nvPr/>
        </p:nvSpPr>
        <p:spPr>
          <a:xfrm>
            <a:off x="3299041" y="1471570"/>
            <a:ext cx="2909772" cy="20679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solidFill>
                  <a:schemeClr val="tx1"/>
                </a:solidFill>
                <a:latin typeface="Times New Roman" pitchFamily="18" charset="0"/>
                <a:cs typeface="Times New Roman" pitchFamily="18" charset="0"/>
              </a:rPr>
              <a:t>понимания единства Мира и Человека. Отношения к ребенку, как своеобразному «микрокосмосу» и неотъемлемой части природы, ее природным ритмам, которые соотносятся с психологией жизни ребенка, открывая ему гармонию природного мира и культурных идеалов, как ориентиров становления культурных смыслов, </a:t>
            </a:r>
          </a:p>
          <a:p>
            <a:pPr algn="ctr"/>
            <a:r>
              <a:rPr lang="ru-RU" sz="1200" dirty="0" err="1">
                <a:solidFill>
                  <a:schemeClr val="tx1"/>
                </a:solidFill>
                <a:latin typeface="Times New Roman" pitchFamily="18" charset="0"/>
                <a:cs typeface="Times New Roman" pitchFamily="18" charset="0"/>
              </a:rPr>
              <a:t>Мироотношения</a:t>
            </a:r>
            <a:r>
              <a:rPr lang="ru-RU" sz="1200" dirty="0">
                <a:solidFill>
                  <a:schemeClr val="tx1"/>
                </a:solidFill>
                <a:latin typeface="Times New Roman" pitchFamily="18" charset="0"/>
                <a:cs typeface="Times New Roman" pitchFamily="18" charset="0"/>
              </a:rPr>
              <a:t> и </a:t>
            </a:r>
            <a:r>
              <a:rPr lang="ru-RU" sz="1200" dirty="0" err="1">
                <a:solidFill>
                  <a:schemeClr val="tx1"/>
                </a:solidFill>
                <a:latin typeface="Times New Roman" pitchFamily="18" charset="0"/>
                <a:cs typeface="Times New Roman" pitchFamily="18" charset="0"/>
              </a:rPr>
              <a:t>Миротворения</a:t>
            </a:r>
            <a:r>
              <a:rPr lang="ru-RU" sz="1200" dirty="0">
                <a:solidFill>
                  <a:schemeClr val="tx1"/>
                </a:solidFill>
                <a:latin typeface="Times New Roman" pitchFamily="18" charset="0"/>
                <a:cs typeface="Times New Roman" pitchFamily="18" charset="0"/>
              </a:rPr>
              <a:t>.</a:t>
            </a:r>
          </a:p>
        </p:txBody>
      </p:sp>
      <p:sp>
        <p:nvSpPr>
          <p:cNvPr id="3" name="Скругленный прямоугольник 2"/>
          <p:cNvSpPr/>
          <p:nvPr/>
        </p:nvSpPr>
        <p:spPr>
          <a:xfrm>
            <a:off x="113044" y="4497265"/>
            <a:ext cx="2479431" cy="17400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050" dirty="0">
                <a:solidFill>
                  <a:schemeClr val="tx1"/>
                </a:solidFill>
                <a:latin typeface="Times New Roman"/>
                <a:ea typeface="Times New Roman"/>
              </a:rPr>
              <a:t>дистанции; активности, самостоятельности и творчества; стабильности; комплексирования и гибкого зонирования; стабильности-динамичности; </a:t>
            </a:r>
            <a:r>
              <a:rPr lang="ru-RU" sz="1050" dirty="0" err="1">
                <a:solidFill>
                  <a:schemeClr val="tx1"/>
                </a:solidFill>
                <a:latin typeface="Times New Roman"/>
                <a:ea typeface="Times New Roman"/>
              </a:rPr>
              <a:t>эмоциогенности</a:t>
            </a:r>
            <a:r>
              <a:rPr lang="ru-RU" sz="1050" dirty="0">
                <a:solidFill>
                  <a:schemeClr val="tx1"/>
                </a:solidFill>
                <a:latin typeface="Times New Roman"/>
                <a:ea typeface="Times New Roman"/>
              </a:rPr>
              <a:t> среды; индивидуальной комфортности и эмоционального благополучия каждого ребенка и взрослого</a:t>
            </a:r>
            <a:endParaRPr lang="ru-RU" sz="1050" dirty="0">
              <a:solidFill>
                <a:schemeClr val="tx1"/>
              </a:solidFill>
            </a:endParaRPr>
          </a:p>
        </p:txBody>
      </p:sp>
      <p:sp>
        <p:nvSpPr>
          <p:cNvPr id="5" name="Прямоугольник 4"/>
          <p:cNvSpPr/>
          <p:nvPr/>
        </p:nvSpPr>
        <p:spPr>
          <a:xfrm>
            <a:off x="113043" y="4615545"/>
            <a:ext cx="218552" cy="15034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tx1"/>
                </a:solidFill>
                <a:latin typeface="Times New Roman" pitchFamily="18" charset="0"/>
                <a:cs typeface="Times New Roman" pitchFamily="18" charset="0"/>
              </a:rPr>
              <a:t>Петровского</a:t>
            </a:r>
          </a:p>
        </p:txBody>
      </p:sp>
      <p:sp>
        <p:nvSpPr>
          <p:cNvPr id="7" name="Скругленный прямоугольник 6"/>
          <p:cNvSpPr/>
          <p:nvPr/>
        </p:nvSpPr>
        <p:spPr>
          <a:xfrm>
            <a:off x="6727" y="3852229"/>
            <a:ext cx="9163676" cy="279785"/>
          </a:xfrm>
          <a:prstGeom prst="roundRect">
            <a:avLst/>
          </a:prstGeom>
          <a:solidFill>
            <a:schemeClr val="accent1">
              <a:lumMod val="20000"/>
              <a:lumOff val="8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itchFamily="18" charset="0"/>
                <a:cs typeface="Times New Roman" pitchFamily="18" charset="0"/>
              </a:rPr>
              <a:t>По концепциям:</a:t>
            </a:r>
          </a:p>
        </p:txBody>
      </p:sp>
      <p:sp>
        <p:nvSpPr>
          <p:cNvPr id="9" name="Скругленный прямоугольник 8"/>
          <p:cNvSpPr/>
          <p:nvPr/>
        </p:nvSpPr>
        <p:spPr>
          <a:xfrm>
            <a:off x="2592475" y="4497266"/>
            <a:ext cx="2351315" cy="169537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050" dirty="0">
                <a:solidFill>
                  <a:schemeClr val="tx1"/>
                </a:solidFill>
                <a:latin typeface="Times New Roman" pitchFamily="18" charset="0"/>
                <a:cs typeface="Times New Roman" pitchFamily="18" charset="0"/>
              </a:rPr>
              <a:t>где среда содержит: природную среду и объекты; предметно-игровую и предметно-развивающую среду; музыкально-театральную среду; детскую библиотеку; игротеку, аудио и видеотеку, РППС должна удовлетворять потребности ребенка в новизне и экспериментировании.</a:t>
            </a:r>
          </a:p>
        </p:txBody>
      </p:sp>
      <p:sp>
        <p:nvSpPr>
          <p:cNvPr id="10" name="Скругленный прямоугольник 9"/>
          <p:cNvSpPr/>
          <p:nvPr/>
        </p:nvSpPr>
        <p:spPr>
          <a:xfrm>
            <a:off x="4943790" y="4497266"/>
            <a:ext cx="2102618" cy="16953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050" dirty="0">
                <a:solidFill>
                  <a:schemeClr val="tx1"/>
                </a:solidFill>
                <a:latin typeface="Times New Roman" pitchFamily="18" charset="0"/>
                <a:cs typeface="Times New Roman" pitchFamily="18" charset="0"/>
              </a:rPr>
              <a:t>где среда содержит дидактические материалы для самостоятельной деятельности воспитанников, личность ребенка становится в центре внимания, а развитие и воспитание проходит без принуждения</a:t>
            </a:r>
          </a:p>
        </p:txBody>
      </p:sp>
      <p:sp>
        <p:nvSpPr>
          <p:cNvPr id="11" name="Скругленный прямоугольник 10"/>
          <p:cNvSpPr/>
          <p:nvPr/>
        </p:nvSpPr>
        <p:spPr>
          <a:xfrm>
            <a:off x="7046407" y="4497265"/>
            <a:ext cx="2097593" cy="16953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975" dirty="0">
                <a:solidFill>
                  <a:schemeClr val="tx1"/>
                </a:solidFill>
                <a:latin typeface="Times New Roman" pitchFamily="18" charset="0"/>
                <a:cs typeface="Times New Roman" pitchFamily="18" charset="0"/>
              </a:rPr>
              <a:t>развития ребенка определяет необходимость наличия в среде материалов и предметов, с которыми ребенок может действовать как вместе со взрослым, так и самостоятельно, продвижение от «зоны актуального» к «зоне ближайшего» развитие при взаимодействии субъект-субъект. </a:t>
            </a:r>
          </a:p>
        </p:txBody>
      </p:sp>
      <p:sp>
        <p:nvSpPr>
          <p:cNvPr id="12" name="Прямоугольник 11"/>
          <p:cNvSpPr/>
          <p:nvPr/>
        </p:nvSpPr>
        <p:spPr>
          <a:xfrm>
            <a:off x="2551025" y="4623206"/>
            <a:ext cx="211016" cy="150348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tx1"/>
                </a:solidFill>
                <a:latin typeface="Times New Roman"/>
                <a:ea typeface="Times New Roman"/>
              </a:rPr>
              <a:t>Новоселовой</a:t>
            </a:r>
            <a:endParaRPr lang="ru-RU" sz="900" b="1" dirty="0">
              <a:solidFill>
                <a:schemeClr val="tx1"/>
              </a:solidFill>
            </a:endParaRPr>
          </a:p>
        </p:txBody>
      </p:sp>
      <p:sp>
        <p:nvSpPr>
          <p:cNvPr id="13" name="Прямоугольник 12"/>
          <p:cNvSpPr/>
          <p:nvPr/>
        </p:nvSpPr>
        <p:spPr>
          <a:xfrm>
            <a:off x="4860890" y="4497265"/>
            <a:ext cx="211016" cy="150348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tx1"/>
                </a:solidFill>
                <a:latin typeface="Times New Roman" pitchFamily="18" charset="0"/>
                <a:cs typeface="Times New Roman" pitchFamily="18" charset="0"/>
              </a:rPr>
              <a:t>Монтессори</a:t>
            </a:r>
          </a:p>
        </p:txBody>
      </p:sp>
      <p:sp>
        <p:nvSpPr>
          <p:cNvPr id="14" name="Прямоугольник 13"/>
          <p:cNvSpPr/>
          <p:nvPr/>
        </p:nvSpPr>
        <p:spPr>
          <a:xfrm>
            <a:off x="7046408" y="4497265"/>
            <a:ext cx="211015" cy="15034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tx1"/>
                </a:solidFill>
                <a:latin typeface="Times New Roman" pitchFamily="18" charset="0"/>
                <a:cs typeface="Times New Roman" pitchFamily="18" charset="0"/>
              </a:rPr>
              <a:t> Выготского </a:t>
            </a:r>
          </a:p>
        </p:txBody>
      </p:sp>
      <p:sp>
        <p:nvSpPr>
          <p:cNvPr id="24" name="Стрелка вниз 23"/>
          <p:cNvSpPr/>
          <p:nvPr/>
        </p:nvSpPr>
        <p:spPr>
          <a:xfrm rot="3778979" flipH="1">
            <a:off x="3330496" y="492393"/>
            <a:ext cx="312066" cy="597282"/>
          </a:xfrm>
          <a:prstGeom prst="downArrow">
            <a:avLst/>
          </a:prstGeom>
          <a:solidFill>
            <a:srgbClr val="0070C0"/>
          </a:solidFill>
          <a:ln w="38100">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sz="1350" dirty="0"/>
          </a:p>
        </p:txBody>
      </p:sp>
      <p:sp>
        <p:nvSpPr>
          <p:cNvPr id="25" name="Стрелка вниз 24"/>
          <p:cNvSpPr/>
          <p:nvPr/>
        </p:nvSpPr>
        <p:spPr>
          <a:xfrm rot="17553750">
            <a:off x="5704605" y="511883"/>
            <a:ext cx="301373" cy="611770"/>
          </a:xfrm>
          <a:prstGeom prst="downArrow">
            <a:avLst/>
          </a:prstGeom>
          <a:solidFill>
            <a:srgbClr val="C00000"/>
          </a:solidFill>
          <a:ln w="38100">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sz="1350" dirty="0"/>
          </a:p>
        </p:txBody>
      </p:sp>
      <p:sp>
        <p:nvSpPr>
          <p:cNvPr id="26" name="Стрелка вниз 25"/>
          <p:cNvSpPr/>
          <p:nvPr/>
        </p:nvSpPr>
        <p:spPr>
          <a:xfrm>
            <a:off x="4232868" y="4179257"/>
            <a:ext cx="678264" cy="288682"/>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27" name="Стрелка вправо 26"/>
          <p:cNvSpPr/>
          <p:nvPr/>
        </p:nvSpPr>
        <p:spPr>
          <a:xfrm rot="5400000">
            <a:off x="4378419" y="3366629"/>
            <a:ext cx="338101" cy="556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28" name="Скругленный прямоугольник 27"/>
          <p:cNvSpPr/>
          <p:nvPr/>
        </p:nvSpPr>
        <p:spPr>
          <a:xfrm>
            <a:off x="3187785" y="1014297"/>
            <a:ext cx="3032196" cy="408843"/>
          </a:xfrm>
          <a:prstGeom prst="roundRect">
            <a:avLst/>
          </a:prstGeom>
          <a:solidFill>
            <a:schemeClr val="accent4">
              <a:lumMod val="40000"/>
              <a:lumOff val="6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50" b="1" dirty="0">
                <a:solidFill>
                  <a:schemeClr val="tx1"/>
                </a:solidFill>
                <a:latin typeface="Times New Roman" pitchFamily="18" charset="0"/>
                <a:cs typeface="Times New Roman" pitchFamily="18" charset="0"/>
              </a:rPr>
              <a:t>ПРИРОДОСООБРАЗНОСТИ</a:t>
            </a:r>
          </a:p>
        </p:txBody>
      </p:sp>
      <p:sp>
        <p:nvSpPr>
          <p:cNvPr id="29" name="Стрелка вниз 28"/>
          <p:cNvSpPr/>
          <p:nvPr/>
        </p:nvSpPr>
        <p:spPr>
          <a:xfrm>
            <a:off x="4403024" y="665358"/>
            <a:ext cx="288890" cy="338101"/>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sz="1350" dirty="0"/>
          </a:p>
        </p:txBody>
      </p:sp>
      <p:sp>
        <p:nvSpPr>
          <p:cNvPr id="15" name="Прямоугольник 14"/>
          <p:cNvSpPr/>
          <p:nvPr/>
        </p:nvSpPr>
        <p:spPr>
          <a:xfrm>
            <a:off x="3521528" y="528682"/>
            <a:ext cx="2253344" cy="13667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sz="135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9041" y="1467954"/>
            <a:ext cx="2909772" cy="2043288"/>
          </a:xfrm>
          <a:prstGeom prst="rect">
            <a:avLst/>
          </a:prstGeom>
          <a:noFill/>
          <a:ln w="76200">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43" y="1483051"/>
            <a:ext cx="3149598" cy="2044952"/>
          </a:xfrm>
          <a:prstGeom prst="rect">
            <a:avLst/>
          </a:prstGeom>
          <a:noFill/>
          <a:ln w="762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7472" y="1487399"/>
            <a:ext cx="2997200" cy="2032640"/>
          </a:xfrm>
          <a:prstGeom prst="rect">
            <a:avLst/>
          </a:prstGeom>
          <a:noFill/>
          <a:ln w="762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49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кругленный прямоугольник 16"/>
          <p:cNvSpPr/>
          <p:nvPr/>
        </p:nvSpPr>
        <p:spPr>
          <a:xfrm>
            <a:off x="2860292" y="857251"/>
            <a:ext cx="3171232" cy="406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a:solidFill>
                  <a:schemeClr val="tx1"/>
                </a:solidFill>
                <a:latin typeface="Times New Roman" pitchFamily="18" charset="0"/>
                <a:cs typeface="Times New Roman" pitchFamily="18" charset="0"/>
              </a:rPr>
              <a:t>Подходы</a:t>
            </a:r>
          </a:p>
        </p:txBody>
      </p:sp>
      <p:sp>
        <p:nvSpPr>
          <p:cNvPr id="27" name="Скругленный прямоугольник 26"/>
          <p:cNvSpPr/>
          <p:nvPr/>
        </p:nvSpPr>
        <p:spPr>
          <a:xfrm>
            <a:off x="2983990" y="1348317"/>
            <a:ext cx="6095069" cy="51854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solidFill>
                  <a:schemeClr val="tx1"/>
                </a:solidFill>
                <a:latin typeface="Times New Roman"/>
                <a:ea typeface="Calibri"/>
              </a:rPr>
              <a:t>определяет возможности оценки качества развития педагогической деятельности с позиции определения совокупности приобретенных ценностей воспитания, обосновывает важность выбора ценностно-смысловых основ построения современного воспитания.</a:t>
            </a:r>
            <a:endParaRPr lang="ru-RU" sz="1050" b="1" dirty="0">
              <a:solidFill>
                <a:schemeClr val="tx1"/>
              </a:solidFill>
            </a:endParaRPr>
          </a:p>
        </p:txBody>
      </p:sp>
      <p:sp>
        <p:nvSpPr>
          <p:cNvPr id="28" name="Скругленный прямоугольник 27"/>
          <p:cNvSpPr/>
          <p:nvPr/>
        </p:nvSpPr>
        <p:spPr>
          <a:xfrm>
            <a:off x="2964264" y="1966384"/>
            <a:ext cx="6095069" cy="62051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solidFill>
                  <a:schemeClr val="tx1"/>
                </a:solidFill>
                <a:latin typeface="Times New Roman" pitchFamily="18" charset="0"/>
                <a:cs typeface="Times New Roman" pitchFamily="18" charset="0"/>
              </a:rPr>
              <a:t>осмысление становления образа «Я» ребенка дошкольного возраста, как основы формирования гармоничной «Я-концепции» взрослого человека, где абсолютной ценностью является сама личность в ее самобытности и целостности.</a:t>
            </a:r>
          </a:p>
        </p:txBody>
      </p:sp>
      <p:sp>
        <p:nvSpPr>
          <p:cNvPr id="29" name="Скругленный прямоугольник 28"/>
          <p:cNvSpPr/>
          <p:nvPr/>
        </p:nvSpPr>
        <p:spPr>
          <a:xfrm>
            <a:off x="2964265" y="3106549"/>
            <a:ext cx="6095069" cy="3542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7185" algn="just">
              <a:lnSpc>
                <a:spcPct val="115000"/>
              </a:lnSpc>
            </a:pPr>
            <a:r>
              <a:rPr lang="ru-RU" sz="1050" dirty="0">
                <a:solidFill>
                  <a:schemeClr val="tx1"/>
                </a:solidFill>
                <a:latin typeface="Times New Roman"/>
                <a:ea typeface="Calibri"/>
                <a:cs typeface="Times New Roman"/>
              </a:rPr>
              <a:t>используется как обязательное условие для развития культурного потенциала личности ребенка (духовного, нравственного, творческого), погружения ребенка в разные виды искусства, творчества.</a:t>
            </a:r>
            <a:endParaRPr lang="ru-RU" sz="1050" dirty="0">
              <a:solidFill>
                <a:schemeClr val="tx1"/>
              </a:solidFill>
              <a:ea typeface="Calibri"/>
              <a:cs typeface="Times New Roman"/>
            </a:endParaRPr>
          </a:p>
        </p:txBody>
      </p:sp>
      <p:sp>
        <p:nvSpPr>
          <p:cNvPr id="30" name="Скругленный прямоугольник 29"/>
          <p:cNvSpPr/>
          <p:nvPr/>
        </p:nvSpPr>
        <p:spPr>
          <a:xfrm>
            <a:off x="2964264" y="3601219"/>
            <a:ext cx="6095069" cy="47173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solidFill>
                  <a:schemeClr val="tx1"/>
                </a:solidFill>
                <a:latin typeface="Times New Roman" pitchFamily="18" charset="0"/>
                <a:cs typeface="Times New Roman" pitchFamily="18" charset="0"/>
              </a:rPr>
              <a:t>знакомство детей с широким диапазоном художественных образов, стилей и национальных традиций с опорой на отечественную культуру, а также с любым этнокультурным содержанием других народов, где культуры переплетаются</a:t>
            </a:r>
          </a:p>
        </p:txBody>
      </p:sp>
      <p:sp>
        <p:nvSpPr>
          <p:cNvPr id="31" name="Скругленный прямоугольник 30"/>
          <p:cNvSpPr/>
          <p:nvPr/>
        </p:nvSpPr>
        <p:spPr>
          <a:xfrm>
            <a:off x="2983989" y="2700823"/>
            <a:ext cx="6095069" cy="3154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900" dirty="0">
                <a:solidFill>
                  <a:prstClr val="black"/>
                </a:solidFill>
                <a:latin typeface="Times New Roman" pitchFamily="18" charset="0"/>
                <a:cs typeface="Times New Roman" pitchFamily="18" charset="0"/>
              </a:rPr>
              <a:t> </a:t>
            </a:r>
            <a:r>
              <a:rPr lang="ru-RU" sz="1050" dirty="0">
                <a:solidFill>
                  <a:prstClr val="black"/>
                </a:solidFill>
                <a:latin typeface="Times New Roman" pitchFamily="18" charset="0"/>
                <a:cs typeface="Times New Roman" pitchFamily="18" charset="0"/>
              </a:rPr>
              <a:t>основа приобщения детей к традициям, обычаям, нормам и правилам общения своего места проживания. Это принцип </a:t>
            </a:r>
            <a:r>
              <a:rPr lang="ru-RU" sz="1050" dirty="0" err="1">
                <a:solidFill>
                  <a:prstClr val="black"/>
                </a:solidFill>
                <a:latin typeface="Times New Roman" pitchFamily="18" charset="0"/>
                <a:cs typeface="Times New Roman" pitchFamily="18" charset="0"/>
              </a:rPr>
              <a:t>культуросообразности</a:t>
            </a:r>
            <a:r>
              <a:rPr lang="ru-RU" sz="1050" dirty="0">
                <a:solidFill>
                  <a:prstClr val="black"/>
                </a:solidFill>
                <a:latin typeface="Times New Roman" pitchFamily="18" charset="0"/>
                <a:cs typeface="Times New Roman" pitchFamily="18" charset="0"/>
              </a:rPr>
              <a:t> воспитания.</a:t>
            </a:r>
          </a:p>
        </p:txBody>
      </p:sp>
      <p:sp>
        <p:nvSpPr>
          <p:cNvPr id="34" name="Скругленный прямоугольник 33"/>
          <p:cNvSpPr/>
          <p:nvPr/>
        </p:nvSpPr>
        <p:spPr>
          <a:xfrm>
            <a:off x="2964264" y="4602274"/>
            <a:ext cx="6114794" cy="42108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900" dirty="0">
              <a:solidFill>
                <a:prstClr val="black"/>
              </a:solidFill>
              <a:latin typeface="Times New Roman" pitchFamily="18" charset="0"/>
              <a:cs typeface="Times New Roman" pitchFamily="18" charset="0"/>
            </a:endParaRPr>
          </a:p>
        </p:txBody>
      </p:sp>
      <p:sp>
        <p:nvSpPr>
          <p:cNvPr id="35" name="Скругленный прямоугольник 34"/>
          <p:cNvSpPr/>
          <p:nvPr/>
        </p:nvSpPr>
        <p:spPr>
          <a:xfrm>
            <a:off x="2983989" y="4188002"/>
            <a:ext cx="6095069" cy="31052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900" dirty="0">
              <a:solidFill>
                <a:prstClr val="black"/>
              </a:solidFill>
              <a:latin typeface="Times New Roman" pitchFamily="18" charset="0"/>
              <a:cs typeface="Times New Roman" pitchFamily="18" charset="0"/>
            </a:endParaRPr>
          </a:p>
          <a:p>
            <a:pPr lvl="0" algn="ctr"/>
            <a:endParaRPr lang="ru-RU" sz="900" dirty="0">
              <a:solidFill>
                <a:prstClr val="black"/>
              </a:solidFill>
              <a:latin typeface="Times New Roman" pitchFamily="18" charset="0"/>
              <a:cs typeface="Times New Roman" pitchFamily="18" charset="0"/>
            </a:endParaRPr>
          </a:p>
          <a:p>
            <a:pPr lvl="0" algn="ctr"/>
            <a:endParaRPr lang="ru-RU" sz="1050" dirty="0">
              <a:solidFill>
                <a:prstClr val="black"/>
              </a:solidFill>
              <a:latin typeface="Times New Roman" pitchFamily="18" charset="0"/>
              <a:cs typeface="Times New Roman" pitchFamily="18" charset="0"/>
            </a:endParaRPr>
          </a:p>
          <a:p>
            <a:pPr lvl="0" algn="ctr"/>
            <a:r>
              <a:rPr lang="ru-RU" sz="1050" dirty="0">
                <a:solidFill>
                  <a:prstClr val="black"/>
                </a:solidFill>
                <a:latin typeface="Times New Roman" pitchFamily="18" charset="0"/>
                <a:cs typeface="Times New Roman" pitchFamily="18" charset="0"/>
              </a:rPr>
              <a:t>служит связующей основой между теорий образовательного процесса и теорий педагогических технологий развития предпосылок системного мышления в дошкольном возрасте</a:t>
            </a:r>
          </a:p>
          <a:p>
            <a:pPr lvl="0" algn="just"/>
            <a:endParaRPr lang="ru-RU" sz="1050" dirty="0">
              <a:solidFill>
                <a:prstClr val="black"/>
              </a:solidFill>
              <a:latin typeface="Times New Roman" pitchFamily="18" charset="0"/>
              <a:cs typeface="Times New Roman" pitchFamily="18" charset="0"/>
            </a:endParaRPr>
          </a:p>
          <a:p>
            <a:pPr lvl="0" algn="just"/>
            <a:r>
              <a:rPr lang="ru-RU" sz="1050" dirty="0">
                <a:solidFill>
                  <a:prstClr val="black"/>
                </a:solidFill>
                <a:latin typeface="Times New Roman" pitchFamily="18" charset="0"/>
                <a:cs typeface="Times New Roman" pitchFamily="18" charset="0"/>
              </a:rPr>
              <a:t>. организация и управление целенаправленной образовательной деятельностью ребенка в общем контексте его жизнедеятельности, осознание себя субъектом</a:t>
            </a:r>
          </a:p>
        </p:txBody>
      </p:sp>
      <p:sp>
        <p:nvSpPr>
          <p:cNvPr id="36" name="Скругленный прямоугольник 35"/>
          <p:cNvSpPr/>
          <p:nvPr/>
        </p:nvSpPr>
        <p:spPr>
          <a:xfrm>
            <a:off x="2983989" y="5131477"/>
            <a:ext cx="6075344" cy="29777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solidFill>
                  <a:schemeClr val="tx1"/>
                </a:solidFill>
                <a:latin typeface="Times New Roman" pitchFamily="18" charset="0"/>
                <a:cs typeface="Times New Roman" pitchFamily="18" charset="0"/>
              </a:rPr>
              <a:t>раскрывает потенциал каждого ребенка, его способности к активности, творчеству, инициативности</a:t>
            </a:r>
          </a:p>
        </p:txBody>
      </p:sp>
      <p:sp>
        <p:nvSpPr>
          <p:cNvPr id="2" name="Скругленный прямоугольник 1"/>
          <p:cNvSpPr/>
          <p:nvPr/>
        </p:nvSpPr>
        <p:spPr>
          <a:xfrm>
            <a:off x="160864" y="1348317"/>
            <a:ext cx="2617919" cy="518547"/>
          </a:xfrm>
          <a:prstGeom prst="roundRect">
            <a:avLst/>
          </a:prstGeom>
          <a:solidFill>
            <a:schemeClr val="accent4">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black"/>
                </a:solidFill>
                <a:latin typeface="Times New Roman" pitchFamily="18" charset="0"/>
                <a:cs typeface="Times New Roman" pitchFamily="18" charset="0"/>
              </a:rPr>
              <a:t>аксиологический</a:t>
            </a:r>
            <a:endParaRPr lang="ru-RU" sz="1350" dirty="0"/>
          </a:p>
        </p:txBody>
      </p:sp>
      <p:sp>
        <p:nvSpPr>
          <p:cNvPr id="3" name="Скругленный прямоугольник 2"/>
          <p:cNvSpPr/>
          <p:nvPr/>
        </p:nvSpPr>
        <p:spPr>
          <a:xfrm>
            <a:off x="160867" y="1966383"/>
            <a:ext cx="2617913" cy="620517"/>
          </a:xfrm>
          <a:prstGeom prst="roundRect">
            <a:avLst/>
          </a:prstGeom>
          <a:solidFill>
            <a:schemeClr val="accent6">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black"/>
                </a:solidFill>
                <a:latin typeface="Times New Roman" pitchFamily="18" charset="0"/>
                <a:cs typeface="Times New Roman" pitchFamily="18" charset="0"/>
              </a:rPr>
              <a:t>личностно-ориентированный</a:t>
            </a:r>
            <a:endParaRPr lang="ru-RU" sz="1350" dirty="0"/>
          </a:p>
        </p:txBody>
      </p:sp>
      <p:sp>
        <p:nvSpPr>
          <p:cNvPr id="5" name="Скругленный прямоугольник 4"/>
          <p:cNvSpPr/>
          <p:nvPr/>
        </p:nvSpPr>
        <p:spPr>
          <a:xfrm>
            <a:off x="160867" y="2700823"/>
            <a:ext cx="2617919" cy="315428"/>
          </a:xfrm>
          <a:prstGeom prst="roundRect">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black"/>
                </a:solidFill>
                <a:latin typeface="Times New Roman" pitchFamily="18" charset="0"/>
                <a:cs typeface="Times New Roman" pitchFamily="18" charset="0"/>
              </a:rPr>
              <a:t>культурологический</a:t>
            </a:r>
            <a:endParaRPr lang="ru-RU" sz="1350" dirty="0"/>
          </a:p>
        </p:txBody>
      </p:sp>
      <p:sp>
        <p:nvSpPr>
          <p:cNvPr id="7" name="Скругленный прямоугольник 6"/>
          <p:cNvSpPr/>
          <p:nvPr/>
        </p:nvSpPr>
        <p:spPr>
          <a:xfrm>
            <a:off x="160861" y="3145208"/>
            <a:ext cx="2617919" cy="315545"/>
          </a:xfrm>
          <a:prstGeom prst="roundRect">
            <a:avLst/>
          </a:prstGeom>
          <a:solidFill>
            <a:schemeClr val="accent2">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prstClr val="black"/>
                </a:solidFill>
                <a:latin typeface="Times New Roman" pitchFamily="18" charset="0"/>
                <a:cs typeface="Times New Roman" pitchFamily="18" charset="0"/>
              </a:rPr>
              <a:t>полихудожественный</a:t>
            </a:r>
            <a:endParaRPr lang="ru-RU" sz="1350" dirty="0"/>
          </a:p>
        </p:txBody>
      </p:sp>
      <p:sp>
        <p:nvSpPr>
          <p:cNvPr id="8" name="Скругленный прямоугольник 7"/>
          <p:cNvSpPr/>
          <p:nvPr/>
        </p:nvSpPr>
        <p:spPr>
          <a:xfrm>
            <a:off x="160867" y="3601219"/>
            <a:ext cx="2617919" cy="471731"/>
          </a:xfrm>
          <a:prstGeom prst="roundRect">
            <a:avLst/>
          </a:prstGeom>
          <a:solidFill>
            <a:schemeClr val="tx2">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prstClr val="black"/>
                </a:solidFill>
                <a:latin typeface="Times New Roman" pitchFamily="18" charset="0"/>
                <a:cs typeface="Times New Roman" pitchFamily="18" charset="0"/>
              </a:rPr>
              <a:t>мультикультурный</a:t>
            </a:r>
            <a:endParaRPr lang="ru-RU" sz="1350" dirty="0"/>
          </a:p>
        </p:txBody>
      </p:sp>
      <p:sp>
        <p:nvSpPr>
          <p:cNvPr id="9" name="Скругленный прямоугольник 8"/>
          <p:cNvSpPr/>
          <p:nvPr/>
        </p:nvSpPr>
        <p:spPr>
          <a:xfrm>
            <a:off x="160862" y="4188002"/>
            <a:ext cx="2617919" cy="310522"/>
          </a:xfrm>
          <a:prstGeom prst="roundRect">
            <a:avLst/>
          </a:prstGeom>
          <a:solidFill>
            <a:schemeClr val="accent4">
              <a:lumMod val="60000"/>
              <a:lumOff val="4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black"/>
                </a:solidFill>
                <a:latin typeface="Times New Roman" pitchFamily="18" charset="0"/>
                <a:cs typeface="Times New Roman" pitchFamily="18" charset="0"/>
              </a:rPr>
              <a:t>системный</a:t>
            </a:r>
            <a:endParaRPr lang="ru-RU" sz="1350" dirty="0"/>
          </a:p>
        </p:txBody>
      </p:sp>
      <p:sp>
        <p:nvSpPr>
          <p:cNvPr id="10" name="Скругленный прямоугольник 9"/>
          <p:cNvSpPr/>
          <p:nvPr/>
        </p:nvSpPr>
        <p:spPr>
          <a:xfrm>
            <a:off x="160867" y="4603909"/>
            <a:ext cx="2617919" cy="359675"/>
          </a:xfrm>
          <a:prstGeom prst="roundRect">
            <a:avLst/>
          </a:prstGeom>
          <a:solidFill>
            <a:schemeClr val="bg2"/>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prstClr val="black"/>
                </a:solidFill>
                <a:latin typeface="Times New Roman" pitchFamily="18" charset="0"/>
                <a:cs typeface="Times New Roman" pitchFamily="18" charset="0"/>
              </a:rPr>
              <a:t>деятельностный</a:t>
            </a:r>
            <a:endParaRPr lang="ru-RU" sz="1350" dirty="0"/>
          </a:p>
        </p:txBody>
      </p:sp>
      <p:sp>
        <p:nvSpPr>
          <p:cNvPr id="11" name="Скругленный прямоугольник 10"/>
          <p:cNvSpPr/>
          <p:nvPr/>
        </p:nvSpPr>
        <p:spPr>
          <a:xfrm>
            <a:off x="160867" y="5023364"/>
            <a:ext cx="2617919" cy="473622"/>
          </a:xfrm>
          <a:prstGeom prst="roundRect">
            <a:avLst/>
          </a:prstGeom>
          <a:solidFill>
            <a:schemeClr val="accent2">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prstClr val="black"/>
                </a:solidFill>
                <a:latin typeface="Times New Roman" pitchFamily="18" charset="0"/>
                <a:cs typeface="Times New Roman" pitchFamily="18" charset="0"/>
              </a:rPr>
              <a:t>деятельностно</a:t>
            </a:r>
            <a:r>
              <a:rPr lang="ru-RU" b="1" dirty="0">
                <a:solidFill>
                  <a:prstClr val="black"/>
                </a:solidFill>
                <a:latin typeface="Times New Roman" pitchFamily="18" charset="0"/>
                <a:cs typeface="Times New Roman" pitchFamily="18" charset="0"/>
              </a:rPr>
              <a:t> – творческий</a:t>
            </a:r>
            <a:endParaRPr lang="ru-RU" sz="1350" dirty="0"/>
          </a:p>
        </p:txBody>
      </p:sp>
      <p:sp>
        <p:nvSpPr>
          <p:cNvPr id="12" name="Скругленный прямоугольник 11"/>
          <p:cNvSpPr/>
          <p:nvPr/>
        </p:nvSpPr>
        <p:spPr>
          <a:xfrm>
            <a:off x="160867" y="5582917"/>
            <a:ext cx="2617916" cy="417833"/>
          </a:xfrm>
          <a:prstGeom prst="roundRect">
            <a:avLst/>
          </a:prstGeom>
          <a:ln w="5715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b="1" dirty="0">
                <a:solidFill>
                  <a:prstClr val="black"/>
                </a:solidFill>
                <a:latin typeface="Times New Roman" pitchFamily="18" charset="0"/>
                <a:cs typeface="Times New Roman" pitchFamily="18" charset="0"/>
              </a:rPr>
              <a:t>арт-терапевтический</a:t>
            </a:r>
            <a:endParaRPr lang="ru-RU" sz="1350" dirty="0"/>
          </a:p>
        </p:txBody>
      </p:sp>
      <p:sp>
        <p:nvSpPr>
          <p:cNvPr id="13" name="Скругленный прямоугольник 12"/>
          <p:cNvSpPr/>
          <p:nvPr/>
        </p:nvSpPr>
        <p:spPr>
          <a:xfrm>
            <a:off x="2983989" y="5496985"/>
            <a:ext cx="6095069" cy="5037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050" dirty="0">
                <a:solidFill>
                  <a:schemeClr val="tx1"/>
                </a:solidFill>
                <a:latin typeface="Times New Roman" pitchFamily="18" charset="0"/>
                <a:cs typeface="Times New Roman" pitchFamily="18" charset="0"/>
              </a:rPr>
              <a:t>предполагающий внедрение в педагогическую практику адаптированных для работы с обычными детьми методов педагогики арт-терапии (музыкальной, цвета-терапии, сказка-терапии, фольклорной терапии).</a:t>
            </a:r>
          </a:p>
        </p:txBody>
      </p:sp>
      <p:sp>
        <p:nvSpPr>
          <p:cNvPr id="14" name="Стрелка вниз 13"/>
          <p:cNvSpPr/>
          <p:nvPr/>
        </p:nvSpPr>
        <p:spPr>
          <a:xfrm>
            <a:off x="2641600" y="1348317"/>
            <a:ext cx="499534" cy="4652433"/>
          </a:xfrm>
          <a:prstGeom prst="downArrow">
            <a:avLst/>
          </a:prstGeom>
          <a:solidFill>
            <a:schemeClr val="accent5">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5" name="Стрелка вниз 14"/>
          <p:cNvSpPr/>
          <p:nvPr/>
        </p:nvSpPr>
        <p:spPr>
          <a:xfrm rot="10800000">
            <a:off x="-42334" y="1348317"/>
            <a:ext cx="414867" cy="4652433"/>
          </a:xfrm>
          <a:prstGeom prst="downArrow">
            <a:avLst/>
          </a:prstGeom>
          <a:solidFill>
            <a:schemeClr val="accent5">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Tree>
    <p:extLst>
      <p:ext uri="{BB962C8B-B14F-4D97-AF65-F5344CB8AC3E}">
        <p14:creationId xmlns:p14="http://schemas.microsoft.com/office/powerpoint/2010/main" val="292554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кругленный прямоугольник 24"/>
          <p:cNvSpPr/>
          <p:nvPr/>
        </p:nvSpPr>
        <p:spPr>
          <a:xfrm>
            <a:off x="2959285" y="926682"/>
            <a:ext cx="2622620" cy="6405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700" b="1" dirty="0">
                <a:solidFill>
                  <a:schemeClr val="tx1"/>
                </a:solidFill>
                <a:latin typeface="Times New Roman" pitchFamily="18" charset="0"/>
                <a:cs typeface="Times New Roman" pitchFamily="18" charset="0"/>
              </a:rPr>
              <a:t>Технологии</a:t>
            </a:r>
            <a:endParaRPr lang="ru-RU" sz="2700" dirty="0">
              <a:solidFill>
                <a:schemeClr val="tx1"/>
              </a:solidFill>
            </a:endParaRPr>
          </a:p>
        </p:txBody>
      </p:sp>
      <p:sp>
        <p:nvSpPr>
          <p:cNvPr id="27" name="Скругленный прямоугольник 26"/>
          <p:cNvSpPr/>
          <p:nvPr/>
        </p:nvSpPr>
        <p:spPr>
          <a:xfrm>
            <a:off x="187197" y="1567261"/>
            <a:ext cx="2711962" cy="847856"/>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ru-RU" sz="2100" b="1" dirty="0">
                <a:solidFill>
                  <a:prstClr val="black"/>
                </a:solidFill>
                <a:latin typeface="Times New Roman" pitchFamily="18" charset="0"/>
                <a:cs typeface="Times New Roman" pitchFamily="18" charset="0"/>
              </a:rPr>
              <a:t>«Детский совет» </a:t>
            </a:r>
            <a:endParaRPr lang="ru-RU" sz="2100" b="1" dirty="0"/>
          </a:p>
        </p:txBody>
      </p:sp>
      <p:sp>
        <p:nvSpPr>
          <p:cNvPr id="28" name="Скругленный прямоугольник 27"/>
          <p:cNvSpPr/>
          <p:nvPr/>
        </p:nvSpPr>
        <p:spPr>
          <a:xfrm>
            <a:off x="187197" y="2682832"/>
            <a:ext cx="2711962" cy="75362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ru-RU" sz="2100" b="1" dirty="0">
                <a:solidFill>
                  <a:prstClr val="black"/>
                </a:solidFill>
                <a:latin typeface="Times New Roman" pitchFamily="18" charset="0"/>
                <a:cs typeface="Times New Roman" pitchFamily="18" charset="0"/>
              </a:rPr>
              <a:t>«Проектная» </a:t>
            </a:r>
            <a:endParaRPr lang="ru-RU" sz="2100" b="1" dirty="0">
              <a:latin typeface="Times New Roman" pitchFamily="18" charset="0"/>
              <a:cs typeface="Times New Roman" pitchFamily="18" charset="0"/>
            </a:endParaRPr>
          </a:p>
        </p:txBody>
      </p:sp>
      <p:sp>
        <p:nvSpPr>
          <p:cNvPr id="29" name="Скругленный прямоугольник 28"/>
          <p:cNvSpPr/>
          <p:nvPr/>
        </p:nvSpPr>
        <p:spPr>
          <a:xfrm>
            <a:off x="187196" y="3788537"/>
            <a:ext cx="2711963" cy="708408"/>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r>
              <a:rPr lang="ru-RU" sz="2100" b="1" dirty="0">
                <a:solidFill>
                  <a:prstClr val="black"/>
                </a:solidFill>
                <a:latin typeface="Times New Roman" pitchFamily="18" charset="0"/>
                <a:cs typeface="Times New Roman" pitchFamily="18" charset="0"/>
              </a:rPr>
              <a:t>«Говорящая среда» </a:t>
            </a:r>
            <a:endParaRPr lang="ru-RU" sz="2100" b="1" dirty="0"/>
          </a:p>
        </p:txBody>
      </p:sp>
      <p:sp>
        <p:nvSpPr>
          <p:cNvPr id="30" name="Скругленный прямоугольник 29"/>
          <p:cNvSpPr/>
          <p:nvPr/>
        </p:nvSpPr>
        <p:spPr>
          <a:xfrm>
            <a:off x="187196" y="4912623"/>
            <a:ext cx="2711963" cy="731018"/>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ru-RU" sz="2100" b="1" dirty="0">
                <a:solidFill>
                  <a:prstClr val="black"/>
                </a:solidFill>
                <a:latin typeface="Times New Roman" pitchFamily="18" charset="0"/>
                <a:cs typeface="Times New Roman" pitchFamily="18" charset="0"/>
              </a:rPr>
              <a:t>«Арт-технология»</a:t>
            </a:r>
            <a:endParaRPr lang="ru-RU" sz="2100" b="1" dirty="0"/>
          </a:p>
        </p:txBody>
      </p:sp>
      <p:sp>
        <p:nvSpPr>
          <p:cNvPr id="31" name="Скругленный прямоугольник 30"/>
          <p:cNvSpPr/>
          <p:nvPr/>
        </p:nvSpPr>
        <p:spPr>
          <a:xfrm>
            <a:off x="3204833" y="1589898"/>
            <a:ext cx="5871434" cy="825220"/>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lvl="0" algn="ctr"/>
            <a:r>
              <a:rPr lang="ru-RU" sz="1350" dirty="0">
                <a:solidFill>
                  <a:prstClr val="black"/>
                </a:solidFill>
                <a:latin typeface="Times New Roman" pitchFamily="18" charset="0"/>
                <a:cs typeface="Times New Roman" pitchFamily="18" charset="0"/>
              </a:rPr>
              <a:t>- технология воспитания, которая объединяет детей и взрослых вокруг событий и совместных дел, то есть предусматривает полноправное участие ребенка в образовательном процессе, основанном на «субъект-субъектном» подходе. </a:t>
            </a:r>
          </a:p>
        </p:txBody>
      </p:sp>
      <p:sp>
        <p:nvSpPr>
          <p:cNvPr id="32" name="Стрелка вправо 31"/>
          <p:cNvSpPr/>
          <p:nvPr/>
        </p:nvSpPr>
        <p:spPr>
          <a:xfrm>
            <a:off x="2899159" y="1942633"/>
            <a:ext cx="305675" cy="22985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sz="1350"/>
          </a:p>
        </p:txBody>
      </p:sp>
      <p:sp>
        <p:nvSpPr>
          <p:cNvPr id="34" name="Скругленный прямоугольник 33"/>
          <p:cNvSpPr/>
          <p:nvPr/>
        </p:nvSpPr>
        <p:spPr>
          <a:xfrm>
            <a:off x="3182645" y="2638555"/>
            <a:ext cx="5961355" cy="84217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lvl="0" algn="ctr"/>
            <a:r>
              <a:rPr lang="ru-RU" sz="1350" dirty="0">
                <a:solidFill>
                  <a:prstClr val="black"/>
                </a:solidFill>
                <a:latin typeface="Times New Roman" pitchFamily="18" charset="0"/>
                <a:cs typeface="Times New Roman" pitchFamily="18" charset="0"/>
              </a:rPr>
              <a:t>целенаправленная деятельность по определенному плану для решения поисковых, исследовательских, практических задач по любому направлению содержания образования. Цель данной технологии - развитие свободной творческой личности ребенка.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513" y="2950682"/>
            <a:ext cx="310320"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Скругленный прямоугольник 34"/>
          <p:cNvSpPr/>
          <p:nvPr/>
        </p:nvSpPr>
        <p:spPr>
          <a:xfrm>
            <a:off x="3177046" y="3610414"/>
            <a:ext cx="5899221" cy="1099169"/>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lvl="0" algn="ctr"/>
            <a:endParaRPr lang="ru-RU" sz="900" dirty="0">
              <a:solidFill>
                <a:prstClr val="black"/>
              </a:solidFill>
              <a:latin typeface="Times New Roman" pitchFamily="18" charset="0"/>
              <a:cs typeface="Times New Roman" pitchFamily="18" charset="0"/>
            </a:endParaRPr>
          </a:p>
          <a:p>
            <a:pPr lvl="0" algn="just"/>
            <a:r>
              <a:rPr lang="ru-RU" sz="1200" dirty="0">
                <a:solidFill>
                  <a:prstClr val="black"/>
                </a:solidFill>
                <a:latin typeface="Times New Roman" pitchFamily="18" charset="0"/>
                <a:cs typeface="Times New Roman" pitchFamily="18" charset="0"/>
              </a:rPr>
              <a:t>ребенок, получая необходимую информацию, имеет широкий выбор для своей деятельности, может по своему усмотрению конструктивно использовать подготовленный педагогом информационный ресурс. Технология включает в себя развивающую, интерактивную, сенсорную стены в предметно-пространственной среде детского сада. Целью организации говорящей среды является создание условий для полноценного развития дошкольников. </a:t>
            </a:r>
          </a:p>
          <a:p>
            <a:pPr lvl="0" algn="just"/>
            <a:r>
              <a:rPr lang="ru-RU" sz="900" dirty="0">
                <a:solidFill>
                  <a:prstClr val="black"/>
                </a:solidFill>
                <a:latin typeface="Times New Roman" pitchFamily="18" charset="0"/>
                <a:cs typeface="Times New Roman" pitchFamily="18" charset="0"/>
              </a:rPr>
              <a:t>.</a:t>
            </a:r>
          </a:p>
        </p:txBody>
      </p:sp>
      <p:sp>
        <p:nvSpPr>
          <p:cNvPr id="36" name="Скругленный прямоугольник 35"/>
          <p:cNvSpPr/>
          <p:nvPr/>
        </p:nvSpPr>
        <p:spPr>
          <a:xfrm>
            <a:off x="3204834" y="4864283"/>
            <a:ext cx="5871433" cy="1039101"/>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ru-RU" sz="1350" dirty="0">
                <a:solidFill>
                  <a:prstClr val="black"/>
                </a:solidFill>
                <a:latin typeface="Times New Roman" pitchFamily="18" charset="0"/>
                <a:cs typeface="Times New Roman" pitchFamily="18" charset="0"/>
              </a:rPr>
              <a:t>- научно-педагогическая технология, основанная на интегративном применении различных видов искусства в образовательном процессе в целях эффективного воспитательного воздействия на личность учащегося , включают в себя использование художественных методов и приемов, таких как рисование, театральная игра, музыка, литература и т. д., </a:t>
            </a:r>
            <a:endParaRPr lang="ru-RU" sz="135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915" y="4021297"/>
            <a:ext cx="315918"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915" y="5157865"/>
            <a:ext cx="315919"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67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828493"/>
            <a:ext cx="887878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932305"/>
            <a:ext cx="4258692" cy="283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22719" y="17213"/>
            <a:ext cx="9124806" cy="584775"/>
          </a:xfrm>
          <a:prstGeom prst="rect">
            <a:avLst/>
          </a:prstGeom>
        </p:spPr>
        <p:txBody>
          <a:bodyPr wrap="none">
            <a:spAutoFit/>
          </a:bodyPr>
          <a:lstStyle/>
          <a:p>
            <a:r>
              <a:rPr lang="ru-RU" sz="3200" b="1" dirty="0">
                <a:solidFill>
                  <a:srgbClr val="C00000"/>
                </a:solidFill>
              </a:rPr>
              <a:t>Арт-технологии в образовательном процессе ДОУ</a:t>
            </a:r>
          </a:p>
        </p:txBody>
      </p:sp>
      <p:sp>
        <p:nvSpPr>
          <p:cNvPr id="5" name="Прямоугольник 4"/>
          <p:cNvSpPr/>
          <p:nvPr/>
        </p:nvSpPr>
        <p:spPr>
          <a:xfrm>
            <a:off x="7164288" y="4334786"/>
            <a:ext cx="1728192" cy="1384995"/>
          </a:xfrm>
          <a:prstGeom prst="rect">
            <a:avLst/>
          </a:prstGeom>
        </p:spPr>
        <p:txBody>
          <a:bodyPr wrap="square">
            <a:spAutoFit/>
          </a:bodyPr>
          <a:lstStyle/>
          <a:p>
            <a:pPr algn="ctr"/>
            <a:r>
              <a:rPr lang="ru-RU" sz="1400" i="1" dirty="0">
                <a:solidFill>
                  <a:srgbClr val="002060"/>
                </a:solidFill>
              </a:rPr>
              <a:t>Подготовил старший воспитатель МБДОУ№258:</a:t>
            </a:r>
          </a:p>
          <a:p>
            <a:pPr algn="ctr"/>
            <a:r>
              <a:rPr lang="ru-RU" sz="1400" i="1" dirty="0" err="1">
                <a:solidFill>
                  <a:srgbClr val="002060"/>
                </a:solidFill>
              </a:rPr>
              <a:t>Старынина</a:t>
            </a:r>
            <a:r>
              <a:rPr lang="ru-RU" sz="1400" i="1" dirty="0">
                <a:solidFill>
                  <a:srgbClr val="002060"/>
                </a:solidFill>
              </a:rPr>
              <a:t> Ольга Викторовна</a:t>
            </a:r>
          </a:p>
        </p:txBody>
      </p:sp>
      <p:sp>
        <p:nvSpPr>
          <p:cNvPr id="6" name="Прямоугольник 5"/>
          <p:cNvSpPr/>
          <p:nvPr/>
        </p:nvSpPr>
        <p:spPr>
          <a:xfrm>
            <a:off x="539552" y="4511399"/>
            <a:ext cx="1296144" cy="1200329"/>
          </a:xfrm>
          <a:prstGeom prst="rect">
            <a:avLst/>
          </a:prstGeom>
        </p:spPr>
        <p:txBody>
          <a:bodyPr wrap="square">
            <a:spAutoFit/>
          </a:bodyPr>
          <a:lstStyle/>
          <a:p>
            <a:pPr lvl="0" algn="ctr"/>
            <a:r>
              <a:rPr lang="ru-RU" sz="2400" b="1" dirty="0">
                <a:solidFill>
                  <a:srgbClr val="C00000"/>
                </a:solidFill>
                <a:latin typeface="Times New Roman" pitchFamily="18" charset="0"/>
                <a:cs typeface="Times New Roman" pitchFamily="18" charset="0"/>
              </a:rPr>
              <a:t>Что? </a:t>
            </a:r>
            <a:r>
              <a:rPr lang="ru-RU" sz="2400" b="1" dirty="0">
                <a:solidFill>
                  <a:srgbClr val="002060"/>
                </a:solidFill>
                <a:latin typeface="Times New Roman" pitchFamily="18" charset="0"/>
                <a:cs typeface="Times New Roman" pitchFamily="18" charset="0"/>
              </a:rPr>
              <a:t>Как?</a:t>
            </a:r>
          </a:p>
          <a:p>
            <a:pPr lvl="0" algn="ctr"/>
            <a:r>
              <a:rPr lang="ru-RU" sz="2400" b="1" dirty="0">
                <a:solidFill>
                  <a:schemeClr val="accent4">
                    <a:lumMod val="50000"/>
                  </a:schemeClr>
                </a:solidFill>
                <a:latin typeface="Times New Roman" pitchFamily="18" charset="0"/>
                <a:cs typeface="Times New Roman" pitchFamily="18" charset="0"/>
              </a:rPr>
              <a:t>Зачем?</a:t>
            </a:r>
          </a:p>
        </p:txBody>
      </p:sp>
    </p:spTree>
    <p:extLst>
      <p:ext uri="{BB962C8B-B14F-4D97-AF65-F5344CB8AC3E}">
        <p14:creationId xmlns:p14="http://schemas.microsoft.com/office/powerpoint/2010/main" val="11232715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2225</Words>
  <Application>Microsoft Office PowerPoint</Application>
  <PresentationFormat>Экран (4:3)</PresentationFormat>
  <Paragraphs>200</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Презентация PowerPoint</vt:lpstr>
      <vt:lpstr>Презентация PowerPoint</vt:lpstr>
      <vt:lpstr>Педагогическая технология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Арт-технологии</vt:lpstr>
      <vt:lpstr>Презентация PowerPoint</vt:lpstr>
      <vt:lpstr>Арт-технологии в педагогике</vt:lpstr>
      <vt:lpstr>Арт-технологии способствуют</vt:lpstr>
      <vt:lpstr>Арт-технологии. Применение.</vt:lpstr>
      <vt:lpstr>История  </vt:lpstr>
      <vt:lpstr>Презентация PowerPoint</vt:lpstr>
      <vt:lpstr>Психология - педагогика </vt:lpstr>
      <vt:lpstr>Педагогика и арт-технологии </vt:lpstr>
      <vt:lpstr>ВАЖНО!!!</vt:lpstr>
      <vt:lpstr>Цели и задачи арт-технологий</vt:lpstr>
      <vt:lpstr>Презентация PowerPoint</vt:lpstr>
      <vt:lpstr>Виды и техники работы с дошкольниками</vt:lpstr>
      <vt:lpstr>Презентация PowerPoint</vt:lpstr>
      <vt:lpstr>Виды и техники работы с дошкольниками</vt:lpstr>
      <vt:lpstr>Формы работы</vt:lpstr>
      <vt:lpstr>Используемые материалы</vt:lpstr>
      <vt:lpstr>Этапы проектирования занятия с использованием арт-технологии</vt:lpstr>
      <vt:lpstr>Примеры заданий (сказки)</vt:lpstr>
      <vt:lpstr>Примеры заданий (музыка)</vt:lpstr>
      <vt:lpstr>Примеры заданий (танцы)</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Арт-технологии</dc:title>
  <dc:creator>Пользователь</dc:creator>
  <cp:lastModifiedBy>Бухгалтерия 1</cp:lastModifiedBy>
  <cp:revision>38</cp:revision>
  <dcterms:created xsi:type="dcterms:W3CDTF">2021-03-30T02:52:24Z</dcterms:created>
  <dcterms:modified xsi:type="dcterms:W3CDTF">2026-02-11T09:18:41Z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1228040</vt:lpwstr>
  </property>
  <property fmtid="{D5CDD505-2E9C-101B-9397-08002B2CF9AE}" name="NXPowerLiteSettings" pid="3">
    <vt:lpwstr>F7000400038000</vt:lpwstr>
  </property>
  <property fmtid="{D5CDD505-2E9C-101B-9397-08002B2CF9AE}" name="NXPowerLiteVersion" pid="4">
    <vt:lpwstr>S10.9.5</vt:lpwstr>
  </property>
</Properties>
</file>