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7556500" cy="10623550"/>
  <p:notesSz cx="7556500" cy="106235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853" autoAdjust="0"/>
    <p:restoredTop sz="94660"/>
  </p:normalViewPr>
  <p:slideViewPr>
    <p:cSldViewPr>
      <p:cViewPr varScale="1">
        <p:scale>
          <a:sx n="68" d="100"/>
          <a:sy n="68" d="100"/>
        </p:scale>
        <p:origin x="-3264" y="-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40796" y="2124710"/>
            <a:ext cx="6488515" cy="2832947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40796" y="5001242"/>
            <a:ext cx="6491034" cy="2714907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78462" y="1416476"/>
            <a:ext cx="1700213" cy="807340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7825" y="1416476"/>
            <a:ext cx="4974696" cy="807340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277" y="2039722"/>
            <a:ext cx="6423025" cy="211054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277" y="4189725"/>
            <a:ext cx="6423025" cy="2338656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25" y="1090684"/>
            <a:ext cx="6800850" cy="177059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7825" y="2974354"/>
            <a:ext cx="3337454" cy="686989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1221" y="2974354"/>
            <a:ext cx="3337454" cy="686989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25" y="1090684"/>
            <a:ext cx="6800850" cy="1770592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825" y="2873917"/>
            <a:ext cx="3338766" cy="1021385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838597" y="2880902"/>
            <a:ext cx="3340078" cy="1014400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77825" y="3895302"/>
            <a:ext cx="3338766" cy="5957305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38597" y="3895302"/>
            <a:ext cx="3340078" cy="5957305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25" y="1090684"/>
            <a:ext cx="6863821" cy="1770592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738" y="796769"/>
            <a:ext cx="2266950" cy="1800102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66738" y="2596868"/>
            <a:ext cx="2266950" cy="7082367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954382" y="2596868"/>
            <a:ext cx="4224293" cy="7082367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2616143" y="1716493"/>
            <a:ext cx="4344988" cy="637413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6614527" y="8302679"/>
            <a:ext cx="128461" cy="24080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767" y="1823255"/>
            <a:ext cx="1828673" cy="2451597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767" y="4381998"/>
            <a:ext cx="1826154" cy="3375928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674908" y="9846458"/>
            <a:ext cx="503767" cy="565606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880620" y="1858141"/>
            <a:ext cx="3816033" cy="6090835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7872" y="9010344"/>
            <a:ext cx="7572243" cy="161320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3620823" y="9634971"/>
            <a:ext cx="3935677" cy="9885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872" y="-11067"/>
            <a:ext cx="7572243" cy="161320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620823" y="-11066"/>
            <a:ext cx="3935677" cy="9885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77825" y="1090684"/>
            <a:ext cx="6800850" cy="177059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77825" y="2998202"/>
            <a:ext cx="6800850" cy="67990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77825" y="9846458"/>
            <a:ext cx="1763183" cy="565606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203979" y="9846458"/>
            <a:ext cx="2770717" cy="565606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6548967" y="9846458"/>
            <a:ext cx="629708" cy="565606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5716" y="313545"/>
            <a:ext cx="7586703" cy="1005696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064" y="0"/>
            <a:ext cx="7560564" cy="106222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9700220"/>
            <a:ext cx="75565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 поиском ответов на вопрос: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Без качества куда идем? Без сердца что поймем?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Без </a:t>
            </a:r>
            <a:r>
              <a:rPr lang="ru-RU" sz="2000" b="1" dirty="0">
                <a:solidFill>
                  <a:srgbClr val="002060"/>
                </a:solidFill>
              </a:rPr>
              <a:t>красоты чего достигнем?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4583">
            <a:off x="-437175" y="8262002"/>
            <a:ext cx="1976422" cy="187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2077">
            <a:off x="68656" y="8879255"/>
            <a:ext cx="853605" cy="92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0054" y="65023"/>
            <a:ext cx="39598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1185" marR="5080" indent="-57912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C00000"/>
                </a:solidFill>
                <a:latin typeface="Times New Roman"/>
                <a:cs typeface="Times New Roman"/>
              </a:rPr>
              <a:t>КАЛЕНДАРНЫЙ</a:t>
            </a:r>
            <a:r>
              <a:rPr sz="2700" b="1" spc="-1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ПЛАН </a:t>
            </a:r>
            <a:r>
              <a:rPr sz="27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МЕРОПРИЯТИЙ</a:t>
            </a:r>
            <a:endParaRPr sz="27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1637" y="1205992"/>
          <a:ext cx="7224395" cy="74498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24395"/>
              </a:tblGrid>
              <a:tr h="1066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ИЮНЬ</a:t>
                      </a:r>
                      <a:r>
                        <a:rPr sz="2100" b="1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«Детство,</a:t>
                      </a:r>
                      <a:r>
                        <a:rPr sz="2100" b="1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движение,</a:t>
                      </a:r>
                      <a:r>
                        <a:rPr sz="2100" b="1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лето»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066165">
                <a:tc>
                  <a:txBody>
                    <a:bodyPr/>
                    <a:lstStyle/>
                    <a:p>
                      <a:pPr marL="443865" indent="-343535">
                        <a:lnSpc>
                          <a:spcPct val="100000"/>
                        </a:lnSpc>
                        <a:spcBef>
                          <a:spcPts val="345"/>
                        </a:spcBef>
                        <a:buFont typeface="Wingdings"/>
                        <a:buChar char=""/>
                        <a:tabLst>
                          <a:tab pos="443865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летний</a:t>
                      </a:r>
                      <a:r>
                        <a:rPr sz="2100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образовательный</a:t>
                      </a:r>
                      <a:r>
                        <a:rPr sz="21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марафон;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43865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443865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проекты</a:t>
                      </a:r>
                      <a:r>
                        <a:rPr sz="21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1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свежем</a:t>
                      </a:r>
                      <a:r>
                        <a:rPr sz="21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воздухе;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43865" indent="-3435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443865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День</a:t>
                      </a:r>
                      <a:r>
                        <a:rPr sz="21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игры</a:t>
                      </a:r>
                      <a:r>
                        <a:rPr sz="21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без</a:t>
                      </a:r>
                      <a:r>
                        <a:rPr sz="2100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правил.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ИЮЛЬ</a:t>
                      </a:r>
                      <a:r>
                        <a:rPr sz="2100" b="1" spc="-7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«Среда,</a:t>
                      </a:r>
                      <a:r>
                        <a:rPr sz="2100" b="1" spc="-9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которая</a:t>
                      </a:r>
                      <a:r>
                        <a:rPr sz="2100" b="1" spc="-10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развивает»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805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43865" indent="-3435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443865" algn="l"/>
                        </a:tabLst>
                      </a:pPr>
                      <a:r>
                        <a:rPr sz="2100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аудит</a:t>
                      </a:r>
                      <a:r>
                        <a:rPr sz="21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РППС;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43865" indent="-3435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443865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проект</a:t>
                      </a:r>
                      <a:r>
                        <a:rPr sz="2100" spc="-7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«Пространство,</a:t>
                      </a:r>
                      <a:r>
                        <a:rPr sz="2100" spc="-7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где</a:t>
                      </a:r>
                      <a:r>
                        <a:rPr sz="21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хочется</a:t>
                      </a:r>
                      <a:r>
                        <a:rPr sz="21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играть»;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43865" indent="-3435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443865" algn="l"/>
                        </a:tabLst>
                      </a:pP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вовлечение</a:t>
                      </a:r>
                      <a:r>
                        <a:rPr sz="2100" spc="-8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детей</a:t>
                      </a:r>
                      <a:r>
                        <a:rPr sz="2100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100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изменения</a:t>
                      </a:r>
                      <a:r>
                        <a:rPr sz="2100" spc="-8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среды.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106616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АВГУСТ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100" b="1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«Подготовка</a:t>
                      </a:r>
                      <a:r>
                        <a:rPr sz="2100" b="1" spc="-7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100" b="1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новому</a:t>
                      </a:r>
                      <a:r>
                        <a:rPr sz="2100" b="1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этапу»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699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43865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443865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21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года;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43865" indent="-3435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443865" algn="l"/>
                        </a:tabLst>
                      </a:pP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планирование</a:t>
                      </a:r>
                      <a:r>
                        <a:rPr sz="2100" spc="-8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нового</a:t>
                      </a:r>
                      <a:r>
                        <a:rPr sz="2100" spc="-8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учебного</a:t>
                      </a:r>
                      <a:r>
                        <a:rPr sz="21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года.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4583">
            <a:off x="4406686" y="7469446"/>
            <a:ext cx="3627861" cy="34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2077">
            <a:off x="5422686" y="8545227"/>
            <a:ext cx="1497381" cy="162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0054" y="65023"/>
            <a:ext cx="39598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1185" marR="5080" indent="-57912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C00000"/>
                </a:solidFill>
                <a:latin typeface="Times New Roman"/>
                <a:cs typeface="Times New Roman"/>
              </a:rPr>
              <a:t>КАЛЕНДАРНЫЙ</a:t>
            </a:r>
            <a:r>
              <a:rPr sz="2700" b="1" spc="-1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ПЛАН </a:t>
            </a:r>
            <a:r>
              <a:rPr sz="27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МЕРОПРИЯТИЙ</a:t>
            </a:r>
            <a:endParaRPr sz="27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1911" y="1205992"/>
          <a:ext cx="6840855" cy="8786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40855"/>
              </a:tblGrid>
              <a:tr h="74612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СЕНТЯБРЬ</a:t>
                      </a:r>
                      <a:r>
                        <a:rPr sz="2100" b="1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«Детский</a:t>
                      </a:r>
                      <a:r>
                        <a:rPr sz="21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сад</a:t>
                      </a:r>
                      <a:r>
                        <a:rPr sz="2100" b="1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2100" b="1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территория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возможностей»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066165">
                <a:tc>
                  <a:txBody>
                    <a:bodyPr/>
                    <a:lstStyle/>
                    <a:p>
                      <a:pPr marL="443865" indent="-343535">
                        <a:lnSpc>
                          <a:spcPct val="100000"/>
                        </a:lnSpc>
                        <a:spcBef>
                          <a:spcPts val="345"/>
                        </a:spcBef>
                        <a:buFont typeface="Wingdings"/>
                        <a:buChar char=""/>
                        <a:tabLst>
                          <a:tab pos="443865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День</a:t>
                      </a:r>
                      <a:r>
                        <a:rPr sz="2100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открытых</a:t>
                      </a:r>
                      <a:r>
                        <a:rPr sz="21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дверей;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43865" indent="-3435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443865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диалог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100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родителями;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43865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443865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презентация</a:t>
                      </a:r>
                      <a:r>
                        <a:rPr sz="2100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возможностей</a:t>
                      </a:r>
                      <a:r>
                        <a:rPr sz="21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ДОУ.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426084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ОКТЯБРЬ</a:t>
                      </a:r>
                      <a:r>
                        <a:rPr sz="2100" b="1" spc="-8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«Качество</a:t>
                      </a:r>
                      <a:r>
                        <a:rPr sz="2100" b="1" spc="-9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дошкольного</a:t>
                      </a:r>
                      <a:r>
                        <a:rPr sz="2100" b="1" spc="-7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образования»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066165">
                <a:tc>
                  <a:txBody>
                    <a:bodyPr/>
                    <a:lstStyle/>
                    <a:p>
                      <a:pPr marL="443865" indent="-343535">
                        <a:lnSpc>
                          <a:spcPct val="100000"/>
                        </a:lnSpc>
                        <a:spcBef>
                          <a:spcPts val="350"/>
                        </a:spcBef>
                        <a:buFont typeface="Wingdings"/>
                        <a:buChar char=""/>
                        <a:tabLst>
                          <a:tab pos="443865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внутренняя</a:t>
                      </a:r>
                      <a:r>
                        <a:rPr sz="21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диагностика;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43865" indent="-3435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443865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обмен</a:t>
                      </a:r>
                      <a:r>
                        <a:rPr sz="2100" spc="-8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практиками;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43865" indent="-3435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443865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методический</a:t>
                      </a:r>
                      <a:r>
                        <a:rPr sz="2100" spc="-10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кейс</a:t>
                      </a:r>
                      <a:r>
                        <a:rPr sz="2100" spc="-8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ДОУ.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442595"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21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НОЯБРЬ</a:t>
                      </a:r>
                      <a:r>
                        <a:rPr sz="2100" b="1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«Профессия</a:t>
                      </a:r>
                      <a:r>
                        <a:rPr sz="2100" b="1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2100" b="1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воспитатель»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085215">
                <a:tc>
                  <a:txBody>
                    <a:bodyPr/>
                    <a:lstStyle/>
                    <a:p>
                      <a:pPr marL="558165" indent="-457834">
                        <a:lnSpc>
                          <a:spcPct val="100000"/>
                        </a:lnSpc>
                        <a:spcBef>
                          <a:spcPts val="1689"/>
                        </a:spcBef>
                        <a:buFont typeface="Wingdings"/>
                        <a:buChar char=""/>
                        <a:tabLst>
                          <a:tab pos="558165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неделя</a:t>
                      </a:r>
                      <a:r>
                        <a:rPr sz="21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уважения;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558165" indent="-457834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58165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проект</a:t>
                      </a:r>
                      <a:r>
                        <a:rPr sz="2100" spc="-8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«Педагог</a:t>
                      </a:r>
                      <a:r>
                        <a:rPr sz="21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глазами</a:t>
                      </a:r>
                      <a:r>
                        <a:rPr sz="21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ребёнка»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214629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78232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755"/>
                        </a:spcBef>
                        <a:tabLst>
                          <a:tab pos="1497965" algn="l"/>
                        </a:tabLst>
                      </a:pP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ДЕКАБРЬ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	«Итоги</a:t>
                      </a:r>
                      <a:r>
                        <a:rPr sz="2100" b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100" b="1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вдохновение»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22288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145540">
                <a:tc>
                  <a:txBody>
                    <a:bodyPr/>
                    <a:lstStyle/>
                    <a:p>
                      <a:pPr marL="443865" indent="-343535">
                        <a:lnSpc>
                          <a:spcPct val="100000"/>
                        </a:lnSpc>
                        <a:spcBef>
                          <a:spcPts val="665"/>
                        </a:spcBef>
                        <a:buFont typeface="Wingdings"/>
                        <a:buChar char=""/>
                        <a:tabLst>
                          <a:tab pos="443865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итоговое</a:t>
                      </a:r>
                      <a:r>
                        <a:rPr sz="2100" spc="-8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событие</a:t>
                      </a:r>
                      <a:r>
                        <a:rPr sz="2100" spc="-7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года;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43865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443865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выставка</a:t>
                      </a:r>
                      <a:r>
                        <a:rPr sz="2100" spc="-7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достижений;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43865" indent="-3435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443865" algn="l"/>
                        </a:tabLst>
                      </a:pP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рефлексия</a:t>
                      </a:r>
                      <a:r>
                        <a:rPr sz="21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1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планирование.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202628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ОЖИДАЕМЫЕ</a:t>
                      </a:r>
                      <a:r>
                        <a:rPr sz="2100" b="1" spc="-7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РЕЗУЛЬТАТЫ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510540" indent="-410209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10540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повышение</a:t>
                      </a:r>
                      <a:r>
                        <a:rPr sz="2100" spc="-8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качества</a:t>
                      </a:r>
                      <a:r>
                        <a:rPr sz="2100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образовательной</a:t>
                      </a:r>
                      <a:r>
                        <a:rPr sz="2100" spc="-8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деятельности;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43865" indent="-3435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443865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профессиональный</a:t>
                      </a:r>
                      <a:r>
                        <a:rPr sz="21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рост</a:t>
                      </a:r>
                      <a:r>
                        <a:rPr sz="21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педагогов;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43865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443865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активное</a:t>
                      </a:r>
                      <a:r>
                        <a:rPr sz="2100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участие</a:t>
                      </a:r>
                      <a:r>
                        <a:rPr sz="21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родителей;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43865" indent="-3435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443865" algn="l"/>
                        </a:tabLst>
                      </a:pP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обновлённая</a:t>
                      </a:r>
                      <a:r>
                        <a:rPr sz="2100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РППС;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43865" indent="-3435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443865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позитивный</a:t>
                      </a:r>
                      <a:r>
                        <a:rPr sz="2100" spc="-8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имидж</a:t>
                      </a:r>
                      <a:r>
                        <a:rPr sz="2100" spc="-7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детского</a:t>
                      </a:r>
                      <a:r>
                        <a:rPr sz="21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сада.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4583">
            <a:off x="4007029" y="4748016"/>
            <a:ext cx="4162024" cy="395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2077">
            <a:off x="5270286" y="6106826"/>
            <a:ext cx="1497381" cy="162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6332" y="225298"/>
            <a:ext cx="4933315" cy="1078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</a:pPr>
            <a:r>
              <a:rPr sz="2300" b="1" i="1" dirty="0">
                <a:solidFill>
                  <a:srgbClr val="006FC0"/>
                </a:solidFill>
                <a:latin typeface="Times New Roman"/>
                <a:cs typeface="Times New Roman"/>
              </a:rPr>
              <a:t>ПЛАН</a:t>
            </a:r>
            <a:r>
              <a:rPr sz="2300" b="1" i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b="1" i="1" dirty="0">
                <a:solidFill>
                  <a:srgbClr val="006FC0"/>
                </a:solidFill>
                <a:latin typeface="Times New Roman"/>
                <a:cs typeface="Times New Roman"/>
              </a:rPr>
              <a:t>РЕАЛИЗАЦИИ</a:t>
            </a:r>
            <a:r>
              <a:rPr sz="2300" b="1" i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300" b="1" i="1" dirty="0">
                <a:solidFill>
                  <a:srgbClr val="006FC0"/>
                </a:solidFill>
                <a:latin typeface="Times New Roman"/>
                <a:cs typeface="Times New Roman"/>
              </a:rPr>
              <a:t>ТЕМЫ</a:t>
            </a:r>
            <a:r>
              <a:rPr sz="2300" b="1" i="1" spc="-20" dirty="0">
                <a:solidFill>
                  <a:srgbClr val="006FC0"/>
                </a:solidFill>
                <a:latin typeface="Times New Roman"/>
                <a:cs typeface="Times New Roman"/>
              </a:rPr>
              <a:t> ГОДА</a:t>
            </a:r>
            <a:endParaRPr sz="2300">
              <a:latin typeface="Times New Roman"/>
              <a:cs typeface="Times New Roman"/>
            </a:endParaRPr>
          </a:p>
          <a:p>
            <a:pPr marL="62865">
              <a:lnSpc>
                <a:spcPct val="100000"/>
              </a:lnSpc>
            </a:pPr>
            <a:r>
              <a:rPr sz="2300" b="1" i="1" dirty="0">
                <a:solidFill>
                  <a:srgbClr val="C00000"/>
                </a:solidFill>
                <a:latin typeface="Times New Roman"/>
                <a:cs typeface="Times New Roman"/>
              </a:rPr>
              <a:t>«2026</a:t>
            </a:r>
            <a:r>
              <a:rPr sz="2300" b="1" i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ГОД</a:t>
            </a:r>
            <a:r>
              <a:rPr sz="2300" b="1" i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i="1" dirty="0">
                <a:solidFill>
                  <a:srgbClr val="C00000"/>
                </a:solidFill>
                <a:latin typeface="Times New Roman"/>
                <a:cs typeface="Times New Roman"/>
              </a:rPr>
              <a:t>—</a:t>
            </a:r>
            <a:r>
              <a:rPr sz="2300" b="1" i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ГОД</a:t>
            </a:r>
            <a:r>
              <a:rPr sz="23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ДОШКОЛЬНОГО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b="1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ОБРАЗОВАНИЯ»</a:t>
            </a:r>
            <a:r>
              <a:rPr sz="2300" b="1" i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23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ДЕТСКОМ</a:t>
            </a:r>
            <a:r>
              <a:rPr sz="2300" b="1" i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САДУ</a:t>
            </a:r>
            <a:endParaRPr sz="23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36943" y="1488186"/>
          <a:ext cx="6943090" cy="4403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315"/>
                <a:gridCol w="6708775"/>
              </a:tblGrid>
              <a:tr h="4127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ИДЕЯ</a:t>
                      </a:r>
                      <a:r>
                        <a:rPr sz="1800" b="1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КОНЦЕПЦИЯ</a:t>
                      </a:r>
                      <a:r>
                        <a:rPr sz="1800" b="1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ГОДА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29005">
                <a:tc gridSpan="2">
                  <a:txBody>
                    <a:bodyPr/>
                    <a:lstStyle/>
                    <a:p>
                      <a:pPr marL="100330" marR="90170" algn="just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2026</a:t>
                      </a:r>
                      <a:r>
                        <a:rPr sz="1800" spc="39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800" spc="39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38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детском</a:t>
                      </a:r>
                      <a:r>
                        <a:rPr sz="1800" spc="39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саду</a:t>
                      </a:r>
                      <a:r>
                        <a:rPr sz="1800" spc="39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посвящён</a:t>
                      </a:r>
                      <a:r>
                        <a:rPr sz="1800" spc="38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осмыслению</a:t>
                      </a:r>
                      <a:r>
                        <a:rPr sz="1800" spc="39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ценности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дошкольного</a:t>
                      </a:r>
                      <a:r>
                        <a:rPr sz="1800" spc="4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детства,</a:t>
                      </a:r>
                      <a:r>
                        <a:rPr sz="1800" spc="4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роли</a:t>
                      </a:r>
                      <a:r>
                        <a:rPr sz="1800" spc="4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педагога</a:t>
                      </a:r>
                      <a:r>
                        <a:rPr sz="1800" spc="434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4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партнёрства</a:t>
                      </a:r>
                      <a:r>
                        <a:rPr sz="1800" spc="4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4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семьёй</a:t>
                      </a:r>
                      <a:r>
                        <a:rPr sz="1800" spc="4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как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основы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успешного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развития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ребёнка.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54685">
                <a:tc gridSpan="2">
                  <a:txBody>
                    <a:bodyPr/>
                    <a:lstStyle/>
                    <a:p>
                      <a:pPr marL="100330" marR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u="sng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Times New Roman"/>
                          <a:cs typeface="Times New Roman"/>
                        </a:rPr>
                        <a:t>Ключевая</a:t>
                      </a:r>
                      <a:r>
                        <a:rPr sz="1800" b="1" u="sng" spc="31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u="sng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Times New Roman"/>
                          <a:cs typeface="Times New Roman"/>
                        </a:rPr>
                        <a:t>идея</a:t>
                      </a:r>
                      <a:r>
                        <a:rPr sz="1800" b="1" u="sng" spc="32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u="sng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Times New Roman"/>
                          <a:cs typeface="Times New Roman"/>
                        </a:rPr>
                        <a:t>года</a:t>
                      </a:r>
                      <a:r>
                        <a:rPr sz="1800" b="1" u="sng" spc="320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детский</a:t>
                      </a:r>
                      <a:r>
                        <a:rPr sz="1800" spc="3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сад</a:t>
                      </a:r>
                      <a:r>
                        <a:rPr sz="1800" spc="3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800" spc="3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пространство</a:t>
                      </a:r>
                      <a:r>
                        <a:rPr sz="1800" spc="3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роста,</a:t>
                      </a:r>
                      <a:r>
                        <a:rPr sz="1800" spc="3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игры, инициативы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сотрудничества,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где: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6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974707"/>
                    </a:solidFill>
                  </a:tcPr>
                </a:tc>
                <a:tc>
                  <a:txBody>
                    <a:bodyPr/>
                    <a:lstStyle/>
                    <a:p>
                      <a:pPr marL="386080" indent="-285750">
                        <a:lnSpc>
                          <a:spcPct val="100000"/>
                        </a:lnSpc>
                        <a:spcBef>
                          <a:spcPts val="540"/>
                        </a:spcBef>
                        <a:buFont typeface="Wingdings"/>
                        <a:buChar char=""/>
                        <a:tabLst>
                          <a:tab pos="386080" algn="l"/>
                        </a:tabLst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ребёнок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чувствует</a:t>
                      </a:r>
                      <a:r>
                        <a:rPr sz="1800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себя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значимым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успешным;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426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974707"/>
                    </a:solidFill>
                  </a:tcPr>
                </a:tc>
                <a:tc>
                  <a:txBody>
                    <a:bodyPr/>
                    <a:lstStyle/>
                    <a:p>
                      <a:pPr marL="386715" indent="-286385">
                        <a:lnSpc>
                          <a:spcPct val="100000"/>
                        </a:lnSpc>
                        <a:spcBef>
                          <a:spcPts val="540"/>
                        </a:spcBef>
                        <a:buFont typeface="Wingdings"/>
                        <a:buChar char=""/>
                        <a:tabLst>
                          <a:tab pos="386715" algn="l"/>
                        </a:tabLst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педагог</a:t>
                      </a:r>
                      <a:r>
                        <a:rPr sz="1800" spc="-8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развивается</a:t>
                      </a:r>
                      <a:r>
                        <a:rPr sz="1800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профессионально</a:t>
                      </a:r>
                      <a:r>
                        <a:rPr sz="18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личностно;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654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974707"/>
                    </a:solidFill>
                  </a:tcPr>
                </a:tc>
                <a:tc>
                  <a:txBody>
                    <a:bodyPr/>
                    <a:lstStyle/>
                    <a:p>
                      <a:pPr marL="387350" marR="92710" indent="-287020">
                        <a:lnSpc>
                          <a:spcPct val="100000"/>
                        </a:lnSpc>
                        <a:spcBef>
                          <a:spcPts val="365"/>
                        </a:spcBef>
                        <a:buFont typeface="Wingdings"/>
                        <a:buChar char=""/>
                        <a:tabLst>
                          <a:tab pos="387350" algn="l"/>
                          <a:tab pos="1202690" algn="l"/>
                          <a:tab pos="2298700" algn="l"/>
                          <a:tab pos="3512185" algn="l"/>
                          <a:tab pos="4899025" algn="l"/>
                        </a:tabLst>
                      </a:pP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семья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является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активным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участником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образовательного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процесса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426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974707"/>
                    </a:solidFill>
                  </a:tcPr>
                </a:tc>
                <a:tc>
                  <a:txBody>
                    <a:bodyPr/>
                    <a:lstStyle/>
                    <a:p>
                      <a:pPr marL="386715" indent="-286385">
                        <a:lnSpc>
                          <a:spcPct val="100000"/>
                        </a:lnSpc>
                        <a:spcBef>
                          <a:spcPts val="545"/>
                        </a:spcBef>
                        <a:buFont typeface="Wingdings"/>
                        <a:buChar char=""/>
                        <a:tabLst>
                          <a:tab pos="386715" algn="l"/>
                        </a:tabLst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среда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поддерживает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развитие,</a:t>
                      </a:r>
                      <a:r>
                        <a:rPr sz="1800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самостоятельность</a:t>
                      </a:r>
                      <a:r>
                        <a:rPr sz="1800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творчество.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473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974707"/>
                    </a:solidFill>
                  </a:tcPr>
                </a:tc>
                <a:tc>
                  <a:txBody>
                    <a:bodyPr/>
                    <a:lstStyle/>
                    <a:p>
                      <a:pPr marL="386715" indent="-286385">
                        <a:lnSpc>
                          <a:spcPct val="100000"/>
                        </a:lnSpc>
                        <a:spcBef>
                          <a:spcPts val="735"/>
                        </a:spcBef>
                        <a:buFont typeface="Wingdings"/>
                        <a:buChar char=""/>
                        <a:tabLst>
                          <a:tab pos="386715" algn="l"/>
                        </a:tabLst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Девиз</a:t>
                      </a:r>
                      <a:r>
                        <a:rPr sz="18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года: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Дошкольное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образование</a:t>
                      </a:r>
                      <a:r>
                        <a:rPr sz="18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1800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фундамент</a:t>
                      </a:r>
                      <a:r>
                        <a:rPr sz="1800" spc="-8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будущего»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44955" y="6232652"/>
            <a:ext cx="540067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i="1" dirty="0">
                <a:solidFill>
                  <a:srgbClr val="0F243E"/>
                </a:solidFill>
                <a:latin typeface="Times New Roman"/>
                <a:cs typeface="Times New Roman"/>
              </a:rPr>
              <a:t>КЛЮЧЕВЫЕ</a:t>
            </a:r>
            <a:r>
              <a:rPr sz="2300" b="1" i="1" spc="-8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300" b="1" i="1" spc="-25" dirty="0">
                <a:solidFill>
                  <a:srgbClr val="0F243E"/>
                </a:solidFill>
                <a:latin typeface="Times New Roman"/>
                <a:cs typeface="Times New Roman"/>
              </a:rPr>
              <a:t>НАПРАВЛЕНИЯ</a:t>
            </a:r>
            <a:r>
              <a:rPr sz="2300" b="1" i="1" spc="-6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300" b="1" i="1" spc="-10" dirty="0">
                <a:solidFill>
                  <a:srgbClr val="0F243E"/>
                </a:solidFill>
                <a:latin typeface="Times New Roman"/>
                <a:cs typeface="Times New Roman"/>
              </a:rPr>
              <a:t>РАБОТЫ</a:t>
            </a:r>
            <a:endParaRPr sz="2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36943" y="6960870"/>
          <a:ext cx="6965950" cy="3215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65950"/>
              </a:tblGrid>
              <a:tr h="38036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«РЕБЁНОК</a:t>
                      </a:r>
                      <a:r>
                        <a:rPr sz="1800" b="1" spc="-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8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ДЕТСТВО»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203325">
                <a:tc>
                  <a:txBody>
                    <a:bodyPr/>
                    <a:lstStyle/>
                    <a:p>
                      <a:pPr marL="901065" indent="-342900">
                        <a:lnSpc>
                          <a:spcPct val="100000"/>
                        </a:lnSpc>
                        <a:spcBef>
                          <a:spcPts val="365"/>
                        </a:spcBef>
                        <a:buFont typeface="Wingdings"/>
                        <a:buChar char=""/>
                        <a:tabLst>
                          <a:tab pos="901065" algn="l"/>
                        </a:tabLst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поддержка</a:t>
                      </a:r>
                      <a:r>
                        <a:rPr sz="1800" b="1" spc="-7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детской</a:t>
                      </a:r>
                      <a:r>
                        <a:rPr sz="1800" b="1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инициативы;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1065" marR="93345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01065" algn="l"/>
                          <a:tab pos="2256155" algn="l"/>
                          <a:tab pos="3274060" algn="l"/>
                          <a:tab pos="4906645" algn="l"/>
                        </a:tabLst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развитие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игры,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творчества,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исследовательской 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деятельности;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1065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01065" algn="l"/>
                        </a:tabLst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создание</a:t>
                      </a:r>
                      <a:r>
                        <a:rPr sz="1800" b="1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ситуации</a:t>
                      </a:r>
                      <a:r>
                        <a:rPr sz="1800" b="1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успеха</a:t>
                      </a:r>
                      <a:r>
                        <a:rPr sz="1800" b="1" spc="-9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800" b="1" spc="-7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каждого</a:t>
                      </a:r>
                      <a:r>
                        <a:rPr sz="1800" b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ребёнка.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«ПЕДАГОГ</a:t>
                      </a:r>
                      <a:r>
                        <a:rPr sz="1800" b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1800" b="1" spc="-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ПРОФЕССИОНАЛ»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203325">
                <a:tc>
                  <a:txBody>
                    <a:bodyPr/>
                    <a:lstStyle/>
                    <a:p>
                      <a:pPr marL="901065" indent="-342900">
                        <a:lnSpc>
                          <a:spcPct val="100000"/>
                        </a:lnSpc>
                        <a:spcBef>
                          <a:spcPts val="365"/>
                        </a:spcBef>
                        <a:buFont typeface="Wingdings"/>
                        <a:buChar char=""/>
                        <a:tabLst>
                          <a:tab pos="901065" algn="l"/>
                        </a:tabLst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повышение</a:t>
                      </a:r>
                      <a:r>
                        <a:rPr sz="1800" b="1" spc="-7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квалификации;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1065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901065" algn="l"/>
                        </a:tabLst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обмен</a:t>
                      </a:r>
                      <a:r>
                        <a:rPr sz="1800" b="1" spc="-8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практиками;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1065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01065" algn="l"/>
                          <a:tab pos="2577465" algn="l"/>
                          <a:tab pos="4772660" algn="l"/>
                          <a:tab pos="6120130" algn="l"/>
                        </a:tabLst>
                      </a:pP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формирование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профессионального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сообщества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внутри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1065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ДОУ.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4583">
            <a:off x="6106914" y="6118789"/>
            <a:ext cx="1628621" cy="154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2077">
            <a:off x="6569637" y="6727087"/>
            <a:ext cx="599102" cy="65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8136" y="315544"/>
            <a:ext cx="382333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i="1" dirty="0">
                <a:solidFill>
                  <a:srgbClr val="17375E"/>
                </a:solidFill>
                <a:latin typeface="Times New Roman"/>
                <a:cs typeface="Times New Roman"/>
              </a:rPr>
              <a:t>ЦЕЛИ</a:t>
            </a:r>
            <a:r>
              <a:rPr sz="2700" b="1" i="1" spc="-5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700" b="1" i="1" dirty="0">
                <a:solidFill>
                  <a:srgbClr val="17375E"/>
                </a:solidFill>
                <a:latin typeface="Times New Roman"/>
                <a:cs typeface="Times New Roman"/>
              </a:rPr>
              <a:t>И</a:t>
            </a:r>
            <a:r>
              <a:rPr sz="2700" b="1" i="1" spc="-5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700" b="1" i="1" spc="-10" dirty="0">
                <a:solidFill>
                  <a:srgbClr val="17375E"/>
                </a:solidFill>
                <a:latin typeface="Times New Roman"/>
                <a:cs typeface="Times New Roman"/>
              </a:rPr>
              <a:t>ЗАДАЧИ</a:t>
            </a:r>
            <a:r>
              <a:rPr sz="2700" b="1" i="1" spc="-5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700" b="1" i="1" spc="-20" dirty="0">
                <a:solidFill>
                  <a:srgbClr val="17375E"/>
                </a:solidFill>
                <a:latin typeface="Times New Roman"/>
                <a:cs typeface="Times New Roman"/>
              </a:rPr>
              <a:t>ГОДА</a:t>
            </a:r>
            <a:endParaRPr sz="27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1025" y="871347"/>
          <a:ext cx="6906895" cy="9368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06895"/>
              </a:tblGrid>
              <a:tr h="272605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800" b="1" spc="-1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Цель: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0330" marR="90170" indent="73025" algn="just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b="1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создание</a:t>
                      </a:r>
                      <a:r>
                        <a:rPr sz="2300" b="1" spc="18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условий</a:t>
                      </a:r>
                      <a:r>
                        <a:rPr sz="2300" b="1" spc="195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2300" b="1" spc="195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повышения</a:t>
                      </a:r>
                      <a:r>
                        <a:rPr sz="2300" b="1" spc="195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2300" b="1" spc="-1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качества 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дошкольного</a:t>
                      </a:r>
                      <a:r>
                        <a:rPr sz="2300" b="1" spc="32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образования</a:t>
                      </a:r>
                      <a:r>
                        <a:rPr sz="2300" b="1" spc="32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через</a:t>
                      </a:r>
                      <a:r>
                        <a:rPr sz="2300" b="1" spc="32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2300" b="1" spc="-1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развитие 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профессионального</a:t>
                      </a:r>
                      <a:r>
                        <a:rPr sz="2300" b="1" spc="345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    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потенциала</a:t>
                      </a:r>
                      <a:r>
                        <a:rPr sz="2300" b="1" spc="355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    </a:t>
                      </a:r>
                      <a:r>
                        <a:rPr sz="2300" b="1" spc="-2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педагогов, 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обновление</a:t>
                      </a:r>
                      <a:r>
                        <a:rPr sz="2300" b="1" spc="245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образовательной</a:t>
                      </a:r>
                      <a:r>
                        <a:rPr sz="2300" b="1" spc="265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среды</a:t>
                      </a:r>
                      <a:r>
                        <a:rPr sz="2300" b="1" spc="245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300" b="1" spc="25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spc="-1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укрепление взаимодействия</a:t>
                      </a:r>
                      <a:r>
                        <a:rPr sz="2300" b="1" spc="-25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с семьями</a:t>
                      </a:r>
                      <a:r>
                        <a:rPr sz="2300" b="1" spc="-2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spc="-1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воспитанников.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ts val="3345"/>
                        </a:lnSpc>
                      </a:pPr>
                      <a:r>
                        <a:rPr sz="2800" b="1" spc="-1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Задачи: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838835">
                <a:tc>
                  <a:txBody>
                    <a:bodyPr/>
                    <a:lstStyle/>
                    <a:p>
                      <a:pPr marL="844550" indent="-744220">
                        <a:lnSpc>
                          <a:spcPct val="100000"/>
                        </a:lnSpc>
                        <a:spcBef>
                          <a:spcPts val="465"/>
                        </a:spcBef>
                        <a:buFont typeface="Wingdings"/>
                        <a:buChar char=""/>
                        <a:tabLst>
                          <a:tab pos="844550" algn="l"/>
                        </a:tabLst>
                      </a:pPr>
                      <a:r>
                        <a:rPr sz="2300" b="1" spc="-1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совершенствовать </a:t>
                      </a:r>
                      <a:r>
                        <a:rPr sz="2300" b="1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образовательный</a:t>
                      </a:r>
                      <a:r>
                        <a:rPr sz="2300" b="1" spc="2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spc="-1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процесс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300" b="1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300" b="1" spc="-4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соответствии</a:t>
                      </a:r>
                      <a:r>
                        <a:rPr sz="2300" b="1" spc="-4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300" b="1" spc="-35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ФГОС</a:t>
                      </a:r>
                      <a:r>
                        <a:rPr sz="2300" b="1" spc="-3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spc="-25" smtClean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lang="ru-RU" sz="2300" b="1" spc="-25" dirty="0" smtClean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 и ФОП ДО</a:t>
                      </a:r>
                      <a:r>
                        <a:rPr sz="2300" b="1" spc="-25" smtClean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;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1241425">
                <a:tc>
                  <a:txBody>
                    <a:bodyPr/>
                    <a:lstStyle/>
                    <a:p>
                      <a:pPr marL="770890" indent="-670560">
                        <a:lnSpc>
                          <a:spcPct val="100000"/>
                        </a:lnSpc>
                        <a:spcBef>
                          <a:spcPts val="2055"/>
                        </a:spcBef>
                        <a:buFont typeface="Wingdings"/>
                        <a:buChar char=""/>
                        <a:tabLst>
                          <a:tab pos="770890" algn="l"/>
                          <a:tab pos="2312035" algn="l"/>
                          <a:tab pos="5055870" algn="l"/>
                        </a:tabLst>
                      </a:pPr>
                      <a:r>
                        <a:rPr sz="2300" b="1" spc="-1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развивать</a:t>
                      </a:r>
                      <a:r>
                        <a:rPr sz="2300" b="1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300" b="1" spc="-1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профессиональные</a:t>
                      </a:r>
                      <a:r>
                        <a:rPr sz="2300" b="1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300" b="1" spc="-1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компетенции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2300" b="1" spc="-1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педагогов;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26098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443230" marR="93980" indent="-342900">
                        <a:lnSpc>
                          <a:spcPct val="100000"/>
                        </a:lnSpc>
                        <a:spcBef>
                          <a:spcPts val="470"/>
                        </a:spcBef>
                        <a:buFont typeface="Wingdings"/>
                        <a:buChar char=""/>
                        <a:tabLst>
                          <a:tab pos="443230" algn="l"/>
                        </a:tabLst>
                      </a:pPr>
                      <a:r>
                        <a:rPr sz="2300" b="1" spc="-1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поддерживать</a:t>
                      </a:r>
                      <a:r>
                        <a:rPr sz="2300" b="1" spc="-55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spc="-1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инициативу</a:t>
                      </a:r>
                      <a:r>
                        <a:rPr sz="2300" b="1" spc="-6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300" b="1" spc="-4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spc="-1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самостоятельность детей;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1241425">
                <a:tc>
                  <a:txBody>
                    <a:bodyPr/>
                    <a:lstStyle/>
                    <a:p>
                      <a:pPr marL="443230" marR="92710" indent="-342900">
                        <a:lnSpc>
                          <a:spcPct val="100000"/>
                        </a:lnSpc>
                        <a:spcBef>
                          <a:spcPts val="2055"/>
                        </a:spcBef>
                        <a:buFont typeface="Wingdings"/>
                        <a:buChar char=""/>
                        <a:tabLst>
                          <a:tab pos="443230" algn="l"/>
                          <a:tab pos="2627630" algn="l"/>
                          <a:tab pos="4754245" algn="l"/>
                          <a:tab pos="6676390" algn="l"/>
                        </a:tabLst>
                      </a:pPr>
                      <a:r>
                        <a:rPr sz="2300" b="1" spc="-1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выстраивать</a:t>
                      </a:r>
                      <a:r>
                        <a:rPr sz="2300" b="1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300" b="1" spc="-1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партнёрские</a:t>
                      </a:r>
                      <a:r>
                        <a:rPr sz="2300" b="1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300" b="1" spc="-1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отношения</a:t>
                      </a:r>
                      <a:r>
                        <a:rPr sz="2300" b="1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300" b="1" spc="-5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2300" b="1" spc="-1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родителями;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26098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241425">
                <a:tc>
                  <a:txBody>
                    <a:bodyPr/>
                    <a:lstStyle/>
                    <a:p>
                      <a:pPr marL="443230" marR="95250" indent="-342900">
                        <a:lnSpc>
                          <a:spcPct val="100000"/>
                        </a:lnSpc>
                        <a:spcBef>
                          <a:spcPts val="2060"/>
                        </a:spcBef>
                        <a:buFont typeface="Wingdings"/>
                        <a:buChar char=""/>
                        <a:tabLst>
                          <a:tab pos="443230" algn="l"/>
                          <a:tab pos="2519680" algn="l"/>
                          <a:tab pos="4464685" algn="l"/>
                          <a:tab pos="5668645" algn="l"/>
                        </a:tabLst>
                      </a:pPr>
                      <a:r>
                        <a:rPr sz="2300" b="1" spc="-1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формировать</a:t>
                      </a:r>
                      <a:r>
                        <a:rPr sz="2300" b="1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300" b="1" spc="-1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позитивный</a:t>
                      </a:r>
                      <a:r>
                        <a:rPr sz="2300" b="1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300" b="1" spc="-1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имидж</a:t>
                      </a:r>
                      <a:r>
                        <a:rPr sz="2300" b="1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300" b="1" spc="-2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детского </a:t>
                      </a:r>
                      <a:r>
                        <a:rPr sz="2300" b="1" spc="-1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сада;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26162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1241425">
                <a:tc>
                  <a:txBody>
                    <a:bodyPr/>
                    <a:lstStyle/>
                    <a:p>
                      <a:pPr marL="443230" marR="93345" indent="-342900">
                        <a:lnSpc>
                          <a:spcPct val="100000"/>
                        </a:lnSpc>
                        <a:spcBef>
                          <a:spcPts val="2060"/>
                        </a:spcBef>
                        <a:buFont typeface="Wingdings"/>
                        <a:buChar char=""/>
                        <a:tabLst>
                          <a:tab pos="443230" algn="l"/>
                          <a:tab pos="2135505" algn="l"/>
                          <a:tab pos="3296920" algn="l"/>
                          <a:tab pos="3745229" algn="l"/>
                          <a:tab pos="4986020" algn="l"/>
                          <a:tab pos="6636384" algn="l"/>
                        </a:tabLst>
                      </a:pPr>
                      <a:r>
                        <a:rPr sz="2300" b="1" spc="-1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обновлять</a:t>
                      </a:r>
                      <a:r>
                        <a:rPr sz="2300" b="1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300" b="1" spc="-2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РППС</a:t>
                      </a:r>
                      <a:r>
                        <a:rPr sz="2300" b="1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300" b="1" spc="-5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300" b="1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300" b="1" spc="-1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учётом</a:t>
                      </a:r>
                      <a:r>
                        <a:rPr sz="2300" b="1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300" b="1" spc="-1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интересов</a:t>
                      </a:r>
                      <a:r>
                        <a:rPr sz="2300" b="1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300" b="1" spc="-5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300" b="1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потребностей</a:t>
                      </a:r>
                      <a:r>
                        <a:rPr sz="2300" b="1" spc="-75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spc="-10" dirty="0">
                          <a:solidFill>
                            <a:srgbClr val="0F243E"/>
                          </a:solidFill>
                          <a:latin typeface="Times New Roman"/>
                          <a:cs typeface="Times New Roman"/>
                        </a:rPr>
                        <a:t>детей.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26162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4583">
            <a:off x="5876548" y="-82690"/>
            <a:ext cx="1637067" cy="155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2077">
            <a:off x="6199823" y="412634"/>
            <a:ext cx="738173" cy="80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9177" y="393573"/>
            <a:ext cx="540067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i="1" dirty="0">
                <a:solidFill>
                  <a:srgbClr val="0F243E"/>
                </a:solidFill>
                <a:latin typeface="Times New Roman"/>
                <a:cs typeface="Times New Roman"/>
              </a:rPr>
              <a:t>КЛЮЧЕВЫЕ</a:t>
            </a:r>
            <a:r>
              <a:rPr sz="2300" b="1" i="1" spc="-8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300" b="1" i="1" spc="-25" dirty="0">
                <a:solidFill>
                  <a:srgbClr val="0F243E"/>
                </a:solidFill>
                <a:latin typeface="Times New Roman"/>
                <a:cs typeface="Times New Roman"/>
              </a:rPr>
              <a:t>НАПРАВЛЕНИЯ</a:t>
            </a:r>
            <a:r>
              <a:rPr sz="2300" b="1" i="1" spc="-6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300" b="1" i="1" spc="-10" dirty="0">
                <a:solidFill>
                  <a:srgbClr val="0F243E"/>
                </a:solidFill>
                <a:latin typeface="Times New Roman"/>
                <a:cs typeface="Times New Roman"/>
              </a:rPr>
              <a:t>РАБОТЫ</a:t>
            </a:r>
            <a:endParaRPr sz="23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1025" y="1205992"/>
          <a:ext cx="6906895" cy="87382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06895"/>
              </a:tblGrid>
              <a:tr h="585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«РЕБЁНОК</a:t>
                      </a:r>
                      <a:r>
                        <a:rPr sz="1600" b="1" spc="-4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spc="-4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ДЕТСТВО»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380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0430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00430" algn="l"/>
                        </a:tabLst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поддержка</a:t>
                      </a:r>
                      <a:r>
                        <a:rPr sz="1600" b="1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детской</a:t>
                      </a:r>
                      <a:r>
                        <a:rPr sz="1600" b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инициативы;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0430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00430" algn="l"/>
                        </a:tabLst>
                      </a:pP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развитие</a:t>
                      </a:r>
                      <a:r>
                        <a:rPr sz="1600" b="1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игры,</a:t>
                      </a:r>
                      <a:r>
                        <a:rPr sz="1600" b="1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творчества,</a:t>
                      </a:r>
                      <a:r>
                        <a:rPr sz="1600" b="1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исследовательской</a:t>
                      </a:r>
                      <a:r>
                        <a:rPr sz="1600" b="1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деятельности;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0430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00430" algn="l"/>
                        </a:tabLst>
                      </a:pP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создание</a:t>
                      </a:r>
                      <a:r>
                        <a:rPr sz="1600" b="1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ситуации</a:t>
                      </a:r>
                      <a:r>
                        <a:rPr sz="1600" b="1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успеха</a:t>
                      </a:r>
                      <a:r>
                        <a:rPr sz="1600" b="1" spc="-7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600" b="1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каждого</a:t>
                      </a:r>
                      <a:r>
                        <a:rPr sz="1600" b="1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ребёнка.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«ПЕДАГОГ</a:t>
                      </a:r>
                      <a:r>
                        <a:rPr sz="1600" b="1" spc="-3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1600" b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ПРОФЕССИОНАЛ»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380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043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900430" algn="l"/>
                        </a:tabLst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повышение</a:t>
                      </a:r>
                      <a:r>
                        <a:rPr sz="1600" b="1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квалификации;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0430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00430" algn="l"/>
                        </a:tabLst>
                      </a:pP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обмен</a:t>
                      </a:r>
                      <a:r>
                        <a:rPr sz="1600" b="1" spc="-8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практиками;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0430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00430" algn="l"/>
                        </a:tabLst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формирование</a:t>
                      </a:r>
                      <a:r>
                        <a:rPr sz="1600" b="1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профессионального</a:t>
                      </a:r>
                      <a:r>
                        <a:rPr sz="1600" b="1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сообщества</a:t>
                      </a:r>
                      <a:r>
                        <a:rPr sz="16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внутри</a:t>
                      </a:r>
                      <a:r>
                        <a:rPr sz="1600" b="1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ДОУ.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«ДЕТСКИЙ</a:t>
                      </a:r>
                      <a:r>
                        <a:rPr sz="1600" b="1" spc="-5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САД</a:t>
                      </a:r>
                      <a:r>
                        <a:rPr sz="1600" b="1" spc="-6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spc="-6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СЕМЬЯ»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061720">
                <a:tc>
                  <a:txBody>
                    <a:bodyPr/>
                    <a:lstStyle/>
                    <a:p>
                      <a:pPr marL="900430" indent="-342900">
                        <a:lnSpc>
                          <a:spcPct val="100000"/>
                        </a:lnSpc>
                        <a:spcBef>
                          <a:spcPts val="1255"/>
                        </a:spcBef>
                        <a:buFont typeface="Wingdings"/>
                        <a:buChar char=""/>
                        <a:tabLst>
                          <a:tab pos="900430" algn="l"/>
                        </a:tabLst>
                      </a:pPr>
                      <a:r>
                        <a:rPr sz="16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вовлечение</a:t>
                      </a:r>
                      <a:r>
                        <a:rPr sz="1600" b="1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родителей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в</a:t>
                      </a:r>
                      <a:r>
                        <a:rPr sz="1600" b="1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образовательный</a:t>
                      </a:r>
                      <a:r>
                        <a:rPr sz="1600" b="1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процесс;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0430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00430" algn="l"/>
                        </a:tabLst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повышение</a:t>
                      </a:r>
                      <a:r>
                        <a:rPr sz="1600" b="1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педагогической</a:t>
                      </a:r>
                      <a:r>
                        <a:rPr sz="1600" b="1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культуры</a:t>
                      </a:r>
                      <a:r>
                        <a:rPr sz="1600" b="1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семьи;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0430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00430" algn="l"/>
                        </a:tabLst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открытость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1600" b="1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диалог.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600" b="1" spc="-4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«РАЗВИВАЮЩАЯ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СРЕДА»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061720">
                <a:tc>
                  <a:txBody>
                    <a:bodyPr/>
                    <a:lstStyle/>
                    <a:p>
                      <a:pPr marL="900430" indent="-342900">
                        <a:lnSpc>
                          <a:spcPct val="100000"/>
                        </a:lnSpc>
                        <a:spcBef>
                          <a:spcPts val="1260"/>
                        </a:spcBef>
                        <a:buFont typeface="Wingdings"/>
                        <a:buChar char=""/>
                        <a:tabLst>
                          <a:tab pos="900430" algn="l"/>
                        </a:tabLst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обновление</a:t>
                      </a:r>
                      <a:r>
                        <a:rPr sz="1600" b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РППС;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0430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00430" algn="l"/>
                        </a:tabLst>
                      </a:pP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участие</a:t>
                      </a:r>
                      <a:r>
                        <a:rPr sz="1600" b="1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детей в</a:t>
                      </a:r>
                      <a:r>
                        <a:rPr sz="1600" b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преобразовании</a:t>
                      </a:r>
                      <a:r>
                        <a:rPr sz="1600" b="1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пространства;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0430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00430" algn="l"/>
                        </a:tabLst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безопасность, вариативность,</a:t>
                      </a:r>
                      <a:r>
                        <a:rPr sz="16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доступность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6002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508634">
                <a:tc>
                  <a:txBody>
                    <a:bodyPr/>
                    <a:lstStyle/>
                    <a:p>
                      <a:pPr marL="196278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«ДЕТСКИЙ</a:t>
                      </a:r>
                      <a:r>
                        <a:rPr sz="1600" b="1" spc="-5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САД</a:t>
                      </a:r>
                      <a:r>
                        <a:rPr sz="1600" b="1" spc="-6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b="1" spc="-6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СООБЩЕСТВЕ»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380490">
                <a:tc>
                  <a:txBody>
                    <a:bodyPr/>
                    <a:lstStyle/>
                    <a:p>
                      <a:pPr marL="843280" indent="-285750">
                        <a:lnSpc>
                          <a:spcPct val="100000"/>
                        </a:lnSpc>
                        <a:spcBef>
                          <a:spcPts val="1555"/>
                        </a:spcBef>
                        <a:buFont typeface="Wingdings"/>
                        <a:buChar char=""/>
                        <a:tabLst>
                          <a:tab pos="843280" algn="l"/>
                        </a:tabLst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взаимодействие</a:t>
                      </a:r>
                      <a:r>
                        <a:rPr sz="1600" b="1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b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социальными</a:t>
                      </a:r>
                      <a:r>
                        <a:rPr sz="1600" b="1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партнёрами;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43280" indent="-28575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843280" algn="l"/>
                        </a:tabLst>
                      </a:pP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участие</a:t>
                      </a:r>
                      <a:r>
                        <a:rPr sz="1600" b="1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b="1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городских</a:t>
                      </a:r>
                      <a:r>
                        <a:rPr sz="1600" b="1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районных</a:t>
                      </a:r>
                      <a:r>
                        <a:rPr sz="1600" b="1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инициативах;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43280" indent="-28575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843280" algn="l"/>
                        </a:tabLst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информационная открытость.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748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4583">
            <a:off x="5811224" y="413402"/>
            <a:ext cx="1976422" cy="187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2077">
            <a:off x="6352221" y="1098433"/>
            <a:ext cx="738173" cy="80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0054" y="65023"/>
            <a:ext cx="39598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1185" marR="5080" indent="-57912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C00000"/>
                </a:solidFill>
                <a:latin typeface="Times New Roman"/>
                <a:cs typeface="Times New Roman"/>
              </a:rPr>
              <a:t>КАЛЕНДАРНЫЙ</a:t>
            </a:r>
            <a:r>
              <a:rPr sz="2700" b="1" spc="-1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ПЛАН </a:t>
            </a:r>
            <a:r>
              <a:rPr sz="27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МЕРОПРИЯТИЙ</a:t>
            </a:r>
            <a:endParaRPr sz="27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0" y="737237"/>
          <a:ext cx="7224395" cy="98863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24395"/>
              </a:tblGrid>
              <a:tr h="426084">
                <a:tc>
                  <a:txBody>
                    <a:bodyPr/>
                    <a:lstStyle/>
                    <a:p>
                      <a:pPr marL="7810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ЯНВАРЬ</a:t>
                      </a:r>
                      <a:r>
                        <a:rPr sz="2100" b="1" spc="-8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«Старт</a:t>
                      </a:r>
                      <a:r>
                        <a:rPr sz="2100" b="1" spc="-9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года.</a:t>
                      </a:r>
                      <a:r>
                        <a:rPr sz="2100" b="1" spc="-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Осмысление</a:t>
                      </a:r>
                      <a:r>
                        <a:rPr sz="2100" b="1" spc="-8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100" b="1" spc="-9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настрой»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100330" marR="256540" algn="ctr">
                        <a:lnSpc>
                          <a:spcPts val="2470"/>
                        </a:lnSpc>
                        <a:spcBef>
                          <a:spcPts val="470"/>
                        </a:spcBef>
                      </a:pP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Основная</a:t>
                      </a:r>
                      <a:r>
                        <a:rPr sz="2100" b="1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идея</a:t>
                      </a:r>
                      <a:r>
                        <a:rPr sz="2100" b="1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месяца:</a:t>
                      </a:r>
                      <a:r>
                        <a:rPr sz="2100" b="1" spc="-7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запуск</a:t>
                      </a:r>
                      <a:r>
                        <a:rPr sz="2100" b="1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темы</a:t>
                      </a:r>
                      <a:r>
                        <a:rPr sz="2100" b="1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года,</a:t>
                      </a:r>
                      <a:r>
                        <a:rPr sz="2100" b="1" spc="-8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формирование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общего</a:t>
                      </a:r>
                      <a:r>
                        <a:rPr sz="2100" b="1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понимания</a:t>
                      </a:r>
                      <a:r>
                        <a:rPr sz="2100" b="1" spc="-7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целей</a:t>
                      </a:r>
                      <a:r>
                        <a:rPr sz="2100" b="1" spc="-7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100" b="1" spc="-6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2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зада</a:t>
                      </a:r>
                      <a:r>
                        <a:rPr lang="ru-RU" sz="2100" b="1" spc="-2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3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Мероприятия: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876425"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000" b="1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Торжественный</a:t>
                      </a:r>
                      <a:r>
                        <a:rPr sz="2000" b="1" spc="-6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старт</a:t>
                      </a:r>
                      <a:r>
                        <a:rPr sz="2000" b="1" spc="-4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года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32105" indent="-234950">
                        <a:lnSpc>
                          <a:spcPct val="100000"/>
                        </a:lnSpc>
                        <a:buSzPct val="95652"/>
                        <a:buFont typeface="Wingdings"/>
                        <a:buChar char=""/>
                        <a:tabLst>
                          <a:tab pos="332105" algn="l"/>
                        </a:tabLst>
                      </a:pP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общее</a:t>
                      </a:r>
                      <a:r>
                        <a:rPr sz="2000" spc="-3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собрание</a:t>
                      </a:r>
                      <a:r>
                        <a:rPr sz="2000" spc="-4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коллектива;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32105" indent="-234950">
                        <a:lnSpc>
                          <a:spcPct val="100000"/>
                        </a:lnSpc>
                        <a:buSzPct val="95652"/>
                        <a:buFont typeface="Wingdings"/>
                        <a:buChar char=""/>
                        <a:tabLst>
                          <a:tab pos="332105" algn="l"/>
                        </a:tabLst>
                      </a:pP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представление</a:t>
                      </a:r>
                      <a:r>
                        <a:rPr sz="2000" spc="-6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темы,</a:t>
                      </a:r>
                      <a:r>
                        <a:rPr sz="2000" spc="-6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девиза,</a:t>
                      </a:r>
                      <a:r>
                        <a:rPr sz="2000" spc="-6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ключевых</a:t>
                      </a:r>
                      <a:r>
                        <a:rPr sz="2000" spc="-5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направлений;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72415" marR="2305050" indent="-175895">
                        <a:lnSpc>
                          <a:spcPct val="100000"/>
                        </a:lnSpc>
                        <a:buSzPct val="95652"/>
                        <a:buFont typeface="Wingdings"/>
                        <a:buChar char=""/>
                        <a:tabLst>
                          <a:tab pos="272415" algn="l"/>
                          <a:tab pos="331470" algn="l"/>
                        </a:tabLst>
                      </a:pP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	обсуждение</a:t>
                      </a:r>
                      <a:r>
                        <a:rPr sz="2000" spc="-9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роли</a:t>
                      </a:r>
                      <a:r>
                        <a:rPr sz="2000" spc="-6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каждого</a:t>
                      </a:r>
                      <a:r>
                        <a:rPr sz="2000" spc="-8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участника </a:t>
                      </a:r>
                      <a:r>
                        <a:rPr sz="2000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образовательного</a:t>
                      </a:r>
                      <a:r>
                        <a:rPr sz="2000" spc="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процесса.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187642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2000" b="1" spc="-1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Педагогический</a:t>
                      </a:r>
                      <a:r>
                        <a:rPr sz="2000" b="1" spc="5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0" smtClean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совет-</a:t>
                      </a:r>
                      <a:r>
                        <a:rPr sz="2000" b="1" spc="-10" smtClean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диалог</a:t>
                      </a:r>
                      <a:endParaRPr lang="ru-RU" sz="2000" b="1" spc="-10" dirty="0" smtClean="0">
                        <a:solidFill>
                          <a:srgbClr val="24406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ru-RU" sz="2000" b="1" spc="-10" dirty="0" smtClean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Детский сад: Что?</a:t>
                      </a:r>
                      <a:r>
                        <a:rPr lang="ru-RU" sz="2000" b="1" spc="-10" baseline="0" dirty="0" smtClean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Как? Зачем?</a:t>
                      </a:r>
                    </a:p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ru-RU" sz="2000" b="0" i="1" spc="-10" baseline="0" dirty="0" smtClean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«Детский сад прошлого?</a:t>
                      </a:r>
                      <a:endParaRPr sz="2000" b="0" i="1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i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«Современный</a:t>
                      </a:r>
                      <a:r>
                        <a:rPr sz="2000" i="1" spc="-5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детский</a:t>
                      </a:r>
                      <a:r>
                        <a:rPr sz="2000" i="1" spc="-4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сад:</a:t>
                      </a:r>
                      <a:r>
                        <a:rPr sz="2000" i="1" spc="-5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какие</a:t>
                      </a:r>
                      <a:r>
                        <a:rPr sz="2000" i="1" spc="-6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sz="2000" i="1" spc="-5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spc="-1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сегодня</a:t>
                      </a:r>
                      <a:r>
                        <a:rPr sz="2000" i="1" spc="-10" smtClean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?»</a:t>
                      </a:r>
                      <a:endParaRPr lang="ru-RU" sz="2000" i="1" spc="-10" dirty="0" smtClean="0">
                        <a:solidFill>
                          <a:srgbClr val="24406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000" i="1" spc="-10" dirty="0" smtClean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«Детский сад будущего?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31470" indent="-234950">
                        <a:lnSpc>
                          <a:spcPct val="100000"/>
                        </a:lnSpc>
                        <a:buSzPct val="95652"/>
                        <a:buFont typeface="Wingdings"/>
                        <a:buChar char=""/>
                        <a:tabLst>
                          <a:tab pos="331470" algn="l"/>
                        </a:tabLst>
                      </a:pPr>
                      <a:r>
                        <a:rPr sz="200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анализ</a:t>
                      </a:r>
                      <a:r>
                        <a:rPr sz="2000" spc="-7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000" spc="-70" dirty="0" smtClean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прошлого/настоящего</a:t>
                      </a:r>
                      <a:r>
                        <a:rPr sz="2000" spc="-70" smtClean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состояния</a:t>
                      </a:r>
                      <a:r>
                        <a:rPr sz="2000" spc="-4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ДОУ;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32105" indent="-234950">
                        <a:lnSpc>
                          <a:spcPct val="100000"/>
                        </a:lnSpc>
                        <a:buSzPct val="95652"/>
                        <a:buFont typeface="Wingdings"/>
                        <a:buChar char=""/>
                        <a:tabLst>
                          <a:tab pos="332105" algn="l"/>
                        </a:tabLst>
                      </a:pP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обсуждение</a:t>
                      </a:r>
                      <a:r>
                        <a:rPr sz="2000" spc="-6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сильных</a:t>
                      </a:r>
                      <a:r>
                        <a:rPr sz="2000" spc="-5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сторон</a:t>
                      </a:r>
                      <a:r>
                        <a:rPr sz="2000" spc="-4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-5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зон</a:t>
                      </a:r>
                      <a:r>
                        <a:rPr sz="2000" spc="-6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роста;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32105" indent="-234950">
                        <a:lnSpc>
                          <a:spcPct val="100000"/>
                        </a:lnSpc>
                        <a:buSzPct val="95652"/>
                        <a:buFont typeface="Wingdings"/>
                        <a:buChar char=""/>
                        <a:tabLst>
                          <a:tab pos="332105" algn="l"/>
                        </a:tabLst>
                      </a:pPr>
                      <a:r>
                        <a:rPr sz="20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формирование</a:t>
                      </a:r>
                      <a:r>
                        <a:rPr sz="2000" spc="-8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ожиданий</a:t>
                      </a:r>
                      <a:r>
                        <a:rPr sz="2000" spc="-9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2000" spc="-4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года.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52209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b="1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Обновление</a:t>
                      </a:r>
                      <a:r>
                        <a:rPr sz="2000" b="1" spc="-6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визуального</a:t>
                      </a:r>
                      <a:r>
                        <a:rPr sz="2000" b="1" spc="-7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пространства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32105" indent="-234950">
                        <a:lnSpc>
                          <a:spcPct val="100000"/>
                        </a:lnSpc>
                        <a:buSzPct val="95652"/>
                        <a:buFont typeface="Wingdings"/>
                        <a:buChar char=""/>
                        <a:tabLst>
                          <a:tab pos="332105" algn="l"/>
                        </a:tabLst>
                      </a:pP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оформление</a:t>
                      </a:r>
                      <a:r>
                        <a:rPr sz="2000" spc="-6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стендов,</a:t>
                      </a:r>
                      <a:r>
                        <a:rPr sz="2000" spc="-2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уголков;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32105" indent="-234950">
                        <a:lnSpc>
                          <a:spcPct val="100000"/>
                        </a:lnSpc>
                        <a:buSzPct val="95652"/>
                        <a:buFont typeface="Wingdings"/>
                        <a:buChar char=""/>
                        <a:tabLst>
                          <a:tab pos="332105" algn="l"/>
                        </a:tabLst>
                      </a:pP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обновление</a:t>
                      </a:r>
                      <a:r>
                        <a:rPr sz="2000" spc="-4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сайта</a:t>
                      </a:r>
                      <a:r>
                        <a:rPr sz="2000" spc="-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-1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социальных</a:t>
                      </a:r>
                      <a:r>
                        <a:rPr sz="2000" spc="-4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сетей;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31470" indent="-234950">
                        <a:lnSpc>
                          <a:spcPct val="100000"/>
                        </a:lnSpc>
                        <a:buSzPct val="95652"/>
                        <a:buFont typeface="Wingdings"/>
                        <a:buChar char=""/>
                        <a:tabLst>
                          <a:tab pos="331470" algn="l"/>
                        </a:tabLst>
                      </a:pP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визуальное</a:t>
                      </a:r>
                      <a:r>
                        <a:rPr sz="2000" spc="-7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отражение</a:t>
                      </a:r>
                      <a:r>
                        <a:rPr sz="2000" spc="-5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темы</a:t>
                      </a:r>
                      <a:r>
                        <a:rPr sz="2000" spc="-6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года.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116840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000" b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Детский</a:t>
                      </a:r>
                      <a:r>
                        <a:rPr sz="2000" b="1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проект</a:t>
                      </a:r>
                      <a:r>
                        <a:rPr sz="2000" b="1" spc="-5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«Я</a:t>
                      </a:r>
                      <a:r>
                        <a:rPr sz="2000" b="1" spc="-3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люблю</a:t>
                      </a:r>
                      <a:r>
                        <a:rPr sz="2000" b="1" spc="-4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свой</a:t>
                      </a:r>
                      <a:r>
                        <a:rPr sz="2000" b="1" spc="-3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детский</a:t>
                      </a:r>
                      <a:r>
                        <a:rPr sz="2000" b="1" spc="-3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сад»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32105" indent="-234950">
                        <a:lnSpc>
                          <a:spcPct val="100000"/>
                        </a:lnSpc>
                        <a:buSzPct val="95652"/>
                        <a:buFont typeface="Wingdings"/>
                        <a:buChar char=""/>
                        <a:tabLst>
                          <a:tab pos="332105" algn="l"/>
                        </a:tabLst>
                      </a:pP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беседы,</a:t>
                      </a:r>
                      <a:r>
                        <a:rPr sz="2000" spc="-6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рисунки,</a:t>
                      </a:r>
                      <a:r>
                        <a:rPr sz="2000" spc="-12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рассказы</a:t>
                      </a:r>
                      <a:r>
                        <a:rPr sz="2000" spc="-6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детей;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32105" indent="-234950">
                        <a:lnSpc>
                          <a:spcPct val="100000"/>
                        </a:lnSpc>
                        <a:buSzPct val="95652"/>
                        <a:buFont typeface="Wingdings"/>
                        <a:buChar char=""/>
                        <a:tabLst>
                          <a:tab pos="332105" algn="l"/>
                        </a:tabLst>
                      </a:pPr>
                      <a:r>
                        <a:rPr sz="20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мини-</a:t>
                      </a: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выставки</a:t>
                      </a:r>
                      <a:r>
                        <a:rPr sz="2000" spc="-3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spc="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группах;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09474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000" b="1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Ожидаемый</a:t>
                      </a:r>
                      <a:r>
                        <a:rPr sz="2000" b="1" spc="-6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результат: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00330" marR="597535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единое</a:t>
                      </a:r>
                      <a:r>
                        <a:rPr sz="2000" spc="-8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понимание</a:t>
                      </a:r>
                      <a:r>
                        <a:rPr sz="2000" spc="-75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целей</a:t>
                      </a:r>
                      <a:r>
                        <a:rPr sz="2000" spc="-6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года,</a:t>
                      </a:r>
                      <a:r>
                        <a:rPr sz="2000" spc="-6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включённость</a:t>
                      </a:r>
                      <a:r>
                        <a:rPr sz="2000" spc="-5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smtClean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педагогов</a:t>
                      </a:r>
                      <a:r>
                        <a:rPr lang="ru-RU" sz="2000" spc="-20" dirty="0" smtClean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, родителей</a:t>
                      </a:r>
                      <a:r>
                        <a:rPr sz="2000" spc="-95" smtClean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000" spc="-1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детей.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4583">
            <a:off x="5130412" y="3466664"/>
            <a:ext cx="2166778" cy="205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2077">
            <a:off x="5818823" y="4222634"/>
            <a:ext cx="738173" cy="80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0054" y="65023"/>
            <a:ext cx="39598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1185" marR="5080" indent="-57912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C00000"/>
                </a:solidFill>
                <a:latin typeface="Times New Roman"/>
                <a:cs typeface="Times New Roman"/>
              </a:rPr>
              <a:t>КАЛЕНДАРНЫЙ</a:t>
            </a:r>
            <a:r>
              <a:rPr sz="2700" b="1" spc="-1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ПЛАН </a:t>
            </a:r>
            <a:r>
              <a:rPr sz="27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МЕРОПРИЯТИЙ</a:t>
            </a:r>
            <a:endParaRPr sz="27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1637" y="1205992"/>
          <a:ext cx="7224395" cy="9200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24395"/>
              </a:tblGrid>
              <a:tr h="426084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100" b="1" spc="-3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ФЕВРАЛЬ</a:t>
                      </a:r>
                      <a:r>
                        <a:rPr sz="2100" b="1" spc="-6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«Педагог</a:t>
                      </a:r>
                      <a:r>
                        <a:rPr sz="2100" b="1" spc="-7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2100" b="1" spc="-5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сердце</a:t>
                      </a:r>
                      <a:r>
                        <a:rPr sz="2100" b="1" spc="-6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детского</a:t>
                      </a:r>
                      <a:r>
                        <a:rPr sz="2100" b="1" spc="-5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сада»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100330" marR="49466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Основная</a:t>
                      </a:r>
                      <a:r>
                        <a:rPr sz="2100" b="1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идея</a:t>
                      </a:r>
                      <a:r>
                        <a:rPr sz="2100" b="1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месяца:</a:t>
                      </a:r>
                      <a:r>
                        <a:rPr sz="2100" b="1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поддержка</a:t>
                      </a:r>
                      <a:r>
                        <a:rPr sz="2100" b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профессионального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роста</a:t>
                      </a:r>
                      <a:r>
                        <a:rPr sz="2100" b="1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100" b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самоценности</a:t>
                      </a:r>
                      <a:r>
                        <a:rPr sz="2100" b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педаго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га.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44259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2100" b="1" spc="-1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r>
                        <a:rPr lang="ru-RU" sz="2100" b="1" spc="-10" baseline="0" dirty="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на тему: Сердце что ты такое?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806575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2000"/>
                        </a:spcBef>
                      </a:pP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Неделя</a:t>
                      </a:r>
                      <a:r>
                        <a:rPr sz="2100" b="1" spc="-9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профессионального</a:t>
                      </a:r>
                      <a:r>
                        <a:rPr sz="2100" b="1" spc="-9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роста</a:t>
                      </a:r>
                      <a:r>
                        <a:rPr lang="ru-RU" sz="2100" b="1" spc="-10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«</a:t>
                      </a:r>
                      <a:r>
                        <a:rPr lang="ru-RU" sz="2100" b="1" spc="-10" dirty="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Классика о</a:t>
                      </a:r>
                      <a:r>
                        <a:rPr lang="ru-RU" sz="2100" b="1" spc="-10" baseline="0" dirty="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Сердечном воспитании»</a:t>
                      </a:r>
                      <a:endParaRPr sz="210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63294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963294" algn="l"/>
                        </a:tabLst>
                      </a:pP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мини-мастер-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классы</a:t>
                      </a:r>
                      <a:r>
                        <a:rPr sz="21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педагогов;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63294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63294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открытые</a:t>
                      </a:r>
                      <a:r>
                        <a:rPr sz="2100" spc="-1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фрагменты</a:t>
                      </a:r>
                      <a:r>
                        <a:rPr sz="2100" spc="-114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занятий;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63294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63294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обмен</a:t>
                      </a:r>
                      <a:r>
                        <a:rPr sz="2100" spc="-1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эффективными</a:t>
                      </a:r>
                      <a:r>
                        <a:rPr sz="2100" spc="-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приёмами.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25400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1805939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005"/>
                        </a:spcBef>
                      </a:pP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Проект</a:t>
                      </a:r>
                      <a:r>
                        <a:rPr sz="2100" b="1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«Один</a:t>
                      </a:r>
                      <a:r>
                        <a:rPr sz="2100" b="1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день</a:t>
                      </a:r>
                      <a:r>
                        <a:rPr sz="2100" b="1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2100" b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практики»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63294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63294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презентации</a:t>
                      </a:r>
                      <a:r>
                        <a:rPr sz="21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реальных</a:t>
                      </a:r>
                      <a:r>
                        <a:rPr sz="2100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педагогических</a:t>
                      </a:r>
                      <a:r>
                        <a:rPr sz="21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ситуаций;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63294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63294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обсуждение</a:t>
                      </a:r>
                      <a:r>
                        <a:rPr sz="2100" spc="-7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решений</a:t>
                      </a:r>
                      <a:r>
                        <a:rPr sz="2100" spc="-7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1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подходов;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63294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63294" algn="l"/>
                        </a:tabLst>
                      </a:pP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формирование</a:t>
                      </a:r>
                      <a:r>
                        <a:rPr sz="2100" spc="-8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банка</a:t>
                      </a:r>
                      <a:r>
                        <a:rPr sz="21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идей.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25463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70624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Старт</a:t>
                      </a:r>
                      <a:r>
                        <a:rPr sz="2100" b="1" spc="-7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марафона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«Педагог</a:t>
                      </a:r>
                      <a:r>
                        <a:rPr sz="2100" b="1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2026:</a:t>
                      </a:r>
                      <a:r>
                        <a:rPr sz="2100" b="1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учимся,</a:t>
                      </a:r>
                      <a:r>
                        <a:rPr sz="2100" b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пробуем,</a:t>
                      </a:r>
                      <a:r>
                        <a:rPr sz="2100" b="1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растём»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63294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63294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участие</a:t>
                      </a:r>
                      <a:r>
                        <a:rPr sz="2100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1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вебинарах;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63294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63294" algn="l"/>
                        </a:tabLst>
                      </a:pP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самообразование;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63294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63294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фиксация</a:t>
                      </a:r>
                      <a:r>
                        <a:rPr sz="2100" spc="-8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профессиональных</a:t>
                      </a:r>
                      <a:r>
                        <a:rPr sz="2100" spc="-9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достижений.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112458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Портфолио</a:t>
                      </a:r>
                      <a:r>
                        <a:rPr sz="2100" b="1" spc="-7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достижений</a:t>
                      </a:r>
                      <a:r>
                        <a:rPr sz="2100" b="1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педагогов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077595" indent="-4572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1077595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живой</a:t>
                      </a:r>
                      <a:r>
                        <a:rPr sz="2100" spc="-9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формат</a:t>
                      </a:r>
                      <a:r>
                        <a:rPr sz="2100" spc="-8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(кейсы,</a:t>
                      </a:r>
                      <a:r>
                        <a:rPr sz="2100" spc="-7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фото,</a:t>
                      </a:r>
                      <a:r>
                        <a:rPr sz="2100" spc="-8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отзывы);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077595" indent="-4572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1077595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акцент</a:t>
                      </a:r>
                      <a:r>
                        <a:rPr sz="21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100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практику,</a:t>
                      </a:r>
                      <a:r>
                        <a:rPr sz="21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1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2100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формальные</a:t>
                      </a:r>
                      <a:r>
                        <a:rPr sz="21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отчёты.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09474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sz="2100" b="1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Ожидаемый</a:t>
                      </a:r>
                      <a:r>
                        <a:rPr sz="2100" b="1" spc="-6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результат: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рост</a:t>
                      </a:r>
                      <a:r>
                        <a:rPr sz="2100" b="1" spc="-7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профессиональной</a:t>
                      </a:r>
                      <a:r>
                        <a:rPr sz="2100" b="1" spc="-7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уверенности</a:t>
                      </a:r>
                      <a:r>
                        <a:rPr sz="2100" b="1" spc="-8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100" b="1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мотивации.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21971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4583">
            <a:off x="5332962" y="5447863"/>
            <a:ext cx="2166778" cy="205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2077">
            <a:off x="6047423" y="6203834"/>
            <a:ext cx="738173" cy="80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0054" y="65023"/>
            <a:ext cx="39598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1185" marR="5080" indent="-57912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C00000"/>
                </a:solidFill>
                <a:latin typeface="Times New Roman"/>
                <a:cs typeface="Times New Roman"/>
              </a:rPr>
              <a:t>КАЛЕНДАРНЫЙ</a:t>
            </a:r>
            <a:r>
              <a:rPr sz="2700" b="1" spc="-1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ПЛАН </a:t>
            </a:r>
            <a:r>
              <a:rPr sz="27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МЕРОПРИЯТИЙ</a:t>
            </a:r>
            <a:endParaRPr sz="27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1637" y="1205992"/>
          <a:ext cx="7224395" cy="8771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24395"/>
              </a:tblGrid>
              <a:tr h="47180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МАРТ</a:t>
                      </a:r>
                      <a:r>
                        <a:rPr sz="24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«Детство</a:t>
                      </a:r>
                      <a:r>
                        <a:rPr sz="2400" b="1" spc="-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400" b="1" spc="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игре</a:t>
                      </a:r>
                      <a:r>
                        <a:rPr sz="24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4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творчестве»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100330" marR="23876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Основная</a:t>
                      </a:r>
                      <a:r>
                        <a:rPr sz="2100" b="1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идея:</a:t>
                      </a:r>
                      <a:r>
                        <a:rPr sz="2100" b="1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развитие</a:t>
                      </a:r>
                      <a:r>
                        <a:rPr sz="21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инициативы</a:t>
                      </a:r>
                      <a:r>
                        <a:rPr sz="21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100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самостоятельности детей.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44259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21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Мероприятия: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806575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Фестиваль</a:t>
                      </a:r>
                      <a:r>
                        <a:rPr sz="2100" b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детских</a:t>
                      </a:r>
                      <a:r>
                        <a:rPr sz="2100" b="1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инициатив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«Я</a:t>
                      </a:r>
                      <a:r>
                        <a:rPr sz="21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могу!</a:t>
                      </a:r>
                      <a:r>
                        <a:rPr sz="2100" b="1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21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умею!</a:t>
                      </a:r>
                      <a:r>
                        <a:rPr sz="2100" b="1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21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пробую!»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63294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63294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свободный</a:t>
                      </a:r>
                      <a:r>
                        <a:rPr sz="2100" spc="-8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выбор</a:t>
                      </a:r>
                      <a:r>
                        <a:rPr sz="21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активности;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63294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63294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презентация</a:t>
                      </a:r>
                      <a:r>
                        <a:rPr sz="21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детских</a:t>
                      </a:r>
                      <a:r>
                        <a:rPr sz="2100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идей;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63294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63294" algn="l"/>
                        </a:tabLst>
                      </a:pP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поддержка</a:t>
                      </a:r>
                      <a:r>
                        <a:rPr sz="2100" spc="-8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инициативы.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138620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Проектные</a:t>
                      </a:r>
                      <a:r>
                        <a:rPr sz="2100" b="1" spc="-1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недели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63294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63294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«Маленькие</a:t>
                      </a:r>
                      <a:r>
                        <a:rPr sz="2100" spc="-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исследователи»;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63294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63294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«Игра</a:t>
                      </a:r>
                      <a:r>
                        <a:rPr sz="2100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2100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главное</a:t>
                      </a:r>
                      <a:r>
                        <a:rPr sz="21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дело</a:t>
                      </a:r>
                      <a:r>
                        <a:rPr sz="2100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детства»;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63294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63294" algn="l"/>
                        </a:tabLst>
                      </a:pPr>
                      <a:r>
                        <a:rPr sz="21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наблюдения,</a:t>
                      </a:r>
                      <a:r>
                        <a:rPr sz="21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эксперименты,</a:t>
                      </a:r>
                      <a:r>
                        <a:rPr sz="2100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игровые</a:t>
                      </a:r>
                      <a:r>
                        <a:rPr sz="2100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проекты.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69926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Выставка</a:t>
                      </a:r>
                      <a:r>
                        <a:rPr sz="2100" b="1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«Мир</a:t>
                      </a:r>
                      <a:r>
                        <a:rPr sz="2100" b="1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глазами</a:t>
                      </a:r>
                      <a:r>
                        <a:rPr sz="2100" b="1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ребёнка»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63294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63294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детские</a:t>
                      </a:r>
                      <a:r>
                        <a:rPr sz="2100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работы;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63294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63294" algn="l"/>
                        </a:tabLst>
                      </a:pP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комментарии</a:t>
                      </a:r>
                      <a:r>
                        <a:rPr sz="2100" spc="-9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детей;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63294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63294" algn="l"/>
                        </a:tabLst>
                      </a:pP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оформление</a:t>
                      </a:r>
                      <a:r>
                        <a:rPr sz="2100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общих</a:t>
                      </a:r>
                      <a:r>
                        <a:rPr sz="2100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пространств.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20129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112458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Портфолио</a:t>
                      </a:r>
                      <a:r>
                        <a:rPr sz="2100" b="1" spc="-7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достижений</a:t>
                      </a:r>
                      <a:r>
                        <a:rPr sz="2100" b="1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педагогов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63294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63294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живой</a:t>
                      </a:r>
                      <a:r>
                        <a:rPr sz="2100" spc="-9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формат</a:t>
                      </a:r>
                      <a:r>
                        <a:rPr sz="2100" spc="-8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(кейсы,</a:t>
                      </a:r>
                      <a:r>
                        <a:rPr sz="2100" spc="-7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фото,</a:t>
                      </a:r>
                      <a:r>
                        <a:rPr sz="2100" spc="-8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отзывы);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63294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63294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акцент</a:t>
                      </a:r>
                      <a:r>
                        <a:rPr sz="21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100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практику,</a:t>
                      </a:r>
                      <a:r>
                        <a:rPr sz="21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1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2100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формальные</a:t>
                      </a:r>
                      <a:r>
                        <a:rPr sz="21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отчёты.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09474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sz="2100" b="1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Ожидаемый</a:t>
                      </a:r>
                      <a:r>
                        <a:rPr sz="2100" b="1" spc="-6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результат: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раскрытие</a:t>
                      </a:r>
                      <a:r>
                        <a:rPr sz="2100" b="1" spc="-1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творческого</a:t>
                      </a:r>
                      <a:r>
                        <a:rPr sz="2100" b="1" spc="-114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потенциала</a:t>
                      </a:r>
                      <a:r>
                        <a:rPr sz="2100" b="1" spc="-114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детей.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21971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4583">
            <a:off x="4559061" y="2953643"/>
            <a:ext cx="2723543" cy="258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2077">
            <a:off x="5385418" y="3863220"/>
            <a:ext cx="1034030" cy="112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0054" y="65023"/>
            <a:ext cx="39598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1185" marR="5080" indent="-57912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C00000"/>
                </a:solidFill>
                <a:latin typeface="Times New Roman"/>
                <a:cs typeface="Times New Roman"/>
              </a:rPr>
              <a:t>КАЛЕНДАРНЫЙ</a:t>
            </a:r>
            <a:r>
              <a:rPr sz="2700" b="1" spc="-1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ПЛАН </a:t>
            </a:r>
            <a:r>
              <a:rPr sz="27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МЕРОПРИЯТИЙ</a:t>
            </a:r>
            <a:endParaRPr sz="27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1637" y="1205992"/>
          <a:ext cx="7224395" cy="7921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24395"/>
              </a:tblGrid>
              <a:tr h="426084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1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АПРЕЛЬ</a:t>
                      </a:r>
                      <a:r>
                        <a:rPr sz="2100" b="1" spc="-4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«Детский</a:t>
                      </a:r>
                      <a:r>
                        <a:rPr sz="21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сад</a:t>
                      </a:r>
                      <a:r>
                        <a:rPr sz="2100" b="1" spc="-3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100" b="1" spc="-3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семья</a:t>
                      </a:r>
                      <a:r>
                        <a:rPr sz="2100" b="1" spc="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2100" b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партнёры»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Основная</a:t>
                      </a:r>
                      <a:r>
                        <a:rPr sz="2100" b="1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идея:</a:t>
                      </a:r>
                      <a:r>
                        <a:rPr sz="2100" b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укрепление</a:t>
                      </a:r>
                      <a:r>
                        <a:rPr sz="2100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доверия</a:t>
                      </a:r>
                      <a:r>
                        <a:rPr sz="2100" spc="-7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100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сотрудничества.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44259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21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Мероприятия: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806575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2000"/>
                        </a:spcBef>
                      </a:pP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Семейный</a:t>
                      </a:r>
                      <a:r>
                        <a:rPr sz="2100" b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месяц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63294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963294" algn="l"/>
                        </a:tabLst>
                      </a:pP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мастер-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классы</a:t>
                      </a:r>
                      <a:r>
                        <a:rPr sz="21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21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родителей;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63294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63294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совместные</a:t>
                      </a:r>
                      <a:r>
                        <a:rPr sz="2100" spc="-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проекты;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77265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77265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участие</a:t>
                      </a:r>
                      <a:r>
                        <a:rPr sz="21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семей</a:t>
                      </a:r>
                      <a:r>
                        <a:rPr sz="2100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100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жизни</a:t>
                      </a:r>
                      <a:r>
                        <a:rPr sz="2100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групп.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25400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170624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Встреча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«Как</a:t>
                      </a:r>
                      <a:r>
                        <a:rPr sz="2100" b="1" spc="-7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растёт</a:t>
                      </a:r>
                      <a:r>
                        <a:rPr sz="2100" b="1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ребёнок</a:t>
                      </a:r>
                      <a:r>
                        <a:rPr sz="2100" b="1" spc="-7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100" b="1" spc="-7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детском</a:t>
                      </a:r>
                      <a:r>
                        <a:rPr sz="2100" b="1" spc="-8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саду»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63294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63294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очно</a:t>
                      </a:r>
                      <a:r>
                        <a:rPr sz="21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21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онлайн;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63294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63294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обсуждение</a:t>
                      </a:r>
                      <a:r>
                        <a:rPr sz="2100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развития</a:t>
                      </a:r>
                      <a:r>
                        <a:rPr sz="2100" spc="-8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детей;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63294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63294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ответы</a:t>
                      </a:r>
                      <a:r>
                        <a:rPr sz="2100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1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вопросы</a:t>
                      </a:r>
                      <a:r>
                        <a:rPr sz="2100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родителей.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69926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Фотопроект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«Моя</a:t>
                      </a:r>
                      <a:r>
                        <a:rPr sz="2100" b="1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семья</a:t>
                      </a:r>
                      <a:r>
                        <a:rPr sz="2100" b="1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100" b="1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мой</a:t>
                      </a:r>
                      <a:r>
                        <a:rPr sz="2100" b="1" spc="-7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детский</a:t>
                      </a:r>
                      <a:r>
                        <a:rPr sz="2100" b="1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сад»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63294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63294" algn="l"/>
                        </a:tabLst>
                      </a:pP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оформление</a:t>
                      </a:r>
                      <a:r>
                        <a:rPr sz="2100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фотоэкспозиций;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63294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63294" algn="l"/>
                        </a:tabLst>
                      </a:pPr>
                      <a:r>
                        <a:rPr sz="21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публикации</a:t>
                      </a:r>
                      <a:r>
                        <a:rPr sz="21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сайте</a:t>
                      </a:r>
                      <a:r>
                        <a:rPr sz="21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1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100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соцсетях.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20129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109474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sz="2100" b="1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Ожидаемый</a:t>
                      </a:r>
                      <a:r>
                        <a:rPr sz="2100" b="1" spc="-6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974707"/>
                          </a:solidFill>
                          <a:latin typeface="Times New Roman"/>
                          <a:cs typeface="Times New Roman"/>
                        </a:rPr>
                        <a:t>результат: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повышение</a:t>
                      </a:r>
                      <a:r>
                        <a:rPr sz="2100" b="1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вовлечённости</a:t>
                      </a:r>
                      <a:r>
                        <a:rPr sz="2100" b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семей.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21971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4583">
            <a:off x="4211862" y="2641889"/>
            <a:ext cx="3061879" cy="291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2077">
            <a:off x="5156819" y="3710819"/>
            <a:ext cx="1034030" cy="112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0054" y="65023"/>
            <a:ext cx="39598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1185" marR="5080" indent="-57912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C00000"/>
                </a:solidFill>
                <a:latin typeface="Times New Roman"/>
                <a:cs typeface="Times New Roman"/>
              </a:rPr>
              <a:t>КАЛЕНДАРНЫЙ</a:t>
            </a:r>
            <a:r>
              <a:rPr sz="2700" b="1" spc="-1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ПЛАН </a:t>
            </a:r>
            <a:r>
              <a:rPr sz="27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МЕРОПРИЯТИЙ</a:t>
            </a:r>
            <a:endParaRPr sz="27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1637" y="1205992"/>
          <a:ext cx="7224395" cy="6431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24395"/>
              </a:tblGrid>
              <a:tr h="74612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100" b="1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МАЙ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«Детский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сад</a:t>
                      </a:r>
                      <a:r>
                        <a:rPr sz="2100" b="1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2100" b="1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старт</a:t>
                      </a:r>
                      <a:r>
                        <a:rPr sz="2100" b="1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будущего»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28575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Основная</a:t>
                      </a:r>
                      <a:r>
                        <a:rPr sz="2100" b="1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идея:</a:t>
                      </a:r>
                      <a:r>
                        <a:rPr sz="2100" b="1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поддержка</a:t>
                      </a:r>
                      <a:r>
                        <a:rPr sz="2100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перехода</a:t>
                      </a:r>
                      <a:r>
                        <a:rPr sz="2100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100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школьному</a:t>
                      </a:r>
                      <a:r>
                        <a:rPr sz="2100" spc="-7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этапу</a:t>
                      </a:r>
                      <a:r>
                        <a:rPr sz="2100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без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перегрузки.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28575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44259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21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Мероприятия: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806575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2005"/>
                        </a:spcBef>
                      </a:pP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Проект</a:t>
                      </a:r>
                      <a:r>
                        <a:rPr sz="2100" b="1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«Я</a:t>
                      </a:r>
                      <a:r>
                        <a:rPr sz="2100" b="1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скоро</a:t>
                      </a:r>
                      <a:r>
                        <a:rPr sz="2100" b="1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стану</a:t>
                      </a:r>
                      <a:r>
                        <a:rPr sz="2100" b="1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школьником»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009015" indent="-54546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1009015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игровые</a:t>
                      </a:r>
                      <a:r>
                        <a:rPr sz="21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занятия;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009015" indent="-54546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1009015" algn="l"/>
                        </a:tabLst>
                      </a:pP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беседы;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054735" indent="-61087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1054735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развитие</a:t>
                      </a:r>
                      <a:r>
                        <a:rPr sz="2100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уверенности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25463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Педагогический</a:t>
                      </a:r>
                      <a:r>
                        <a:rPr sz="2100" b="1" spc="-7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практикум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89330" indent="-54546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989330" algn="l"/>
                        </a:tabLst>
                      </a:pPr>
                      <a:r>
                        <a:rPr sz="2100" i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«Готовность</a:t>
                      </a:r>
                      <a:r>
                        <a:rPr sz="2100" i="1" spc="-9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i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100" i="1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i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школе</a:t>
                      </a:r>
                      <a:r>
                        <a:rPr sz="2100" i="1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i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без</a:t>
                      </a:r>
                      <a:r>
                        <a:rPr sz="2100" i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i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стресса»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1699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Выпускные</a:t>
                      </a:r>
                      <a:r>
                        <a:rPr sz="2100" b="1" spc="-7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103630" indent="-67818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1103630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акцент</a:t>
                      </a:r>
                      <a:r>
                        <a:rPr sz="2100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100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ценность</a:t>
                      </a:r>
                      <a:r>
                        <a:rPr sz="2100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детства;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141730" indent="-67818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1141730" algn="l"/>
                        </a:tabLst>
                      </a:pPr>
                      <a:r>
                        <a:rPr sz="210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эмоционально</a:t>
                      </a:r>
                      <a:r>
                        <a:rPr sz="2100" spc="-8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поддерживающий</a:t>
                      </a:r>
                      <a:r>
                        <a:rPr sz="2100" spc="-9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формат.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79546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4583">
            <a:off x="4100986" y="2599317"/>
            <a:ext cx="3627861" cy="34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2077">
            <a:off x="5113588" y="3744625"/>
            <a:ext cx="1497381" cy="162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</TotalTime>
  <Words>971</Words>
  <Application>Microsoft Office PowerPoint</Application>
  <PresentationFormat>Произвольный</PresentationFormat>
  <Paragraphs>203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2222</cp:lastModifiedBy>
  <cp:revision>3</cp:revision>
  <dcterms:created xsi:type="dcterms:W3CDTF">2026-02-03T08:34:21Z</dcterms:created>
  <dcterms:modified xsi:type="dcterms:W3CDTF">2026-02-03T09:07:33Z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2026-02-03T00:00:00Z</vt:filetime>
  </property>
  <property fmtid="{D5CDD505-2E9C-101B-9397-08002B2CF9AE}" pid="5" name="Producer">
    <vt:lpwstr>3-Heights(TM) PDF Security Shell 4.8.25.2 (http://www.pdf-tools.com)</vt:lpwstr>
  </property>
</Properties>
</file>