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4" r:id="rId3"/>
    <p:sldId id="284" r:id="rId4"/>
    <p:sldId id="258" r:id="rId5"/>
    <p:sldId id="259" r:id="rId6"/>
    <p:sldId id="260" r:id="rId7"/>
    <p:sldId id="263" r:id="rId8"/>
    <p:sldId id="261" r:id="rId9"/>
    <p:sldId id="262" r:id="rId10"/>
    <p:sldId id="257" r:id="rId11"/>
  </p:sldIdLst>
  <p:sldSz cx="9144000" cy="6858000" type="screen4x3"/>
  <p:notesSz cx="6858000" cy="9144000"/>
  <p:custDataLst>
    <p:tags r:id="rId1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autoAdjust="0"/>
    <p:restoredTop sz="94660"/>
  </p:normalViewPr>
  <p:slideViewPr>
    <p:cSldViewPr>
      <p:cViewPr>
        <p:scale>
          <a:sx n="51" d="100"/>
          <a:sy n="51" d="100"/>
        </p:scale>
        <p:origin x="-1872" y="-468"/>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4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0540C3-F16E-46BE-B640-FBB2F57D757E}" type="datetimeFigureOut">
              <a:rPr lang="ru-RU" smtClean="0"/>
              <a:t>05.02.2026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4A5518-9390-42A9-85FD-D44784B06A78}" type="slidenum">
              <a:rPr lang="ru-RU" smtClean="0"/>
              <a:t>‹#›</a:t>
            </a:fld>
            <a:endParaRPr lang="ru-RU"/>
          </a:p>
        </p:txBody>
      </p:sp>
    </p:spTree>
    <p:extLst>
      <p:ext uri="{BB962C8B-B14F-4D97-AF65-F5344CB8AC3E}">
        <p14:creationId xmlns:p14="http://schemas.microsoft.com/office/powerpoint/2010/main" val="184292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6F06A-4860-4995-BD98-6BB8E6DED05E}" type="datetimeFigureOut">
              <a:rPr lang="ru-RU" smtClean="0"/>
              <a:t>05.02.2026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21001-0C7A-4A40-AE55-9F8D70C0344F}" type="slidenum">
              <a:rPr lang="ru-RU" smtClean="0"/>
              <a:t>‹#›</a:t>
            </a:fld>
            <a:endParaRPr lang="ru-RU"/>
          </a:p>
        </p:txBody>
      </p:sp>
    </p:spTree>
    <p:extLst>
      <p:ext uri="{BB962C8B-B14F-4D97-AF65-F5344CB8AC3E}">
        <p14:creationId xmlns:p14="http://schemas.microsoft.com/office/powerpoint/2010/main" val="386294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D721001-0C7A-4A40-AE55-9F8D70C0344F}" type="slidenum">
              <a:rPr lang="ru-RU" smtClean="0"/>
              <a:t>10</a:t>
            </a:fld>
            <a:endParaRPr lang="ru-RU"/>
          </a:p>
        </p:txBody>
      </p:sp>
    </p:spTree>
    <p:extLst>
      <p:ext uri="{BB962C8B-B14F-4D97-AF65-F5344CB8AC3E}">
        <p14:creationId xmlns:p14="http://schemas.microsoft.com/office/powerpoint/2010/main" val="713479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11960" y="5445224"/>
            <a:ext cx="4824536" cy="1080120"/>
          </a:xfrm>
        </p:spPr>
        <p:txBody>
          <a:bodyPr/>
          <a:lstStyle>
            <a:lvl1pPr>
              <a:defRPr>
                <a:solidFill>
                  <a:schemeClr val="accent6">
                    <a:lumMod val="75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A5E48A96-E1BB-4C8F-80B2-32A47A48A9D5}" type="datetimeFigureOut">
              <a:rPr lang="ru-RU" smtClean="0"/>
              <a:t>05.02.2026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E48A96-E1BB-4C8F-80B2-32A47A48A9D5}" type="datetimeFigureOut">
              <a:rPr lang="ru-RU" smtClean="0"/>
              <a:t>05.02.2026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E48A96-E1BB-4C8F-80B2-32A47A48A9D5}" type="datetimeFigureOut">
              <a:rPr lang="ru-RU" smtClean="0"/>
              <a:t>05.02.2026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A5E48A96-E1BB-4C8F-80B2-32A47A48A9D5}" type="datetimeFigureOut">
              <a:rPr lang="ru-RU" smtClean="0"/>
              <a:t>05.02.2026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
        <p:nvSpPr>
          <p:cNvPr id="8" name="Заголовок 1"/>
          <p:cNvSpPr>
            <a:spLocks noGrp="1"/>
          </p:cNvSpPr>
          <p:nvPr>
            <p:ph type="title"/>
          </p:nvPr>
        </p:nvSpPr>
        <p:spPr>
          <a:xfrm>
            <a:off x="2123728" y="45855"/>
            <a:ext cx="6840760" cy="1180659"/>
          </a:xfrm>
          <a:prstGeom prst="rect">
            <a:avLst/>
          </a:prstGeom>
        </p:spPr>
        <p:txBody>
          <a:bodyPr vert="horz" lIns="91440" tIns="45720" rIns="91440" bIns="45720" rtlCol="0" anchor="ctr">
            <a:normAutofit/>
          </a:bodyPr>
          <a:lstStyle>
            <a:lvl1pPr>
              <a:defRPr>
                <a:solidFill>
                  <a:schemeClr val="accent3">
                    <a:lumMod val="75000"/>
                  </a:schemeClr>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E48A96-E1BB-4C8F-80B2-32A47A48A9D5}" type="datetimeFigureOut">
              <a:rPr lang="ru-RU" smtClean="0"/>
              <a:t>05.02.2026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E48A96-E1BB-4C8F-80B2-32A47A48A9D5}" type="datetimeFigureOut">
              <a:rPr lang="ru-RU" smtClean="0"/>
              <a:t>05.02.2026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E48A96-E1BB-4C8F-80B2-32A47A48A9D5}" type="datetimeFigureOut">
              <a:rPr lang="ru-RU" smtClean="0"/>
              <a:t>05.02.2026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E48A96-E1BB-4C8F-80B2-32A47A48A9D5}" type="datetimeFigureOut">
              <a:rPr lang="ru-RU" smtClean="0"/>
              <a:t>05.02.2026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E48A96-E1BB-4C8F-80B2-32A47A48A9D5}" type="datetimeFigureOut">
              <a:rPr lang="ru-RU" smtClean="0"/>
              <a:t>05.02.2026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E48A96-E1BB-4C8F-80B2-32A47A48A9D5}" type="datetimeFigureOut">
              <a:rPr lang="ru-RU" smtClean="0"/>
              <a:t>05.02.2026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E48A96-E1BB-4C8F-80B2-32A47A48A9D5}" type="datetimeFigureOut">
              <a:rPr lang="ru-RU" smtClean="0"/>
              <a:t>05.02.2026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45855"/>
            <a:ext cx="6840760" cy="1180659"/>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2348880"/>
            <a:ext cx="8229600" cy="4176464"/>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48A96-E1BB-4C8F-80B2-32A47A48A9D5}" type="datetimeFigureOut">
              <a:rPr lang="ru-RU" smtClean="0"/>
              <a:t>05.02.2026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A1F6A-164B-43BA-A19E-4AE6BB502A21}" type="slidenum">
              <a:rPr lang="ru-RU" smtClean="0"/>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3">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9952" y="-99392"/>
            <a:ext cx="4824536" cy="6696744"/>
          </a:xfrm>
        </p:spPr>
        <p:txBody>
          <a:bodyPr>
            <a:normAutofit fontScale="90000"/>
          </a:bodyPr>
          <a:lstStyle/>
          <a:p>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a:t/>
            </a:r>
            <a:br>
              <a:rPr lang="ru-RU" sz="2400" b="1" dirty="0"/>
            </a:br>
            <a:r>
              <a:rPr lang="ru-RU" sz="3600" b="1" dirty="0" smtClean="0"/>
              <a:t>«Отцовство –  твой главный жизненный проект»</a:t>
            </a: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ru-RU" sz="3600" b="1" dirty="0" smtClean="0"/>
              <a:t>МБДОУ № 258</a:t>
            </a:r>
            <a:br>
              <a:rPr lang="ru-RU" sz="3600" b="1" dirty="0" smtClean="0"/>
            </a:br>
            <a:r>
              <a:rPr lang="ru-RU" sz="3600" b="1" dirty="0" smtClean="0"/>
              <a:t>Соловова В.Ю</a:t>
            </a:r>
            <a:r>
              <a:rPr lang="ru-RU" sz="3600" b="1" dirty="0" smtClean="0"/>
              <a:t>.</a:t>
            </a:r>
            <a:r>
              <a:rPr lang="ru-RU" sz="3600" b="1" dirty="0" smtClean="0"/>
              <a:t/>
            </a:r>
            <a:br>
              <a:rPr lang="ru-RU" sz="3600" b="1" dirty="0" smtClean="0"/>
            </a:br>
            <a:r>
              <a:rPr lang="ru-RU" sz="3600" b="1" dirty="0" err="1" smtClean="0"/>
              <a:t>Тьютор</a:t>
            </a:r>
            <a:r>
              <a:rPr lang="en-US" sz="3600" b="1" dirty="0"/>
              <a:t/>
            </a:r>
            <a:br>
              <a:rPr lang="en-US" sz="3600" b="1" dirty="0"/>
            </a:br>
            <a:endParaRPr lang="ru-RU" sz="3600" b="1" dirty="0"/>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672" y="764704"/>
            <a:ext cx="7283152" cy="4176464"/>
          </a:xfrm>
        </p:spPr>
        <p:txBody>
          <a:bodyPr>
            <a:normAutofit/>
          </a:bodyPr>
          <a:lstStyle/>
          <a:p>
            <a:r>
              <a:rPr lang="ru-RU" dirty="0" smtClean="0"/>
              <a:t>Цените </a:t>
            </a:r>
            <a:r>
              <a:rPr lang="ru-RU" dirty="0"/>
              <a:t>время, проведённое с </a:t>
            </a:r>
            <a:r>
              <a:rPr lang="ru-RU" dirty="0" smtClean="0"/>
              <a:t>детьми, ведь </a:t>
            </a:r>
            <a:r>
              <a:rPr lang="ru-RU" dirty="0"/>
              <a:t>они так быстро </a:t>
            </a:r>
            <a:r>
              <a:rPr lang="ru-RU" dirty="0" smtClean="0"/>
              <a:t>растут.</a:t>
            </a:r>
          </a:p>
          <a:p>
            <a:endParaRPr lang="ru-RU" dirty="0"/>
          </a:p>
          <a:p>
            <a:r>
              <a:rPr lang="ru-RU" dirty="0"/>
              <a:t>У вас есть целая жизнь, чтобы работать, а дети будут маленькими всего один раз.</a:t>
            </a:r>
          </a:p>
          <a:p>
            <a:endParaRPr lang="ru-RU" dirty="0"/>
          </a:p>
        </p:txBody>
      </p:sp>
      <p:sp>
        <p:nvSpPr>
          <p:cNvPr id="4" name="Заголовок 3"/>
          <p:cNvSpPr>
            <a:spLocks noGrp="1"/>
          </p:cNvSpPr>
          <p:nvPr>
            <p:ph type="title"/>
          </p:nvPr>
        </p:nvSpPr>
        <p:spPr>
          <a:xfrm>
            <a:off x="1187624" y="4509120"/>
            <a:ext cx="6840760" cy="1180659"/>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53703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Camera\Camera\20250913_12345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4599"/>
            <a:ext cx="3131343" cy="417512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93577" y="2371319"/>
            <a:ext cx="4788024" cy="3591018"/>
          </a:xfrm>
          <a:prstGeom prst="rect">
            <a:avLst/>
          </a:prstGeom>
        </p:spPr>
      </p:pic>
      <p:pic>
        <p:nvPicPr>
          <p:cNvPr id="1031" name="Picture 7" descr="C:\Users\User\Desktop\DCIM\Camera\20240215_1737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81520">
            <a:off x="53774" y="2972268"/>
            <a:ext cx="4253603" cy="319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9546"/>
            <a:ext cx="8856984" cy="6741368"/>
          </a:xfrm>
          <a:solidFill>
            <a:schemeClr val="bg2"/>
          </a:solidFill>
        </p:spPr>
        <p:txBody>
          <a:bodyPr>
            <a:noAutofit/>
          </a:bodyPr>
          <a:lstStyle/>
          <a:p>
            <a:r>
              <a:rPr lang="ru-RU" sz="1200" b="1" dirty="0"/>
              <a:t>Уважаемые папы!</a:t>
            </a:r>
          </a:p>
          <a:p>
            <a:r>
              <a:rPr lang="ru-RU" sz="1200" b="1" dirty="0"/>
              <a:t> Отметьте утверждения в тесте, которые вы считаете верными.</a:t>
            </a:r>
          </a:p>
          <a:p>
            <a:r>
              <a:rPr lang="ru-RU" sz="1200" b="1" dirty="0"/>
              <a:t>Тест «Какой Вы отец?»</a:t>
            </a:r>
          </a:p>
          <a:p>
            <a:r>
              <a:rPr lang="ru-RU" sz="1200" b="1" dirty="0"/>
              <a:t>1. Мой ребенок специально ведет себя плохо, он делает это для того, чтобы досадить мне.</a:t>
            </a:r>
          </a:p>
          <a:p>
            <a:r>
              <a:rPr lang="ru-RU" sz="1200" b="1" dirty="0"/>
              <a:t>2. Нужно как можно дольше держать ребёнка в стороне от всех реальных жизненных проблем – они могут его травмировать.</a:t>
            </a:r>
          </a:p>
          <a:p>
            <a:r>
              <a:rPr lang="ru-RU" sz="1200" b="1" dirty="0"/>
              <a:t>3. Ребенка необходимо держать в жестких рамках – только тогда из  него вырастет нормальный человек.</a:t>
            </a:r>
          </a:p>
          <a:p>
            <a:r>
              <a:rPr lang="ru-RU" sz="1200" b="1" dirty="0"/>
              <a:t>4. При принятии любых семейных решений необходимо обязательно  учитывать мнение ребёнка.</a:t>
            </a:r>
          </a:p>
          <a:p>
            <a:r>
              <a:rPr lang="ru-RU" sz="1200" b="1" dirty="0"/>
              <a:t>5. Когда я пытаюсь сравнивать своею ребёнка с его одногодками, они мне кажутся взрослее и по суждениям, и по поведению.</a:t>
            </a:r>
          </a:p>
          <a:p>
            <a:r>
              <a:rPr lang="ru-RU" sz="1200" b="1" dirty="0"/>
              <a:t>6. Я всегда стараюсь помочь своему ребенку.</a:t>
            </a:r>
          </a:p>
          <a:p>
            <a:r>
              <a:rPr lang="ru-RU" sz="1200" b="1" dirty="0"/>
              <a:t>7. Я очень хотел бы, чтобы мой ребёнок достиг всею того, что не удалось достигнуть  в жизни мне.</a:t>
            </a:r>
          </a:p>
          <a:p>
            <a:r>
              <a:rPr lang="ru-RU" sz="1200" b="1" dirty="0"/>
              <a:t>8. Я жалею своего ребенка.</a:t>
            </a:r>
          </a:p>
          <a:p>
            <a:r>
              <a:rPr lang="ru-RU" sz="1200" b="1" dirty="0"/>
              <a:t>9. Я считаю, что хорошие родители стараются оградить ребенка от трудностей в жизни.</a:t>
            </a:r>
          </a:p>
          <a:p>
            <a:r>
              <a:rPr lang="ru-RU" sz="1200" b="1" dirty="0"/>
              <a:t>10. Мне кажется, что другие дети смеются над моим ребенком.</a:t>
            </a:r>
          </a:p>
          <a:p>
            <a:r>
              <a:rPr lang="ru-RU" sz="1200" b="1" dirty="0"/>
              <a:t> 11. С завидной периодичностью на меня находит жалость, что мой ребёнок растёт и взрослеет, и я с нежностью вспоминаю его маленьким.</a:t>
            </a:r>
          </a:p>
          <a:p>
            <a:r>
              <a:rPr lang="ru-RU" sz="1200" b="1" dirty="0"/>
              <a:t>12. Мне кажется, что родители должны приспосабливаться к своему ребенку, а не только требовать этого от него.</a:t>
            </a:r>
          </a:p>
          <a:p>
            <a:r>
              <a:rPr lang="ru-RU" sz="1200" b="1" dirty="0"/>
              <a:t>13. .Я уверен, что строгая дисциплина в детстве формирует сильный характер.</a:t>
            </a:r>
          </a:p>
          <a:p>
            <a:r>
              <a:rPr lang="ru-RU" sz="1200" b="1" dirty="0"/>
              <a:t>14. Я считаю, что самый лучший друг для моею ребенка – я.</a:t>
            </a:r>
          </a:p>
          <a:p>
            <a:r>
              <a:rPr lang="ru-RU" sz="1200" b="1" dirty="0"/>
              <a:t>15. Мой ребенок впитывает в себя все плохое, как губка.</a:t>
            </a:r>
          </a:p>
          <a:p>
            <a:r>
              <a:rPr lang="ru-RU" sz="1200" b="1" dirty="0"/>
              <a:t>16. Дети, когда подрастут, скажут спасибо  строгое воспитание.</a:t>
            </a:r>
          </a:p>
          <a:p>
            <a:r>
              <a:rPr lang="ru-RU" sz="1200" b="1" dirty="0"/>
              <a:t>17. Невозможно хорошо отдохнуть, если отправиться в отпуск с ребенком.</a:t>
            </a:r>
          </a:p>
          <a:p>
            <a:r>
              <a:rPr lang="ru-RU" sz="1200" b="1" dirty="0"/>
              <a:t>18. Самое главное – чтобы у ребенка было спокойное детство.</a:t>
            </a:r>
          </a:p>
          <a:p>
            <a:r>
              <a:rPr lang="ru-RU" sz="1200" b="1" dirty="0"/>
              <a:t>19. В конфликте с ребенком я порой могу признать, что он по-своему прав.</a:t>
            </a:r>
          </a:p>
          <a:p>
            <a:r>
              <a:rPr lang="ru-RU" sz="1200" b="1" dirty="0"/>
              <a:t>20. Я считаю, что ребёнок не должен иметь каких-либо секретов от родителей.</a:t>
            </a:r>
          </a:p>
          <a:p>
            <a:r>
              <a:rPr lang="ru-RU" sz="1200" b="1" dirty="0"/>
              <a:t>21. Мой ребёнок не может что-либо сделать сам, а если и делает, то обычно не так, как нужно.</a:t>
            </a:r>
          </a:p>
          <a:p>
            <a:r>
              <a:rPr lang="ru-RU" sz="1200" b="1" dirty="0"/>
              <a:t>22. Мой ребенок мажет вывести из себя кого, угодно.</a:t>
            </a:r>
          </a:p>
          <a:p>
            <a:r>
              <a:rPr lang="ru-RU" sz="1200" b="1" dirty="0"/>
              <a:t>23. Дети довольно рано понимают, что их родители могут ошибаться.</a:t>
            </a:r>
          </a:p>
          <a:p>
            <a:r>
              <a:rPr lang="ru-RU" sz="1200" b="1" dirty="0"/>
              <a:t>24. Желательно,  чтобы ребёнок дружил с теми детьми, которые нравятся ею родителям.</a:t>
            </a:r>
          </a:p>
          <a:p>
            <a:r>
              <a:rPr lang="ru-RU" sz="1200" b="1" dirty="0"/>
              <a:t>25. Мне кажется, мой ребёнок вырастет неприспособленным к жизни</a:t>
            </a:r>
            <a:r>
              <a:rPr lang="ru-RU" sz="1200" dirty="0"/>
              <a:t>. </a:t>
            </a:r>
          </a:p>
        </p:txBody>
      </p:sp>
    </p:spTree>
    <p:extLst>
      <p:ext uri="{BB962C8B-B14F-4D97-AF65-F5344CB8AC3E}">
        <p14:creationId xmlns:p14="http://schemas.microsoft.com/office/powerpoint/2010/main" val="36620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492896"/>
            <a:ext cx="4978896" cy="3312368"/>
          </a:xfrm>
        </p:spPr>
        <p:txBody>
          <a:bodyPr>
            <a:normAutofit/>
          </a:bodyPr>
          <a:lstStyle/>
          <a:p>
            <a:pPr marL="0" indent="0" algn="just">
              <a:lnSpc>
                <a:spcPct val="115000"/>
              </a:lnSpc>
              <a:spcAft>
                <a:spcPts val="1000"/>
              </a:spcAft>
              <a:buNone/>
            </a:pPr>
            <a:r>
              <a:rPr lang="ru-RU" sz="2000" dirty="0">
                <a:ea typeface="Calibri"/>
                <a:cs typeface="Times New Roman"/>
              </a:rPr>
              <a:t> </a:t>
            </a:r>
            <a:r>
              <a:rPr lang="ru-RU" sz="2000" dirty="0" smtClean="0">
                <a:ea typeface="Calibri"/>
                <a:cs typeface="Times New Roman"/>
              </a:rPr>
              <a:t> Стереотип </a:t>
            </a:r>
            <a:r>
              <a:rPr lang="ru-RU" sz="2000" dirty="0">
                <a:ea typeface="Calibri"/>
                <a:cs typeface="Times New Roman"/>
              </a:rPr>
              <a:t>поведения   </a:t>
            </a:r>
            <a:r>
              <a:rPr lang="ru-RU" sz="2000" dirty="0" smtClean="0">
                <a:ea typeface="Calibri"/>
                <a:cs typeface="Times New Roman"/>
              </a:rPr>
              <a:t>    Утверждения</a:t>
            </a:r>
            <a:endParaRPr lang="ru-RU" sz="2000" dirty="0">
              <a:ea typeface="Calibri"/>
              <a:cs typeface="Times New Roman"/>
            </a:endParaRPr>
          </a:p>
          <a:p>
            <a:pPr algn="just">
              <a:lnSpc>
                <a:spcPct val="115000"/>
              </a:lnSpc>
              <a:spcAft>
                <a:spcPts val="1000"/>
              </a:spcAft>
            </a:pPr>
            <a:r>
              <a:rPr lang="ru-RU" sz="2000" dirty="0">
                <a:ea typeface="Calibri"/>
                <a:cs typeface="Times New Roman"/>
              </a:rPr>
              <a:t>Недовольный отец         </a:t>
            </a:r>
            <a:r>
              <a:rPr lang="ru-RU" sz="2000" dirty="0" smtClean="0">
                <a:ea typeface="Calibri"/>
                <a:cs typeface="Times New Roman"/>
              </a:rPr>
              <a:t>1</a:t>
            </a:r>
            <a:r>
              <a:rPr lang="ru-RU" sz="2000" dirty="0">
                <a:ea typeface="Calibri"/>
                <a:cs typeface="Times New Roman"/>
              </a:rPr>
              <a:t>, 5, 17, 22, 25</a:t>
            </a:r>
          </a:p>
          <a:p>
            <a:pPr algn="just">
              <a:lnSpc>
                <a:spcPct val="115000"/>
              </a:lnSpc>
              <a:spcAft>
                <a:spcPts val="1000"/>
              </a:spcAft>
            </a:pPr>
            <a:r>
              <a:rPr lang="ru-RU" sz="2000" dirty="0">
                <a:ea typeface="Calibri"/>
                <a:cs typeface="Times New Roman"/>
              </a:rPr>
              <a:t>Отец-попуститель        </a:t>
            </a:r>
            <a:r>
              <a:rPr lang="ru-RU" sz="2000" dirty="0" smtClean="0">
                <a:ea typeface="Calibri"/>
                <a:cs typeface="Times New Roman"/>
              </a:rPr>
              <a:t>  </a:t>
            </a:r>
            <a:r>
              <a:rPr lang="ru-RU" sz="2000" dirty="0">
                <a:ea typeface="Calibri"/>
                <a:cs typeface="Times New Roman"/>
              </a:rPr>
              <a:t>4, 8, 12, 19, 23</a:t>
            </a:r>
          </a:p>
          <a:p>
            <a:pPr algn="just">
              <a:lnSpc>
                <a:spcPct val="115000"/>
              </a:lnSpc>
              <a:spcAft>
                <a:spcPts val="1000"/>
              </a:spcAft>
            </a:pPr>
            <a:r>
              <a:rPr lang="ru-RU" sz="2000" dirty="0">
                <a:ea typeface="Calibri"/>
                <a:cs typeface="Times New Roman"/>
              </a:rPr>
              <a:t>Отец-телохранитель   </a:t>
            </a:r>
            <a:r>
              <a:rPr lang="ru-RU" sz="2000" dirty="0" smtClean="0">
                <a:ea typeface="Calibri"/>
                <a:cs typeface="Times New Roman"/>
              </a:rPr>
              <a:t>    </a:t>
            </a:r>
            <a:r>
              <a:rPr lang="ru-RU" sz="2000" dirty="0">
                <a:ea typeface="Calibri"/>
                <a:cs typeface="Times New Roman"/>
              </a:rPr>
              <a:t>2, 9, 11, 14, 18</a:t>
            </a:r>
          </a:p>
          <a:p>
            <a:pPr algn="just">
              <a:lnSpc>
                <a:spcPct val="115000"/>
              </a:lnSpc>
              <a:spcAft>
                <a:spcPts val="1000"/>
              </a:spcAft>
            </a:pPr>
            <a:r>
              <a:rPr lang="ru-RU" sz="2000" dirty="0">
                <a:ea typeface="Calibri"/>
                <a:cs typeface="Times New Roman"/>
              </a:rPr>
              <a:t>Авторитарный отец     </a:t>
            </a:r>
            <a:r>
              <a:rPr lang="ru-RU" sz="2000" dirty="0" smtClean="0">
                <a:ea typeface="Calibri"/>
                <a:cs typeface="Times New Roman"/>
              </a:rPr>
              <a:t>   </a:t>
            </a:r>
            <a:r>
              <a:rPr lang="ru-RU" sz="2000" dirty="0">
                <a:ea typeface="Calibri"/>
                <a:cs typeface="Times New Roman"/>
              </a:rPr>
              <a:t>3, 7, 13, 16, 20</a:t>
            </a:r>
          </a:p>
          <a:p>
            <a:pPr algn="just">
              <a:lnSpc>
                <a:spcPct val="115000"/>
              </a:lnSpc>
              <a:spcAft>
                <a:spcPts val="1000"/>
              </a:spcAft>
            </a:pPr>
            <a:r>
              <a:rPr lang="ru-RU" sz="2000" dirty="0">
                <a:ea typeface="Calibri"/>
                <a:cs typeface="Times New Roman"/>
              </a:rPr>
              <a:t>Отец-нянька                    6, 10, 15, 21, 24</a:t>
            </a:r>
          </a:p>
          <a:p>
            <a:endParaRPr lang="ru-RU" sz="2000" dirty="0"/>
          </a:p>
        </p:txBody>
      </p:sp>
      <p:sp>
        <p:nvSpPr>
          <p:cNvPr id="2" name="Заголовок 1"/>
          <p:cNvSpPr>
            <a:spLocks noGrp="1"/>
          </p:cNvSpPr>
          <p:nvPr>
            <p:ph type="title"/>
          </p:nvPr>
        </p:nvSpPr>
        <p:spPr/>
        <p:txBody>
          <a:bodyPr/>
          <a:lstStyle/>
          <a:p>
            <a:r>
              <a:rPr lang="ru-RU" dirty="0"/>
              <a:t>Тест «Какой Вы отец?»</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2645" y="2060848"/>
            <a:ext cx="3020455" cy="34987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50" name="Picture 2" descr="C:\Users\User\Desktop\DCIM\Camera\20240215_172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16965" y="2100300"/>
            <a:ext cx="4234198"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dirty="0"/>
              <a:t>Вечно недовольный</a:t>
            </a:r>
          </a:p>
        </p:txBody>
      </p:sp>
      <p:sp>
        <p:nvSpPr>
          <p:cNvPr id="10" name="Объект 9"/>
          <p:cNvSpPr>
            <a:spLocks noGrp="1"/>
          </p:cNvSpPr>
          <p:nvPr>
            <p:ph sz="half" idx="1"/>
          </p:nvPr>
        </p:nvSpPr>
        <p:spPr>
          <a:xfrm>
            <a:off x="4067944" y="980728"/>
            <a:ext cx="4968552" cy="5760640"/>
          </a:xfrm>
          <a:solidFill>
            <a:schemeClr val="accent4">
              <a:lumMod val="40000"/>
              <a:lumOff val="60000"/>
            </a:schemeClr>
          </a:solidFill>
        </p:spPr>
        <p:txBody>
          <a:bodyPr>
            <a:noAutofit/>
          </a:bodyPr>
          <a:lstStyle/>
          <a:p>
            <a:pPr algn="just"/>
            <a:r>
              <a:rPr lang="ru-RU" sz="1200" b="1" dirty="0"/>
              <a:t>Особые приметы</a:t>
            </a:r>
            <a:r>
              <a:rPr lang="ru-RU" sz="1200" dirty="0"/>
              <a:t>. Вам почти невозможно угодить. Отвержение собственного ребёнка, как утверждают психологи, работает в этом случае на глубоком подсознательном уровне. Даже если отец не высказывает упрёки вслух, он все равно бессознательно переживает, что его ребёнок слабее и менее успешен, чем другие дети. Привычка оценивать сына или дочь по своим меркам приводит к тому, что даже настоящие успехи ребёнка будут отцом не замечаться. К примеру, если папа – программист, любые (даже серьёзные)  успехи  отпрыска на ином поприще будут для него незначительными.</a:t>
            </a:r>
          </a:p>
          <a:p>
            <a:pPr algn="just"/>
            <a:r>
              <a:rPr lang="ru-RU" sz="1200" b="1" dirty="0"/>
              <a:t>Последствия</a:t>
            </a:r>
            <a:r>
              <a:rPr lang="ru-RU" sz="1200" dirty="0"/>
              <a:t>. У отвергаемого ребёнка будет формироваться  низкая самооценка. Неуверенный в собственных силах, он не может проявить самостоятельность. Кроме того, такой стереотип воспитания может привести также  к упрямству и  неповиновению – отсутствие отцовской любви побуждает малыша специально вести себя так, чтобы разозлить родителя.</a:t>
            </a:r>
          </a:p>
          <a:p>
            <a:pPr algn="just"/>
            <a:r>
              <a:rPr lang="ru-RU" sz="1200" b="1" dirty="0"/>
              <a:t>Что делать</a:t>
            </a:r>
            <a:r>
              <a:rPr lang="ru-RU" sz="1200" dirty="0"/>
              <a:t>. Из всех пяти указанных выше «неправильных» типов воспитания этот самый трудный для исправления. Обычно родительская любовь слепа и неограниченна во времени. Причину отклонения от данного генетического кода  точно поможет выяснить только психолог. Истоки проблемы могут быть детстве отца, в случайной беременности и т. д. </a:t>
            </a:r>
          </a:p>
          <a:p>
            <a:pPr algn="just"/>
            <a:r>
              <a:rPr lang="ru-RU" sz="1200" dirty="0"/>
              <a:t>Если Вы попали в эту категорию отцов, взгляните (вернее, попробуйте это сделать) на свое поведение со стороны. Вплоть до того, чтобы камера записывала все, что происходит дома. Просмотр сделанной записи поможет не только документально подтвердить самому себе неприятную правду –  что Вы отвергаете ребенка, но и, может быть, понять, из-за чего именно  Вы испытываете раздражение»</a:t>
            </a:r>
          </a:p>
          <a:p>
            <a:endParaRPr lang="ru-RU" sz="12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 y="2420888"/>
            <a:ext cx="4104456"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31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75856" y="908720"/>
            <a:ext cx="5724128" cy="5760640"/>
          </a:xfrm>
          <a:solidFill>
            <a:schemeClr val="accent4">
              <a:lumMod val="40000"/>
              <a:lumOff val="60000"/>
            </a:schemeClr>
          </a:solidFill>
        </p:spPr>
        <p:txBody>
          <a:bodyPr>
            <a:noAutofit/>
          </a:bodyPr>
          <a:lstStyle/>
          <a:p>
            <a:pPr algn="just"/>
            <a:r>
              <a:rPr lang="ru-RU" sz="1400" b="1" dirty="0"/>
              <a:t>Особые приметы</a:t>
            </a:r>
            <a:r>
              <a:rPr lang="ru-RU" sz="1400" dirty="0"/>
              <a:t>. Когда отец-«телохранитель» рассказывает кому-то о своем ребенке, он даже не задумываясь говорит слово «мы» и различные производные от него. («Мы скоро пойдем в сад» «У нас болит живот). Всю свою жизнь такой папа рассматривает только через призму отношений с ребёнком: он не просто зарабатывает деньги  - он всё это делает ради будущего своего наследника. Такой родитель считает ребёнка как бы продолжением своей личности, не понимая, что его малыш –  отдельное существо, у которого есть свои интересы и предпочтения. </a:t>
            </a:r>
          </a:p>
          <a:p>
            <a:pPr algn="just"/>
            <a:r>
              <a:rPr lang="ru-RU" sz="1400" b="1" dirty="0"/>
              <a:t>Последствия</a:t>
            </a:r>
            <a:r>
              <a:rPr lang="ru-RU" sz="1400" dirty="0"/>
              <a:t>. В результате слишком близких взаимоотношений ребенок часто зависит от настроения взрослого. Если папа загрустит – сыну будет тоже тоскливо. Но хуже всего придётся уже выросшему ребёнку – получив такой не слишком правильный опыт взаимоотношений, в последствии он будет  стремится к людям для получения столь же тесного эмоционального контакта. Однако в этом плане его, скорее всего, будет ждать разочарование. И поэтому именно такие личности более всего склонны к зависимостям: наркотикам, алкоголю, азартным играм. </a:t>
            </a:r>
          </a:p>
          <a:p>
            <a:pPr algn="just"/>
            <a:r>
              <a:rPr lang="ru-RU" sz="1400" b="1" dirty="0"/>
              <a:t>Что делать</a:t>
            </a:r>
            <a:r>
              <a:rPr lang="ru-RU" sz="1400" dirty="0"/>
              <a:t>. Если Вы – папа-«телохранитель», то психологи рекомендуют Вам попробовать увлечься чем-то кроме ребёнка. И чем сильнее будет увлечение, тем меньше времени у Вас будет на то, чтобы испортить ребенку жизнь. Кроме того, сложите с себя часть былых обязанностей – пусть сын сам решает некоторые свои вопросы. А ещё дайте ребёнку опыт общения с другими людьми, дабы он смог ознакомиться с разными типами поведения. Например, запишите его в спортивную секцию. </a:t>
            </a:r>
          </a:p>
        </p:txBody>
      </p:sp>
      <p:sp>
        <p:nvSpPr>
          <p:cNvPr id="3" name="Заголовок 2"/>
          <p:cNvSpPr>
            <a:spLocks noGrp="1"/>
          </p:cNvSpPr>
          <p:nvPr>
            <p:ph type="title"/>
          </p:nvPr>
        </p:nvSpPr>
        <p:spPr/>
        <p:txBody>
          <a:bodyPr/>
          <a:lstStyle/>
          <a:p>
            <a:r>
              <a:rPr lang="ru-RU" dirty="0"/>
              <a:t>Отец-телохранитель</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3347864" cy="33478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86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75856" y="1052736"/>
            <a:ext cx="5544616" cy="5472608"/>
          </a:xfrm>
          <a:solidFill>
            <a:schemeClr val="accent4">
              <a:lumMod val="40000"/>
              <a:lumOff val="60000"/>
            </a:schemeClr>
          </a:solidFill>
        </p:spPr>
        <p:txBody>
          <a:bodyPr>
            <a:normAutofit fontScale="47500" lnSpcReduction="20000"/>
          </a:bodyPr>
          <a:lstStyle/>
          <a:p>
            <a:pPr algn="just"/>
            <a:r>
              <a:rPr lang="ru-RU" sz="2900" b="1" dirty="0"/>
              <a:t>Особые приметы</a:t>
            </a:r>
            <a:r>
              <a:rPr lang="ru-RU" sz="2900" dirty="0"/>
              <a:t>. Отцы авторитарного типа чаще всего </a:t>
            </a:r>
            <a:r>
              <a:rPr lang="ru-RU" sz="2900" dirty="0" smtClean="0"/>
              <a:t>происходят </a:t>
            </a:r>
            <a:r>
              <a:rPr lang="ru-RU" dirty="0" smtClean="0"/>
              <a:t>из </a:t>
            </a:r>
            <a:r>
              <a:rPr lang="ru-RU" sz="2900" dirty="0" smtClean="0"/>
              <a:t>тех семей, в которых со стороны родителя тоже проявлялся авторитаризм. У такого папы общение с сыном или дочерью практически  всегда строго регламентировано и ограничено жесткими правилами.  Кстати, что самое интересное: авторитет отца основывается не на его  умениях или заслугах, а просто на том, что он старше.</a:t>
            </a:r>
          </a:p>
          <a:p>
            <a:pPr algn="just"/>
            <a:r>
              <a:rPr lang="ru-RU" sz="2900" b="1" dirty="0" smtClean="0"/>
              <a:t>Последствия</a:t>
            </a:r>
            <a:r>
              <a:rPr lang="ru-RU" sz="2900" dirty="0" smtClean="0"/>
              <a:t>.  Ребенок, придавленный в детстве отцовским авторитетом и приученный к тому, что капризничать нельзя, скорее всего, так никогда и не научится выражать свои эмоции словами. Это чревато тем, что любое горе им будет переживаться труднее, он не сможет помочь себе, «выговорив» его. А это первый шаг к возникновению психосоматических проблем. В целом же из детей, воспитанных в авторитарной семье, получаются идеальные подчиненные. Они очень педантичны, исполнительны и преданны. Если ты начальник отдела кадров, набирай именно таких, не прогадаешь. Правда, им не хватает творческой смелости и гибкости мышления, но четко поставленные задания они будут выполнять от и до. </a:t>
            </a:r>
          </a:p>
          <a:p>
            <a:pPr algn="just"/>
            <a:r>
              <a:rPr lang="ru-RU" sz="2900" b="1" dirty="0" smtClean="0"/>
              <a:t>Что делать</a:t>
            </a:r>
            <a:r>
              <a:rPr lang="ru-RU" sz="2900" dirty="0" smtClean="0"/>
              <a:t>. Если Вы сможете сами прекратить командовать ребенком, это будет прекрасно. Однако в одно мгновение переделать себя редко кому удаётся. Отличный выход в данной ситуации- создать себе некий свод правил – как вести себя с сыном или дочерью. Также чаще играйте  с ребенком в игры, в которых абсолютно ничего не зависит от возраста игрока, его силы и мнения. Прекрасный вариант - «Монополия» и  лото, ибо выиграть в эти игры может кто угодно из вас, поэтому Вы не будете давить отпрыска своим дутым авторитетом. Постоянно держите себя в руках, стараясь показать ребёнку, что можете не только командовать, но и быть с ним на равных.</a:t>
            </a:r>
          </a:p>
          <a:p>
            <a:pPr algn="just"/>
            <a:endParaRPr lang="ru-RU" dirty="0"/>
          </a:p>
        </p:txBody>
      </p:sp>
      <p:sp>
        <p:nvSpPr>
          <p:cNvPr id="3" name="Заголовок 2"/>
          <p:cNvSpPr>
            <a:spLocks noGrp="1"/>
          </p:cNvSpPr>
          <p:nvPr>
            <p:ph type="title"/>
          </p:nvPr>
        </p:nvSpPr>
        <p:spPr/>
        <p:txBody>
          <a:bodyPr/>
          <a:lstStyle/>
          <a:p>
            <a:r>
              <a:rPr lang="ru-RU" dirty="0" smtClean="0"/>
              <a:t>Авторитарный отец</a:t>
            </a: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636912"/>
            <a:ext cx="3485152" cy="23176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7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31640" y="1124744"/>
            <a:ext cx="7416824" cy="5400600"/>
          </a:xfrm>
          <a:solidFill>
            <a:schemeClr val="accent4">
              <a:lumMod val="40000"/>
              <a:lumOff val="60000"/>
            </a:schemeClr>
          </a:solidFill>
        </p:spPr>
        <p:txBody>
          <a:bodyPr>
            <a:noAutofit/>
          </a:bodyPr>
          <a:lstStyle/>
          <a:p>
            <a:pPr algn="just"/>
            <a:r>
              <a:rPr lang="ru-RU" sz="1400" b="1" dirty="0"/>
              <a:t>Особые приметы. </a:t>
            </a:r>
            <a:r>
              <a:rPr lang="ru-RU" sz="1400" dirty="0"/>
              <a:t>Ребенок такого отца может в буквальном смысле слова стоять на голове, но от папы выговор он всё равно никогда не услышит, ибо последний считает, что не имеет права отчитывать уже сформировавшуюся личность (пусть ей даже всего три года). Отец-попуститель практически никогда не видит, какие неудобства доставляет окружающим его ребёнок. Если же кто-то посторонний сделает малышу замечание, этот человек сразу станет врагом такого папаши… Вместо того, чтобы искать причину отвратительного поведения ребёнка, ищется (и, естественно, находится) оправдание неблаговидного поступка.</a:t>
            </a:r>
          </a:p>
          <a:p>
            <a:pPr algn="just"/>
            <a:r>
              <a:rPr lang="ru-RU" sz="1400" b="1" dirty="0"/>
              <a:t>Последствия.</a:t>
            </a:r>
            <a:r>
              <a:rPr lang="ru-RU" sz="1400" dirty="0"/>
              <a:t> Ребенок, которому не были в свое время заданы границы поведения, вырастает настоящим дикарём в социальном смысле. И общество этого дикаря не принимает, он становится изгоем, а большинство его поступков воспринимаются  как наглость и хамство. Если потакать всем «хочу» малыша, у него сформируется психопатическая личность, которая будет грубо нарушать общепринятые в обществе правила и нормы. При этом сам такой человек не сможет понять, почему к нему все так относятся и не додумается попросить у обиженных им людей прощения. Его чувство </a:t>
            </a:r>
            <a:r>
              <a:rPr lang="ru-RU" sz="1400" dirty="0" err="1"/>
              <a:t>эмпатии</a:t>
            </a:r>
            <a:r>
              <a:rPr lang="ru-RU" sz="1400" dirty="0"/>
              <a:t> из-за отношений в семье так и не было развито, поэтому он совершенно искренне не понимает, что на него может кто-то за что-то злиться и обижаться.</a:t>
            </a:r>
          </a:p>
          <a:p>
            <a:pPr algn="just"/>
            <a:r>
              <a:rPr lang="ru-RU" sz="1400" b="1" dirty="0"/>
              <a:t>Что делать. </a:t>
            </a:r>
            <a:r>
              <a:rPr lang="ru-RU" sz="1400" dirty="0"/>
              <a:t>Отныне Вам стоит руководствоваться не чувствами, а разумом. Попробуйте смотреть на любой поступок ребенка как бы глазами постороннего. Поразмышляйте, как бы Вы реагировали на его действия, если бы это был не Ваш сын? Конечно, вы всегда в итоге простите провинившегося ребёнка, но он должен обязательно прочувствовать обратную связь своего поступка – не пропускайте мимо даже маленькую обиду. Вы обязаны каждый раз объяснять, почему тот или иной поступок хороший или плохой.  Если же Вы не можете справиться с собой и всё равно во всём потакаете ребёнку, наймите строгую няню.</a:t>
            </a:r>
          </a:p>
          <a:p>
            <a:pPr algn="just"/>
            <a:endParaRPr lang="ru-RU" sz="1400" dirty="0"/>
          </a:p>
        </p:txBody>
      </p:sp>
      <p:sp>
        <p:nvSpPr>
          <p:cNvPr id="3" name="Заголовок 2"/>
          <p:cNvSpPr>
            <a:spLocks noGrp="1"/>
          </p:cNvSpPr>
          <p:nvPr>
            <p:ph type="title"/>
          </p:nvPr>
        </p:nvSpPr>
        <p:spPr/>
        <p:txBody>
          <a:bodyPr/>
          <a:lstStyle/>
          <a:p>
            <a:r>
              <a:rPr lang="ru-RU" dirty="0"/>
              <a:t>Отец-попуститель</a:t>
            </a:r>
          </a:p>
        </p:txBody>
      </p:sp>
    </p:spTree>
    <p:extLst>
      <p:ext uri="{BB962C8B-B14F-4D97-AF65-F5344CB8AC3E}">
        <p14:creationId xmlns:p14="http://schemas.microsoft.com/office/powerpoint/2010/main" val="9523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59832" y="980728"/>
            <a:ext cx="5976664" cy="5760640"/>
          </a:xfrm>
          <a:solidFill>
            <a:schemeClr val="accent4">
              <a:lumMod val="40000"/>
              <a:lumOff val="60000"/>
            </a:schemeClr>
          </a:solidFill>
        </p:spPr>
        <p:txBody>
          <a:bodyPr>
            <a:noAutofit/>
          </a:bodyPr>
          <a:lstStyle/>
          <a:p>
            <a:pPr algn="just"/>
            <a:r>
              <a:rPr lang="ru-RU" sz="1300" b="1" dirty="0"/>
              <a:t>Особые приметы</a:t>
            </a:r>
            <a:r>
              <a:rPr lang="ru-RU" sz="1300" dirty="0"/>
              <a:t>.  Этот отец  характеризуется тем, что он воспринимает своего ребёнка младше его реального возраста. Он буквально сдувает пылинки со своего малыша постоянно, не давая ребёнку сделать ни шагу самостоятельно (упадёт! испугается! расстроится!) Кроме того, что подобное чрезмерное стремление оградить детёныша от любых жизненных трудностей связано с естественной любовью к своему ребёнку, часто такое поведение отягощено внутренней проблемой отца. Допустим, на него прежде могла сильно повлиять какая-нибудь беда, случившаяся с ребенком (иногда даже не с собственным). Или же, например, отец просто чувствует за что-то свою вину перед ним. Стоит сказать, что осознание причины, которая превратила Вас в отца-няньку, – это первый и, по сути, самый сложный и большой шаг к исправлению возникшей ситуации. </a:t>
            </a:r>
          </a:p>
          <a:p>
            <a:pPr algn="just"/>
            <a:r>
              <a:rPr lang="ru-RU" sz="1300" b="1" dirty="0"/>
              <a:t>Последствия</a:t>
            </a:r>
            <a:r>
              <a:rPr lang="ru-RU" sz="1300" dirty="0"/>
              <a:t>. Так как требования, предъявляемые к ребенку, совсем не соответствуют его реальным возможностям, он становится довольно капризным. </a:t>
            </a:r>
          </a:p>
          <a:p>
            <a:pPr algn="just"/>
            <a:r>
              <a:rPr lang="ru-RU" sz="1300" dirty="0"/>
              <a:t>Окружающих людей, особенно родителей, избалованное чадо всегда будет воспринимать только как средство для удовлетворения своих потребностей. При этом, пока одни будут страдать от его эгоизма, у самого его возникнут трудности с адаптацией в кругу сверстников: в детском саду вся группа уже выстроится  у дверей, а он все еще будет ждать, когда воспитательница его оденет. </a:t>
            </a:r>
          </a:p>
          <a:p>
            <a:pPr algn="just"/>
            <a:r>
              <a:rPr lang="ru-RU" sz="1300" b="1" dirty="0"/>
              <a:t>Что делать</a:t>
            </a:r>
            <a:r>
              <a:rPr lang="ru-RU" sz="1300" dirty="0"/>
              <a:t>. Самый верный путь - прочитать хотя бы одну хорошую книжку, в которой содержаться основные нормативы развития ребенка и  поверить во всё то, что там написано. А потом дать возможность своему ребёнку достигать этих нормативов самостоятельно.</a:t>
            </a:r>
          </a:p>
          <a:p>
            <a:pPr algn="just"/>
            <a:r>
              <a:rPr lang="ru-RU" sz="1300" dirty="0"/>
              <a:t>Кстати, специалисты ещё заметили, что отцы-няньки нередко встречаются в семьях с одним ребенком. Поэтому в качестве профилактики можно завести еще несколько детей.</a:t>
            </a:r>
          </a:p>
          <a:p>
            <a:pPr algn="just"/>
            <a:endParaRPr lang="ru-RU" sz="1300" dirty="0"/>
          </a:p>
        </p:txBody>
      </p:sp>
      <p:sp>
        <p:nvSpPr>
          <p:cNvPr id="3" name="Заголовок 2"/>
          <p:cNvSpPr>
            <a:spLocks noGrp="1"/>
          </p:cNvSpPr>
          <p:nvPr>
            <p:ph type="title"/>
          </p:nvPr>
        </p:nvSpPr>
        <p:spPr/>
        <p:txBody>
          <a:bodyPr/>
          <a:lstStyle/>
          <a:p>
            <a:r>
              <a:rPr lang="ru-RU" dirty="0"/>
              <a:t>Отец-нянька</a:t>
            </a:r>
          </a:p>
        </p:txBody>
      </p:sp>
    </p:spTree>
    <p:extLst>
      <p:ext uri="{BB962C8B-B14F-4D97-AF65-F5344CB8AC3E}">
        <p14:creationId xmlns:p14="http://schemas.microsoft.com/office/powerpoint/2010/main" val="426958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36dda4035128a7d1d7d8b5690158b72f56c6e"/>
</p:tagLst>
</file>

<file path=ppt/theme/theme1.xml><?xml version="1.0" encoding="utf-8"?>
<a:theme xmlns:a="http://schemas.openxmlformats.org/drawingml/2006/main" name="Тема Office">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1975</Words>
  <Application>Microsoft Office PowerPoint</Application>
  <PresentationFormat>Экран (4:3)</PresentationFormat>
  <Paragraphs>64</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«Отцовство –  твой главный жизненный проект»   МБДОУ № 258 Соловова В.Ю. Тьютор </vt:lpstr>
      <vt:lpstr>Презентация PowerPoint</vt:lpstr>
      <vt:lpstr>Презентация PowerPoint</vt:lpstr>
      <vt:lpstr>Тест «Какой Вы отец?»</vt:lpstr>
      <vt:lpstr>Вечно недовольный</vt:lpstr>
      <vt:lpstr>Отец-телохранитель</vt:lpstr>
      <vt:lpstr>Авторитарный отец</vt:lpstr>
      <vt:lpstr>Отец-попуститель</vt:lpstr>
      <vt:lpstr>Отец-нянька</vt:lpstr>
      <vt:lpstr>Спасибо за внимание!</vt:lpstr>
    </vt:vector>
  </TitlesOfParts>
  <Company>presentation-creation.ru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Счастливый папа</dc:title>
  <dc:creator>obstinate</dc:creator>
  <dc:description>Шаблон презентации с сайта https://presentation-creation.ru/</dc:description>
  <cp:lastModifiedBy>Пользователь Windows</cp:lastModifiedBy>
  <cp:revision>173</cp:revision>
  <dcterms:created xsi:type="dcterms:W3CDTF">2018-02-25T09:09:03Z</dcterms:created>
  <dcterms:modified xsi:type="dcterms:W3CDTF">2026-02-05T08:54:55Z</dcterms:modified>
</cp:coreProperties>
</file>