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70" r:id="rId3"/>
    <p:sldId id="257" r:id="rId4"/>
    <p:sldId id="273" r:id="rId5"/>
    <p:sldId id="274" r:id="rId6"/>
    <p:sldId id="265" r:id="rId7"/>
    <p:sldId id="26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56" autoAdjust="0"/>
    <p:restoredTop sz="94660"/>
  </p:normalViewPr>
  <p:slideViewPr>
    <p:cSldViewPr>
      <p:cViewPr varScale="1">
        <p:scale>
          <a:sx n="106" d="100"/>
          <a:sy n="106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5E84D-FF5A-425F-A64D-C7CF2CBC437D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FF1F4-2690-47B7-9200-D9E431F50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EED37-0EB7-4B2C-BB43-75238719D6F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94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FB906C-11C5-478A-BF8A-ACC2D91B4748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DE00CF-64E6-41BB-9ECD-1B55B10484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61368" y="4365104"/>
            <a:ext cx="3491880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368" y="3837194"/>
            <a:ext cx="3563888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4860" y="5805264"/>
            <a:ext cx="43942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МБДОУ №258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1000108"/>
            <a:ext cx="3429024" cy="2500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</a:rPr>
              <a:t>Ознакомление </a:t>
            </a:r>
            <a:r>
              <a:rPr lang="ru-RU" sz="2400" dirty="0" smtClean="0">
                <a:solidFill>
                  <a:srgbClr val="002060"/>
                </a:solidFill>
              </a:rPr>
              <a:t>дошкольников с живописью средствами картинной галереи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03893"/>
            <a:ext cx="242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 старший воспитатель МБДОУ№258:</a:t>
            </a:r>
          </a:p>
          <a:p>
            <a:r>
              <a:rPr lang="ru-RU" sz="1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Старынина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Ольга Викторовна</a:t>
            </a: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3918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«Давайте прикоснёмся к Ребёнку красотой…»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94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29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214422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Натюрморт- это изображение различных предметов, вещей, объединённых группу конкретным сюжетом.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переводе с французского слово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натюрморт» означает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неподвижная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натура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замершая </a:t>
            </a:r>
            <a:r>
              <a:rPr lang="ru-RU" dirty="0" smtClean="0">
                <a:solidFill>
                  <a:srgbClr val="002060"/>
                </a:solidFill>
              </a:rPr>
              <a:t>жизнь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1481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Натюрморт — это картина, на которой изображены домашняя утварь, плоды, цветы, дичь, дары моря и другие предметы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8" descr="Натюрморт с тюльпанами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214422"/>
            <a:ext cx="4612750" cy="550072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143372" y="64293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Богданов-Бельский – Натюрморт с </a:t>
            </a:r>
            <a:r>
              <a:rPr lang="ru-RU" sz="1000" dirty="0" smtClean="0">
                <a:solidFill>
                  <a:schemeClr val="bg1"/>
                </a:solidFill>
              </a:rPr>
              <a:t>тюльпанами 1935</a:t>
            </a:r>
            <a:r>
              <a:rPr lang="ru-RU" sz="1000" dirty="0" smtClean="0">
                <a:solidFill>
                  <a:schemeClr val="bg1"/>
                </a:solidFill>
              </a:rPr>
              <a:t>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0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етка\Desktop\46804332_olenka_m_natyurmort_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1264" y="401840"/>
            <a:ext cx="3027160" cy="3027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C:\Users\Ветка\Desktop\0934c538a03c295bc5c558c70bfeaf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689" y="419334"/>
            <a:ext cx="3821043" cy="2992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6" descr="C:\Documents and Settings\Admin\Рабочий стол\картинки для презентаций\осень\44732848_1244197591_kartina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22122" y="3645024"/>
            <a:ext cx="3717821" cy="29289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454828" y="3955341"/>
            <a:ext cx="348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Мы его составили, а потом рисуем –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Вазочку с цветами, скатерть голубую,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Книги, кисти, краски, даже бутерброд!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О работе скажем – это </a:t>
            </a:r>
            <a:r>
              <a:rPr lang="ru-RU" b="1" i="1" dirty="0">
                <a:solidFill>
                  <a:srgbClr val="002060"/>
                </a:solidFill>
              </a:rPr>
              <a:t>натюрморт</a:t>
            </a:r>
            <a:r>
              <a:rPr lang="ru-RU" b="1" dirty="0">
                <a:solidFill>
                  <a:srgbClr val="00206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6039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142852"/>
            <a:ext cx="28257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Портрет- один из самых распространённых жанров изобразительного искусства, причем на картине могут быть изображены один или несколько человек. </a:t>
            </a:r>
          </a:p>
        </p:txBody>
      </p:sp>
      <p:pic>
        <p:nvPicPr>
          <p:cNvPr id="33794" name="Picture 2" descr="Деревенский мальчик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143272" cy="4681469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5429264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Богданов-Бельский – Деревенский мальчик</a:t>
            </a: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>1900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33796" name="Picture 4" descr="Две девушки на качелях. Николай Петрович Богданов-Бель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071546"/>
            <a:ext cx="3857652" cy="477094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429124" y="564357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</a:rPr>
              <a:t>Богданов-Бельский – Две девушки на качелях</a:t>
            </a:r>
            <a:endParaRPr lang="ru-RU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4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844824"/>
            <a:ext cx="316835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25356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903893"/>
            <a:ext cx="49291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Если видишь, </a:t>
            </a:r>
            <a:r>
              <a:rPr lang="ru-RU" sz="1400" dirty="0" smtClean="0">
                <a:solidFill>
                  <a:srgbClr val="002060"/>
                </a:solidFill>
              </a:rPr>
              <a:t>что с картины смотрит кто-нибудь на нас,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  </a:t>
            </a:r>
            <a:r>
              <a:rPr lang="ru-RU" sz="1400" dirty="0" smtClean="0">
                <a:solidFill>
                  <a:srgbClr val="002060"/>
                </a:solidFill>
              </a:rPr>
              <a:t>Или принц в плаще </a:t>
            </a:r>
            <a:r>
              <a:rPr lang="ru-RU" sz="1400" dirty="0" smtClean="0">
                <a:solidFill>
                  <a:srgbClr val="002060"/>
                </a:solidFill>
              </a:rPr>
              <a:t>старинном или </a:t>
            </a:r>
            <a:r>
              <a:rPr lang="ru-RU" sz="1400" dirty="0" smtClean="0">
                <a:solidFill>
                  <a:srgbClr val="002060"/>
                </a:solidFill>
              </a:rPr>
              <a:t>в робе верхолаз,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         Летчик или </a:t>
            </a:r>
            <a:r>
              <a:rPr lang="ru-RU" sz="1400" dirty="0" err="1" smtClean="0">
                <a:solidFill>
                  <a:srgbClr val="002060"/>
                </a:solidFill>
              </a:rPr>
              <a:t>балерина,или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Колька, твой сосед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</a:rPr>
              <a:t>       Обязательно картина называется </a:t>
            </a:r>
            <a:r>
              <a:rPr lang="ru-RU" sz="1400" i="1" dirty="0" smtClean="0">
                <a:solidFill>
                  <a:srgbClr val="002060"/>
                </a:solidFill>
              </a:rPr>
              <a:t>портрет!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Picture background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786214" cy="492922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85720" y="6072206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Часто художники рисуют себя- - это называется автопортрет.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32772" name="Picture 4" descr="Портрет дамы. Николай Петрович Богданов-Бель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942358"/>
            <a:ext cx="3518117" cy="491553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00034" y="5429264"/>
            <a:ext cx="3124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Николай Петрович </a:t>
            </a:r>
            <a:r>
              <a:rPr lang="ru-RU" sz="1200" b="1" dirty="0" smtClean="0">
                <a:solidFill>
                  <a:schemeClr val="bg1"/>
                </a:solidFill>
              </a:rPr>
              <a:t>Богданов-Бельский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Автопортрет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143504" y="564357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b="1" dirty="0" smtClean="0">
                <a:solidFill>
                  <a:schemeClr val="bg1"/>
                </a:solidFill>
              </a:rPr>
              <a:t>Богданов-Бельский</a:t>
            </a:r>
            <a:r>
              <a:rPr lang="ru-RU" sz="1000" b="1" dirty="0" smtClean="0">
                <a:solidFill>
                  <a:schemeClr val="bg1"/>
                </a:solidFill>
              </a:rPr>
              <a:t> – Портрет дамы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25571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643050"/>
            <a:ext cx="32861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Французское слово «пейзаж» означает «природа».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становится как бы «героем» произведения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Деревенский пейзаж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4833932" cy="573517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14348" y="635795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Богданов-Бельский – Деревенский </a:t>
            </a:r>
            <a:r>
              <a:rPr lang="ru-RU" sz="1200" dirty="0" smtClean="0">
                <a:solidFill>
                  <a:schemeClr val="bg1"/>
                </a:solidFill>
              </a:rPr>
              <a:t>пейзаж 1932</a:t>
            </a:r>
            <a:r>
              <a:rPr lang="ru-RU" sz="1200" dirty="0" smtClean="0">
                <a:solidFill>
                  <a:schemeClr val="bg1"/>
                </a:solidFill>
              </a:rPr>
              <a:t>.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4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00628" y="1142984"/>
            <a:ext cx="367696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художники рисуют родную природу: луга и леса, поля и реки, дожди и радугу. Такие картины называются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пейзажами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0034" y="4429132"/>
            <a:ext cx="2966133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Ветки тонкие берез,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Через речку тонкий мост,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небе радугу-дугу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 ромашки на лугу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Нарисует карандаш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Замечательный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пейзаж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Сельская дорога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284138" cy="35719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378619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Богданов-Бельский – Сельская </a:t>
            </a:r>
            <a:r>
              <a:rPr lang="ru-RU" sz="1200" b="1" dirty="0" smtClean="0">
                <a:solidFill>
                  <a:srgbClr val="002060"/>
                </a:solidFill>
              </a:rPr>
              <a:t>дорога </a:t>
            </a:r>
            <a:r>
              <a:rPr lang="ru-RU" sz="1200" dirty="0" smtClean="0">
                <a:solidFill>
                  <a:srgbClr val="002060"/>
                </a:solidFill>
              </a:rPr>
              <a:t>1933</a:t>
            </a:r>
            <a:r>
              <a:rPr lang="ru-RU" sz="1200" dirty="0" smtClean="0">
                <a:solidFill>
                  <a:srgbClr val="002060"/>
                </a:solidFill>
              </a:rPr>
              <a:t>.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30724" name="Picture 4" descr="Вид озера. Николай Петрович Богданов-Бель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6246" y="3571877"/>
            <a:ext cx="4677754" cy="328612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606126" y="3571876"/>
            <a:ext cx="2537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Богданов-Бельский – Вид озера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5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5589240"/>
            <a:ext cx="8291264" cy="8847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300" b="1" cap="small" dirty="0" smtClean="0">
                <a:solidFill>
                  <a:srgbClr val="C00000"/>
                </a:solidFill>
                <a:ea typeface="+mj-ea"/>
                <a:cs typeface="+mj-cs"/>
              </a:rPr>
              <a:t>Благодарю </a:t>
            </a:r>
            <a:r>
              <a:rPr lang="ru-RU" sz="4300" b="1" cap="small" dirty="0">
                <a:solidFill>
                  <a:srgbClr val="C00000"/>
                </a:solidFill>
                <a:ea typeface="+mj-ea"/>
                <a:cs typeface="+mj-cs"/>
              </a:rPr>
              <a:t>за внимание! </a:t>
            </a:r>
            <a:r>
              <a:rPr lang="ru-RU" sz="2700" b="1" cap="small" dirty="0">
                <a:solidFill>
                  <a:srgbClr val="C00000"/>
                </a:solidFill>
                <a:ea typeface="+mj-ea"/>
                <a:cs typeface="+mj-cs"/>
              </a:rPr>
              <a:t/>
            </a:r>
            <a:br>
              <a:rPr lang="ru-RU" sz="2700" b="1" cap="small" dirty="0">
                <a:solidFill>
                  <a:srgbClr val="C00000"/>
                </a:solidFill>
                <a:ea typeface="+mj-ea"/>
                <a:cs typeface="+mj-cs"/>
              </a:rPr>
            </a:br>
            <a:endParaRPr lang="ru-RU" sz="2700" b="1" cap="small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5008" y="1142984"/>
            <a:ext cx="8928992" cy="2736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БЛАГОДАРИМ ЗА ВНИМАНИЕ!</a:t>
            </a:r>
            <a:r>
              <a:rPr lang="ru-RU" sz="6600" dirty="0" smtClean="0"/>
              <a:t>!</a:t>
            </a:r>
            <a:endParaRPr lang="ru-RU" sz="6600" dirty="0"/>
          </a:p>
        </p:txBody>
      </p:sp>
      <p:sp>
        <p:nvSpPr>
          <p:cNvPr id="3174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583">
            <a:off x="2391287" y="3254351"/>
            <a:ext cx="4019790" cy="382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77">
            <a:off x="3557953" y="4474679"/>
            <a:ext cx="1603368" cy="174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501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15404" y="635795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/>
          </a:p>
        </p:txBody>
      </p:sp>
      <p:pic>
        <p:nvPicPr>
          <p:cNvPr id="13314" name="Picture 2" descr="Дети с санями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10092" cy="628654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572264" y="1428736"/>
            <a:ext cx="2214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«В период детства мыслительные процессы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должны быть, как можно теснее связаны с живыми, яркими, наглядными предметами окружающего мира…</a:t>
            </a:r>
            <a:b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Эмоциональная насыщенность восприятия – это духовный заряд детского творчества»</a:t>
            </a:r>
            <a:endParaRPr lang="ru-RU" sz="1600" dirty="0" smtClean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1600" i="1" dirty="0" smtClean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i="1" dirty="0" smtClean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62865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Николай Петрович Богданов-Бельский – Дети с санями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285728"/>
            <a:ext cx="34278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dirty="0" smtClean="0">
                <a:solidFill>
                  <a:srgbClr val="002060"/>
                </a:solidFill>
              </a:rPr>
              <a:t>Способствовать </a:t>
            </a:r>
            <a:r>
              <a:rPr lang="ru-RU" dirty="0" smtClean="0">
                <a:solidFill>
                  <a:srgbClr val="002060"/>
                </a:solidFill>
              </a:rPr>
              <a:t>становлению у ребёнка ценностного отношения к красоте.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Задачи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1.познакомить детей с жанрами живописи /натюрморт, портрет, пейзаж/ содержательной и выразительными сторонами  произведений;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 развивать эстетическое восприятие и интерес к искусству живописи;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воспитывать эстетические чувства/удивление, радости, восхищения/ к произведениям разных жанров живописи.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796" y="6216550"/>
            <a:ext cx="2656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Савицкий К. А. 1896 «Отец»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15404" y="635795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/>
          </a:p>
        </p:txBody>
      </p:sp>
      <p:pic>
        <p:nvPicPr>
          <p:cNvPr id="12290" name="Picture 2" descr="Сбор цветов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5233987" cy="657772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4786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Николай Петрович Богданов-Бельский – Сбор </a:t>
            </a:r>
            <a:r>
              <a:rPr lang="ru-RU" sz="1200" b="1" dirty="0" smtClean="0">
                <a:solidFill>
                  <a:srgbClr val="002060"/>
                </a:solidFill>
              </a:rPr>
              <a:t>цветов 1924</a:t>
            </a:r>
            <a:r>
              <a:rPr lang="ru-RU" sz="1200" b="1" dirty="0" smtClean="0">
                <a:solidFill>
                  <a:srgbClr val="002060"/>
                </a:solidFill>
              </a:rPr>
              <a:t>.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399116"/>
            <a:ext cx="8964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Первая группа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 содержательная, ставящая целью обучения детей умению понимать, что изображено на картине, о чём рассказал художник в своём произведении, что хотел выразить.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843517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Вторая группа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изобразительно-выразительная. Педагог учит детей воспринимать и оценивать художественные средства, используемые живописцем (как он изобразил действующих лиц, выразил замысел, раскрыл содержание произведения).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 rot="10800000" flipV="1">
            <a:off x="0" y="5473005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Четвёртая группа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воспитательная. Задача направлена на то, чтобы педагог мог наметить, какие нравственно – эстетические качества, познавательные интересы формировать, какие чувства воспитывать в процессе обучения детей восприятию искусства.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573016"/>
            <a:ext cx="9144000" cy="17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solidFill>
                    <a:srgbClr val="FF0066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Третья группа </a:t>
            </a:r>
            <a:r>
              <a:rPr kumimoji="0" lang="ru-RU" sz="20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эмоционально-личностная. В неё входят задачи, решая которые воспитатель формирует у детей умение давать эстетическую оценку произведению. В этом ему могут помочь такие вопросы: «Каково отношение самого художника к замыслу?», «Что вам понравилось в картине?», «Какое она вызвала настроение?».</a:t>
            </a:r>
            <a:endParaRPr kumimoji="0" lang="ru-RU" sz="20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5404" y="635795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42852"/>
            <a:ext cx="433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МЫСЛИ РАЗУМОМ, УМОМ И СЕРДЦЕМ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642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Методы и приёмы</a:t>
            </a:r>
            <a:endParaRPr lang="ru-RU" sz="32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6" name="Picture 4" descr="http://www.stihi.ru/pics/2010/01/18/83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13802">
            <a:off x="5836382" y="3752793"/>
            <a:ext cx="2828284" cy="22680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>
              <a:rot lat="0" lon="0" rev="2100000"/>
            </a:lightRig>
          </a:scene3d>
          <a:sp3d extrusionH="25400">
            <a:bevelT w="304800" h="152400" prst="riblet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38439" y="577348"/>
            <a:ext cx="6678488" cy="95410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Пояснение </a:t>
            </a:r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i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Сравнение </a:t>
            </a:r>
            <a:endParaRPr lang="ru-RU" sz="28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-38439" y="1331170"/>
            <a:ext cx="65882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Акцентирование деталей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-65315" y="1721788"/>
            <a:ext cx="6372200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28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Приём «вхождения» в картину 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2106030"/>
            <a:ext cx="5765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Игровые приёмы</a:t>
            </a:r>
            <a:endParaRPr lang="ru-RU" sz="2800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0183" y="3267012"/>
            <a:ext cx="6281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Метод оживления детских эмоций с помощью литературных и песенных образов </a:t>
            </a:r>
            <a:endParaRPr lang="ru-RU" sz="2800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-74951" y="4896293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Метод музыкального сопровождения </a:t>
            </a:r>
            <a:endParaRPr lang="ru-RU" sz="2800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0800000" flipV="1">
            <a:off x="-2" y="2473065"/>
            <a:ext cx="8858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Метод вызывания адекватных эмоций</a:t>
            </a:r>
            <a:endParaRPr lang="ru-RU" sz="2800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-74952" y="5751763"/>
            <a:ext cx="5471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Тактильно-чувственный метод</a:t>
            </a:r>
            <a:endParaRPr lang="ru-RU" sz="2800" dirty="0"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843918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43918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571744"/>
            <a:ext cx="3314648" cy="45550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 Свободное рассматривание картин (репродукций) различного жанра.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Вопросы по содержанию картины.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Знакомство с  жанрами живописи: пейзаж, портрет, натюрморт.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Искусствоведческий рассказ педагога.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Знакомство с основными цветами и оттенками.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 Знакомство  с различными материалами для изобразительной деятельности и их свойствами.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2060"/>
                </a:solidFill>
              </a:rPr>
              <a:t> Знакомство с творчеством </a:t>
            </a:r>
            <a:r>
              <a:rPr lang="ru-RU" sz="1400" dirty="0" smtClean="0">
                <a:solidFill>
                  <a:srgbClr val="002060"/>
                </a:solidFill>
              </a:rPr>
              <a:t>художников в русской живописи</a:t>
            </a:r>
            <a:endParaRPr lang="ru-RU" sz="14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4678" y="142852"/>
            <a:ext cx="2643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Три ступени к цели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1571612"/>
            <a:ext cx="25311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Анализ содержания картины детьми.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Знакомство со средствам  художественной выразительности.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Мотивация эмоционально  - личностного отношения к произведению.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Знакомство с жанровыми картинами.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Знакомство с творчеством русских художников.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857232"/>
            <a:ext cx="250033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Формирование творческого восприятия картины.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Сравнение изображённого  с личным опытом.</a:t>
            </a:r>
          </a:p>
          <a:p>
            <a:pPr>
              <a:buFont typeface="Wingdings" pitchFamily="2" charset="2"/>
              <a:buChar char="v"/>
            </a:pPr>
            <a:endParaRPr lang="ru-RU" sz="14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rgbClr val="0070C0"/>
                </a:solidFill>
              </a:rPr>
              <a:t>Развитие разнообразных ассоциаций, эмоций, чувств.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28599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1-я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121442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-я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50004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3-я</a:t>
            </a:r>
            <a:endParaRPr lang="ru-RU" dirty="0"/>
          </a:p>
        </p:txBody>
      </p:sp>
      <p:pic>
        <p:nvPicPr>
          <p:cNvPr id="9218" name="Picture 2" descr="Визитеры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429000"/>
            <a:ext cx="2571768" cy="3208979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715140" y="6215082"/>
            <a:ext cx="2143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b="1" dirty="0" smtClean="0">
                <a:solidFill>
                  <a:schemeClr val="bg1"/>
                </a:solidFill>
              </a:rPr>
              <a:t>Богданов Бельский</a:t>
            </a:r>
            <a:r>
              <a:rPr lang="ru-RU" sz="800" b="1" dirty="0" smtClean="0">
                <a:solidFill>
                  <a:schemeClr val="bg1"/>
                </a:solidFill>
              </a:rPr>
              <a:t> – </a:t>
            </a:r>
            <a:r>
              <a:rPr lang="ru-RU" sz="800" b="1" dirty="0" smtClean="0">
                <a:solidFill>
                  <a:schemeClr val="bg1"/>
                </a:solidFill>
              </a:rPr>
              <a:t>Визитеры1913</a:t>
            </a:r>
            <a:r>
              <a:rPr lang="ru-RU" sz="800" b="1" dirty="0" smtClean="0">
                <a:solidFill>
                  <a:schemeClr val="bg1"/>
                </a:solidFill>
              </a:rPr>
              <a:t>.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2000264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2614">
            <a:off x="3298244" y="4301314"/>
            <a:ext cx="2659261" cy="16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056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715404" y="6357958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500306"/>
            <a:ext cx="35719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Что изображено на картине?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Где расположены изображённые на картине предметы, люди?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Как вы думаете, что самое главное в картине?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Как это изобразил художник?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Что в картине самое яркое?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Что этим хотел сказать художник?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Какое настроение передал художник?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Как это удалось сделать художнику?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О чём мечтаешь, когда смотришь на картину?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642918"/>
            <a:ext cx="30003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О чём картина?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Почему так думаете?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Как бы вы назвали картину?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Почему именно так?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Что красивого и </a:t>
            </a:r>
            <a:r>
              <a:rPr lang="ru-RU" sz="1500" dirty="0" smtClean="0">
                <a:solidFill>
                  <a:srgbClr val="C00000"/>
                </a:solidFill>
              </a:rPr>
              <a:t>удивительного, волшебного </a:t>
            </a:r>
            <a:r>
              <a:rPr lang="ru-RU" sz="1500" dirty="0" smtClean="0">
                <a:solidFill>
                  <a:srgbClr val="C00000"/>
                </a:solidFill>
              </a:rPr>
              <a:t>передал художник в образах людей, пейзаже, предметах</a:t>
            </a:r>
            <a:r>
              <a:rPr lang="ru-RU" sz="1500" dirty="0" smtClean="0">
                <a:solidFill>
                  <a:srgbClr val="C00000"/>
                </a:solidFill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Как он изобразил это в картине?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Какое настроение вызывает картина?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Отчего возникает такое настроение?</a:t>
            </a:r>
          </a:p>
          <a:p>
            <a:pPr>
              <a:buFont typeface="Wingdings" pitchFamily="2" charset="2"/>
              <a:buChar char="Ø"/>
            </a:pPr>
            <a:r>
              <a:rPr lang="ru-RU" sz="1500" dirty="0" smtClean="0">
                <a:solidFill>
                  <a:srgbClr val="C00000"/>
                </a:solidFill>
              </a:rPr>
              <a:t>Что хотел сказать художник своей картиной?</a:t>
            </a:r>
          </a:p>
          <a:p>
            <a:pPr>
              <a:buFont typeface="Wingdings" pitchFamily="2" charset="2"/>
              <a:buChar char="Ø"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357166"/>
            <a:ext cx="2214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70C0"/>
                </a:solidFill>
              </a:rPr>
              <a:t>Что</a:t>
            </a:r>
            <a:r>
              <a:rPr lang="ru-RU" dirty="0" smtClean="0">
                <a:solidFill>
                  <a:srgbClr val="0070C0"/>
                </a:solidFill>
              </a:rPr>
              <a:t> понравилось на картине?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Чем она понравилась</a:t>
            </a:r>
            <a:r>
              <a:rPr lang="ru-RU" dirty="0" smtClean="0">
                <a:solidFill>
                  <a:srgbClr val="0070C0"/>
                </a:solidFill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Что я для себя открыл(а)?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Что хочу об этом рассказать друзьям?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142852"/>
            <a:ext cx="400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Вопросы  по </a:t>
            </a:r>
            <a:r>
              <a:rPr lang="ru-RU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картине трех ступеней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Мальчик с балалайкой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357562"/>
            <a:ext cx="2347892" cy="296665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8196" name="Picture 4" descr="Мальчик, играющий на балалайке. Николай Петрович Богданов-Бель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1714512" cy="214697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8198" name="AutoShape 6" descr="Натюрморт с тюльпанами, Николай Петрович Богданов-Бельск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285992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1-я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57148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-я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929454" y="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3-я</a:t>
            </a:r>
            <a:endParaRPr lang="ru-RU" dirty="0"/>
          </a:p>
        </p:txBody>
      </p:sp>
      <p:pic>
        <p:nvPicPr>
          <p:cNvPr id="8202" name="Picture 10" descr="Сирень. Николай Петрович Богданов-Бельс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572008"/>
            <a:ext cx="2392343" cy="192882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93884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143512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Живописью мы называем произведения, созданные красками. Это уже знакомые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акварель, гуашь, а также картины, написанные масляными красками.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15404" y="64886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/>
          </a:p>
        </p:txBody>
      </p:sp>
      <p:pic>
        <p:nvPicPr>
          <p:cNvPr id="37890" name="Picture 2" descr="Сельская дорога. Николай Петрович Богданов-Бель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842361" cy="4951402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48577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Николай Петрович Богданов-Бельский – Сельская дорога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11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Жанр живописи – это вид художественных произведений с определенными сюжетами, художественными образами, предаваемые художниками с помощью красок.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Documents and Settings\Admin\Рабочий стол\картинки для презентаций\осень\post-80420-1235418686.jpg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 rot="21329470">
            <a:off x="713124" y="3789040"/>
            <a:ext cx="3096344" cy="2705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4" descr="м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28958"/>
            <a:ext cx="3167955" cy="264737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Татьяна\Documents\Рисунки\фото\детские рисунки\P11511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2887">
            <a:off x="6408204" y="3726010"/>
            <a:ext cx="2088232" cy="2783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6625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868</Words>
  <Application>Microsoft Office PowerPoint</Application>
  <PresentationFormat>Экран (4:3)</PresentationFormat>
  <Paragraphs>130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2222</cp:lastModifiedBy>
  <cp:revision>30</cp:revision>
  <dcterms:created xsi:type="dcterms:W3CDTF">2025-10-19T08:14:20Z</dcterms:created>
  <dcterms:modified xsi:type="dcterms:W3CDTF">2026-01-29T15:38:43Z</dcterms:modified>
</cp:coreProperties>
</file>