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70" r:id="rId3"/>
    <p:sldId id="257" r:id="rId4"/>
    <p:sldId id="273" r:id="rId5"/>
    <p:sldId id="284" r:id="rId6"/>
    <p:sldId id="285" r:id="rId7"/>
    <p:sldId id="286" r:id="rId8"/>
    <p:sldId id="287" r:id="rId9"/>
    <p:sldId id="298" r:id="rId10"/>
    <p:sldId id="288" r:id="rId11"/>
    <p:sldId id="289" r:id="rId12"/>
    <p:sldId id="292" r:id="rId13"/>
    <p:sldId id="291" r:id="rId14"/>
    <p:sldId id="290" r:id="rId15"/>
    <p:sldId id="293" r:id="rId16"/>
    <p:sldId id="283" r:id="rId17"/>
    <p:sldId id="294" r:id="rId18"/>
    <p:sldId id="295" r:id="rId19"/>
    <p:sldId id="280" r:id="rId20"/>
    <p:sldId id="296" r:id="rId21"/>
    <p:sldId id="297" r:id="rId22"/>
    <p:sldId id="299" r:id="rId23"/>
    <p:sldId id="300" r:id="rId24"/>
    <p:sldId id="301" r:id="rId25"/>
    <p:sldId id="302" r:id="rId26"/>
    <p:sldId id="303" r:id="rId27"/>
    <p:sldId id="304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5E84D-FF5A-425F-A64D-C7CF2CBC437D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FF1F4-2690-47B7-9200-D9E431F50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9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EED37-0EB7-4B2C-BB43-75238719D6F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4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B906C-11C5-478A-BF8A-ACC2D91B4748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1368" y="4365104"/>
            <a:ext cx="349188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8" y="3837194"/>
            <a:ext cx="356388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4860" y="5805264"/>
            <a:ext cx="43942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МБДОУ №258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000108"/>
            <a:ext cx="3429024" cy="2500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жанром изобразительного искусства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портрет».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03893"/>
            <a:ext cx="242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 старший воспитатель МБДОУ№258:</a:t>
            </a:r>
          </a:p>
          <a:p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Старынина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Викторовна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«Давайте прикоснёмся к Ребёнку красотой…»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4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42852"/>
            <a:ext cx="4682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4-5 лет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857232"/>
            <a:ext cx="371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Портретная живопись является благоприятным эмоциональным материалом, который созвучен детским чувствам. Портретная живопись учит детей понимать душевный мир другого человека, бережно к нему относиться. Чтобы ребенок понимал и чувствовал произведения портретной живописи, необходимо помочь ему освоить особенности изобразительного "языка" этого жанра. Первая встреча с портретом сложна тем, что необходимо вызвать эмоциональный отклик на данный жанр живописи и устойчивый интерес к нему, а также дать детям понятие о том, что такое портрет, для чего его создают художники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s1.babiki.ru/uploads/images/01/71/50/2014/05/31/24ce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429156" cy="580859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43042" y="6215082"/>
            <a:ext cx="3071834" cy="2857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1" dirty="0" smtClean="0"/>
              <a:t>Х.Платонов «Крестьянская девочка»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214290"/>
            <a:ext cx="4116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4-5 лет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7" y="809518"/>
            <a:ext cx="4465046" cy="564381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3861048"/>
            <a:ext cx="38805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В образе “Неизвестной в русском костюме” Иван Аргунов выразил </a:t>
            </a:r>
            <a:r>
              <a:rPr lang="ru-RU" sz="1400" dirty="0" err="1">
                <a:solidFill>
                  <a:srgbClr val="002060"/>
                </a:solidFill>
              </a:rPr>
              <a:t>приРОДную</a:t>
            </a:r>
            <a:r>
              <a:rPr lang="ru-RU" sz="1400" dirty="0">
                <a:solidFill>
                  <a:srgbClr val="002060"/>
                </a:solidFill>
              </a:rPr>
              <a:t> КРАСОТУ и </a:t>
            </a:r>
            <a:r>
              <a:rPr lang="ru-RU" sz="1400" dirty="0" err="1">
                <a:solidFill>
                  <a:srgbClr val="002060"/>
                </a:solidFill>
              </a:rPr>
              <a:t>ДУХовное</a:t>
            </a:r>
            <a:r>
              <a:rPr lang="ru-RU" sz="1400" dirty="0">
                <a:solidFill>
                  <a:srgbClr val="002060"/>
                </a:solidFill>
              </a:rPr>
              <a:t> БЛАГОРОДСТВО женщины-крестьянки, показал ее внутреннею -</a:t>
            </a:r>
            <a:r>
              <a:rPr lang="ru-RU" sz="1400" dirty="0" err="1">
                <a:solidFill>
                  <a:srgbClr val="002060"/>
                </a:solidFill>
              </a:rPr>
              <a:t>ДУШЕвную</a:t>
            </a:r>
            <a:r>
              <a:rPr lang="ru-RU" sz="1400" dirty="0">
                <a:solidFill>
                  <a:srgbClr val="002060"/>
                </a:solidFill>
              </a:rPr>
              <a:t> КРАСОТУ, чистоту, приветливость и скромность, величавость и внутреннее достоинство.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908720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Задачи педагога: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Вызвать у детей интерес к портрету, желание его рассматривать, эмоционально откликаться, испытывать удовольствие.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Подводить детей к осознанию того, что данный портрет-это изображение реальной, конкретной женщины, которая была современницей художника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042" y="6469604"/>
            <a:ext cx="4568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>
                <a:solidFill>
                  <a:srgbClr val="002060"/>
                </a:solidFill>
              </a:rPr>
              <a:t>Иван Аргунов, Портрет неизвестной в русском костюме.1784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60" y="214290"/>
            <a:ext cx="4116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4-5 лет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8143" y="1124744"/>
            <a:ext cx="28724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Мы видим на картине воспитанниц графини: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Сестричек </a:t>
            </a:r>
            <a:r>
              <a:rPr lang="ru-RU" sz="1400" dirty="0" err="1" smtClean="0">
                <a:solidFill>
                  <a:srgbClr val="002060"/>
                </a:solidFill>
              </a:rPr>
              <a:t>Джованину</a:t>
            </a:r>
            <a:r>
              <a:rPr lang="ru-RU" sz="1400" dirty="0" smtClean="0">
                <a:solidFill>
                  <a:srgbClr val="002060"/>
                </a:solidFill>
              </a:rPr>
              <a:t> и Амалию </a:t>
            </a:r>
            <a:r>
              <a:rPr lang="ru-RU" sz="1400" dirty="0" err="1" smtClean="0">
                <a:solidFill>
                  <a:srgbClr val="002060"/>
                </a:solidFill>
              </a:rPr>
              <a:t>Пачини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И младшая прелестна, и превосходна всадница, а лошадь, скажем честно, настоящая красавица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357575"/>
            <a:ext cx="230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</a:rPr>
              <a:t>Карл </a:t>
            </a:r>
            <a:r>
              <a:rPr lang="ru-RU" sz="1200" dirty="0" err="1" smtClean="0">
                <a:solidFill>
                  <a:srgbClr val="002060"/>
                </a:solidFill>
              </a:rPr>
              <a:t>Брюлов</a:t>
            </a:r>
            <a:r>
              <a:rPr lang="ru-RU" sz="1200" dirty="0" smtClean="0">
                <a:solidFill>
                  <a:srgbClr val="002060"/>
                </a:solidFill>
              </a:rPr>
              <a:t>. Всадница. 1832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5328592" cy="532859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4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2544" y="-99392"/>
            <a:ext cx="766870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и подготовительный возраст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лет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видами портрета»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4203" y="4595580"/>
            <a:ext cx="23762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Обычная крестьянка,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Но с нею не сравнится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Ни знатная дворянка,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Ни императрица!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4" y="2261213"/>
            <a:ext cx="3887939" cy="340327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6264" y="2261213"/>
            <a:ext cx="2686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Фёдор Степанович Рокотов </a:t>
            </a:r>
            <a:r>
              <a:rPr lang="ru-RU" sz="1200" b="1" dirty="0" smtClean="0">
                <a:solidFill>
                  <a:schemeClr val="bg1"/>
                </a:solidFill>
              </a:rPr>
              <a:t> 1763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264" y="11638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</a:rPr>
              <a:t>Огромные картины,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</a:rPr>
              <a:t>Парадные портреты.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</a:rPr>
              <a:t>Портрет Екатерины,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</a:rPr>
              <a:t>Портрет Елизаветы.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6385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Напудренные лица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 кукольные платья: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Вот это кукла Лиза,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А это кукла Катя.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3887"/>
            <a:ext cx="2334751" cy="352839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618719" y="1445605"/>
            <a:ext cx="2646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Но мне, признаюсь честно,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Милей портрет чудесный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 старинном сарафане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Крестьянки неизвестной.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28" y="3068960"/>
            <a:ext cx="2911434" cy="3680052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07467" y="779190"/>
            <a:ext cx="2464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Одиночный: женский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8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2"/>
            <a:ext cx="73581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«Знакомство с видами портрета»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портрет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52736"/>
            <a:ext cx="428625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621087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569" y="1052736"/>
            <a:ext cx="291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князя Оболенского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052736"/>
            <a:ext cx="244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Александра 3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16632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с видами портрета»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портрет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126701" cy="5464168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17" y="1484784"/>
            <a:ext cx="4594898" cy="402053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5604051"/>
            <a:ext cx="3031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</a:rPr>
              <a:t>В.А.Серов</a:t>
            </a:r>
            <a:r>
              <a:rPr lang="ru-RU" sz="1600" dirty="0" smtClean="0">
                <a:solidFill>
                  <a:srgbClr val="002060"/>
                </a:solidFill>
              </a:rPr>
              <a:t> Мика Морозов 1901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527969"/>
            <a:ext cx="2565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err="1" smtClean="0">
                <a:solidFill>
                  <a:srgbClr val="002060"/>
                </a:solidFill>
              </a:rPr>
              <a:t>И.Е.Репин</a:t>
            </a:r>
            <a:r>
              <a:rPr lang="ru-RU" sz="1600" dirty="0" smtClean="0">
                <a:solidFill>
                  <a:srgbClr val="002060"/>
                </a:solidFill>
              </a:rPr>
              <a:t> Стрекоза 1884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49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4510609" cy="508715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0"/>
            <a:ext cx="40719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 как своеобразный феномен в жизни человека, когда сознание не замутнено и все в мире воспринимается с радостью и доверчивостью, всегда привлекало творческих людей. В западноевропейском искусстве это изображения многочисленных мадонн с младенцами, в чьих образах передано неразрывное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двуединство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материнства и детства - то кровно-духовное, что требует защиты, любви и сочувствия. Российские художники стремились постигнуть тот особенный духовный свет, который исходит от детей.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429000"/>
            <a:ext cx="42148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Валентин Александрович Серов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мастер психологического портрета, не раз писал детей. Для него это было своего рода отдохновением души, попыткой приблизиться к юному несуетному миру. Душа художника всегда тяготела к отрадному, и именно в детях находил он тот образ тихого света, светящейся тишины, где еще хранится тайна божественной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приобщенности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истинному миру красоты.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500702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Еще будучи совсем юным, художник почувствовал особую притягательность детской веры в доброту окружающего мира и выразил это сопереживание такими словами: «Буду писать только отрадное!». Материализацией этого откровения явилась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Веруша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Мамонтова - она же «Девочка с персиками». Для самого Серова всем известный ныне детский портрет стал своеобразным отражением атмосферы абрамцевского содружества, в которой он был поистине счастлив.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72074"/>
            <a:ext cx="1819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«Девочка с персиками»</a:t>
            </a:r>
            <a:endParaRPr lang="ru-RU" sz="1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-72970"/>
            <a:ext cx="6379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Семейные портреты: групповой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9047"/>
            <a:ext cx="7680853" cy="604867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0413" y="63307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Новые хозяева. Чаепитие. </a:t>
            </a:r>
            <a:r>
              <a:rPr lang="ru-RU" sz="1200" b="1" dirty="0" smtClean="0">
                <a:solidFill>
                  <a:schemeClr val="bg1"/>
                </a:solidFill>
              </a:rPr>
              <a:t>Богданов-Бельский 1913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1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2997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Парный Портрет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5708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003" y="61763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Богданов-Бельский – Две девушки на качелях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940"/>
            <a:ext cx="3923928" cy="4896167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5809242"/>
            <a:ext cx="2565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Богданов-Бельский Посетители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3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44824"/>
            <a:ext cx="31683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0239" y="142852"/>
            <a:ext cx="3898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АвтоПортрет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512" y="1000108"/>
            <a:ext cx="3786214" cy="49292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390239" y="6072205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Часто художники рисуют себя- - это называется автопортрет.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70176" y="5467665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Николай Петрович Богданов-Бельский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Автопортрет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81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00760" y="2071678"/>
            <a:ext cx="2214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«В период детства мыслительные процессы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должны быть, как можно теснее связаны с живыми, яркими, наглядными предметами окружающего мира…</a:t>
            </a:r>
            <a:br>
              <a:rPr lang="ru-RU" sz="16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Эмоциональная насыщенность восприятия – это духовный заряд детского творчества»</a:t>
            </a:r>
            <a:endParaRPr lang="ru-RU" sz="1600" dirty="0" smtClean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1600" i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 descr="https://s1.babiki.ru/uploads/images/01/71/50/2014/05/31/cc3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4071966" cy="5390729"/>
          </a:xfrm>
          <a:prstGeom prst="rect">
            <a:avLst/>
          </a:prstGeom>
          <a:noFill/>
        </p:spPr>
      </p:pic>
      <p:pic>
        <p:nvPicPr>
          <p:cNvPr id="10" name="Picture 2" descr="http://www.playcast.ru/uploads/2014/05/10/85417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5200306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643570" y="214290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Любите живопись, поэты!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Лишь ей, единственной, дано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Души изменчивой приметы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Переносить на полотно.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Картины нарисованные по грудь: </a:t>
            </a:r>
            <a:r>
              <a:rPr lang="ru-RU" b="1" dirty="0" err="1">
                <a:solidFill>
                  <a:srgbClr val="002060"/>
                </a:solidFill>
              </a:rPr>
              <a:t>погрудные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5" y="1052736"/>
            <a:ext cx="3474318" cy="499020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8864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Сидя: поясной, поколенный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654" y="980728"/>
            <a:ext cx="3434921" cy="506221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5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7140" y="116632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Стоя во весь рост </a:t>
            </a: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620688"/>
            <a:ext cx="4929667" cy="6048672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612442"/>
            <a:ext cx="2924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Борис Кустодиев Портрет Шаляпина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3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7594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«Собери портрет сказочного героя»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3"/>
            <a:ext cx="3888432" cy="387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295"/>
            <a:ext cx="4835277" cy="482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3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31664"/>
            <a:ext cx="5718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рассматривания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976" y="908720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побуждающие детей целостному восприятию картины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Кто изображен, что можете рассказать о нем (о ней)? Кого (что) заметили первым в картине? Что еще изображено? Что эти предметы (фон) рассказали о человеке? Где он (она) был (была)? О чем думает? Что будет делать? Такие вопросы дополняют сюжетную линию, помогают понять эмоциональное состояние человека, развивают фантазию.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позволяющие понять эмоциональное состояние, настроение, чувство изображенного человека.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рассказало лицо человека?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художник изобразил его таким? О чем говорят глаза? Какую тайну в человеке раскрыло рука, одежда, деталь?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позволяющие детям выделять средства выразительности (цвет, колорит, композиционное расположение, фон, деталь, светотень).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такое фон картины?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одна часть лица светлая другая темная? Почему художник изобразил в такой позе человека? (темные тона – с грустным содержанием, яркие и насыщенные – радостное содержание).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8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– рисунки с натуры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6030"/>
            <a:ext cx="4017963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51157"/>
            <a:ext cx="4219575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40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2547"/>
            <a:ext cx="2581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герои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0" y="764704"/>
            <a:ext cx="4097337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3"/>
            <a:ext cx="4206875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7956376" y="3959861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41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6632"/>
            <a:ext cx="400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людей разных профессий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005263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75" y="1628800"/>
            <a:ext cx="5004195" cy="370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5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16632"/>
            <a:ext cx="3844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портреты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9" y="764704"/>
            <a:ext cx="4187825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8308"/>
            <a:ext cx="411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78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5589240"/>
            <a:ext cx="8291264" cy="8847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cap="small" dirty="0" smtClean="0">
                <a:solidFill>
                  <a:srgbClr val="C00000"/>
                </a:solidFill>
                <a:ea typeface="+mj-ea"/>
                <a:cs typeface="+mj-cs"/>
              </a:rPr>
              <a:t>Благодарю </a:t>
            </a:r>
            <a:r>
              <a:rPr lang="ru-RU" sz="4300" b="1" cap="small" dirty="0">
                <a:solidFill>
                  <a:srgbClr val="C00000"/>
                </a:solidFill>
                <a:ea typeface="+mj-ea"/>
                <a:cs typeface="+mj-cs"/>
              </a:rPr>
              <a:t>за внимание! </a:t>
            </a:r>
            <a:r>
              <a:rPr lang="ru-RU" sz="2700" b="1" cap="small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2700" b="1" cap="small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sz="2700" b="1" cap="small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008" y="1142984"/>
            <a:ext cx="892899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БЛАГОДАРИМ ЗА ВНИМАНИЕ!</a:t>
            </a:r>
            <a:r>
              <a:rPr lang="ru-RU" sz="6600" dirty="0" smtClean="0"/>
              <a:t>!</a:t>
            </a:r>
            <a:endParaRPr lang="ru-RU" sz="6600" dirty="0"/>
          </a:p>
        </p:txBody>
      </p:sp>
      <p:sp>
        <p:nvSpPr>
          <p:cNvPr id="3174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2391287" y="3254351"/>
            <a:ext cx="4019790" cy="382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3557953" y="4474679"/>
            <a:ext cx="1603368" cy="1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01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285728"/>
            <a:ext cx="34278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видишь, что с картины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кто-нибудь на нас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принц в плаще старинном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 робе верхолаз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Летчик или балерина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Или? Колька твой сосед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картина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… портрет. 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Гладков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796" y="6216550"/>
            <a:ext cx="2656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Савицкий К. А. 1896 «Отец»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s://s1.babiki.ru/uploads/images/01/71/50/2014/05/31/059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433265" cy="6072230"/>
          </a:xfrm>
          <a:prstGeom prst="rect">
            <a:avLst/>
          </a:prstGeom>
          <a:noFill/>
        </p:spPr>
      </p:pic>
      <p:pic>
        <p:nvPicPr>
          <p:cNvPr id="8" name="Picture 2" descr="http://www.playcast.ru/uploads/2014/05/10/85417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520030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81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4285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в переводе с французского «воспроизводить черта в черту» изображаемого человека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71546"/>
            <a:ext cx="8429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эффективных приемов обучения детей пониманию своеобразия выразительных средств такого вида искусства как портрет.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Расширить знание о портретной живописи и ее особенностях.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Сформировать умение рисовать портрет, придавая в рисунке особенности лица, похожесть, правильно располагая его части.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чувство прекрасного.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143248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данным видом живописи будет способствовать развитию их эмоционально-эстетических и художественных чувств.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знакомству с портретом ребенок приобщается к истории и культуре общества, приобретает знания об известных деятелях науки и искусства,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сословных и национальных отношениях в обществе, о профессиях, быте и облике людей разного времени, их взаимоотношениях, моральных нормах и правилах.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66" y="2852936"/>
            <a:ext cx="3345660" cy="34865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5723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можно обратить внимание малыша на то, как художник написал: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позу;движение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 положение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головы;лицо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(мимика глаз, губ);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руки;одежду;фон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возраст 3-4 года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714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Начинать изучение жанров живописи лучше с 3 — 4 лет)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14926" y="1714488"/>
            <a:ext cx="39290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 этой картине можно составить небольшой рассказ: «Эту картину под названием „У колыбели“ написала художница Берта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Моризо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Когда я смотрю на этот портрет, то чувствую, как мама с любовью и нежностью смотрит на своего малыша, лежащего в колыбельке. Девушка одета в чёрное платье, возможно, это халат, который она накинула на себя сразу после пробуждения. Она наспех причесалась и сразу подошла к кроватке, чтобы проверить, спит ли ребенок. Колыбелька у малыша большая, сверху ты видишь балдахин из полупрозрачной ткани. Малыш накрыт белым, мягким одеялом и спокойно спит. А мама с невероятной нежностью любуется им. Выражение её лица задумчиво и умиротворенно. Интересно, о чём она думает сейчас? Может, представляет, каким он будет, когда вырастет? А может, думает о предстоящей с ним прогулке? Давай пофантазируем вместе!»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000528" cy="4929465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170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веселая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42852"/>
            <a:ext cx="38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возраст 3-4 года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8082" y="428604"/>
            <a:ext cx="1635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642918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3796" name="Picture 4" descr="https://avatars.mds.yandex.net/i?id=3d995fe3f0c7e4d3fb4856caea2d5118d4a9fb6e-1138638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643314"/>
            <a:ext cx="4362450" cy="304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71802" y="3214686"/>
            <a:ext cx="13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грустная </a:t>
            </a:r>
            <a:endParaRPr lang="ru-RU" dirty="0"/>
          </a:p>
        </p:txBody>
      </p:sp>
      <p:pic>
        <p:nvPicPr>
          <p:cNvPr id="33798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2623084" cy="262683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643834" y="3286124"/>
            <a:ext cx="11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«Тучка» </a:t>
            </a:r>
            <a:endParaRPr lang="ru-RU" dirty="0"/>
          </a:p>
        </p:txBody>
      </p:sp>
      <p:pic>
        <p:nvPicPr>
          <p:cNvPr id="33800" name="Picture 8" descr="https://avatars.mds.yandex.net/i?id=c8055b5d0ff55edcea26c633e53449651556ab4b-3788053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000108"/>
            <a:ext cx="3714744" cy="2120501"/>
          </a:xfrm>
          <a:prstGeom prst="rect">
            <a:avLst/>
          </a:prstGeom>
          <a:noFill/>
        </p:spPr>
      </p:pic>
      <p:pic>
        <p:nvPicPr>
          <p:cNvPr id="33802" name="Picture 10" descr="https://avatars.mds.yandex.net/i?id=329941a0e8077550ab8b114d10bcd49549b6bd2e-12615496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809999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357298"/>
            <a:ext cx="7099248" cy="41485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992" y="285728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эмоцию»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95718"/>
            <a:ext cx="7072362" cy="54613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0" y="142852"/>
            <a:ext cx="5369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трафаретов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12" y="116632"/>
            <a:ext cx="324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«Собери портрет»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9"/>
            <a:ext cx="450593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26" y="3356992"/>
            <a:ext cx="447681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3926" y="6597352"/>
            <a:ext cx="4476816" cy="2606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277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416</TotalTime>
  <Words>1022</Words>
  <Application>Microsoft Office PowerPoint</Application>
  <PresentationFormat>Экран (4:3)</PresentationFormat>
  <Paragraphs>110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Бухгалтерия 1</cp:lastModifiedBy>
  <cp:revision>46</cp:revision>
  <dcterms:created xsi:type="dcterms:W3CDTF">2025-10-19T08:14:20Z</dcterms:created>
  <dcterms:modified xsi:type="dcterms:W3CDTF">2026-02-03T15:45:18Z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2770472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S10.9.5</vt:lpwstr>
  </property>
</Properties>
</file>