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512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73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6244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830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90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90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7539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76685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24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97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42900" y="2133606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86150" y="2133606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8812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3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73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8616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7428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79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4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91" y="364073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4" y="1913473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161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70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6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40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40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039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6634" y="251520"/>
            <a:ext cx="6624736" cy="9069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     </a:t>
            </a:r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Роль 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настольных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игр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en-US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ru-RU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дошкольном возрасте.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ru-RU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/>
              <a:t>     </a:t>
            </a:r>
            <a:r>
              <a:rPr lang="ru-RU" sz="1600" dirty="0"/>
              <a:t> Настольные</a:t>
            </a:r>
            <a:r>
              <a:rPr lang="en-US" sz="1600" dirty="0"/>
              <a:t> </a:t>
            </a:r>
            <a:r>
              <a:rPr lang="ru-RU" sz="1600" dirty="0"/>
              <a:t>игры</a:t>
            </a:r>
            <a:r>
              <a:rPr lang="en-US" sz="1600" dirty="0"/>
              <a:t> </a:t>
            </a:r>
            <a:r>
              <a:rPr lang="ru-RU" sz="1600" dirty="0"/>
              <a:t>играют</a:t>
            </a:r>
            <a:r>
              <a:rPr lang="en-US" sz="1600" dirty="0"/>
              <a:t> </a:t>
            </a:r>
            <a:r>
              <a:rPr lang="ru-RU" sz="1600" dirty="0"/>
              <a:t>большую</a:t>
            </a:r>
            <a:r>
              <a:rPr lang="en-US" sz="1600" dirty="0"/>
              <a:t> </a:t>
            </a:r>
            <a:r>
              <a:rPr lang="ru-RU" sz="1600" dirty="0"/>
              <a:t>роль</a:t>
            </a:r>
            <a:r>
              <a:rPr lang="en-US" sz="1600" dirty="0"/>
              <a:t> </a:t>
            </a:r>
            <a:r>
              <a:rPr lang="ru-RU" sz="1600" dirty="0"/>
              <a:t>в</a:t>
            </a:r>
            <a:r>
              <a:rPr lang="en-US" sz="1600" dirty="0"/>
              <a:t> </a:t>
            </a:r>
            <a:r>
              <a:rPr lang="ru-RU" sz="1600" dirty="0"/>
              <a:t>развитии</a:t>
            </a:r>
            <a:r>
              <a:rPr lang="en-US" sz="1600" dirty="0"/>
              <a:t> </a:t>
            </a:r>
            <a:r>
              <a:rPr lang="ru-RU" sz="1600" dirty="0"/>
              <a:t>детей</a:t>
            </a:r>
            <a:r>
              <a:rPr lang="en-US" sz="1600" dirty="0"/>
              <a:t> </a:t>
            </a:r>
            <a:r>
              <a:rPr lang="ru-RU" sz="1600" dirty="0" smtClean="0"/>
              <a:t>среднего</a:t>
            </a:r>
          </a:p>
          <a:p>
            <a:r>
              <a:rPr lang="en-US" sz="1600" dirty="0"/>
              <a:t> </a:t>
            </a:r>
            <a:r>
              <a:rPr lang="ru-RU" sz="1600" dirty="0"/>
              <a:t>возраста,</a:t>
            </a:r>
            <a:r>
              <a:rPr lang="en-US" sz="1600" dirty="0"/>
              <a:t> </a:t>
            </a:r>
            <a:r>
              <a:rPr lang="ru-RU" sz="1600" dirty="0"/>
              <a:t>выступая</a:t>
            </a:r>
            <a:r>
              <a:rPr lang="en-US" sz="1600" dirty="0"/>
              <a:t> </a:t>
            </a:r>
            <a:r>
              <a:rPr lang="ru-RU" sz="1600" dirty="0" smtClean="0"/>
              <a:t>одновременно</a:t>
            </a:r>
            <a:r>
              <a:rPr lang="en-US" sz="1600" dirty="0"/>
              <a:t> </a:t>
            </a:r>
            <a:r>
              <a:rPr lang="ru-RU" sz="1600" dirty="0"/>
              <a:t>инструментом</a:t>
            </a:r>
            <a:r>
              <a:rPr lang="en-US" sz="1600" dirty="0"/>
              <a:t> </a:t>
            </a:r>
            <a:r>
              <a:rPr lang="ru-RU" sz="1600" dirty="0"/>
              <a:t>обучения,</a:t>
            </a:r>
            <a:r>
              <a:rPr lang="en-US" sz="1600" dirty="0"/>
              <a:t> </a:t>
            </a:r>
            <a:r>
              <a:rPr lang="ru-RU" sz="1600" dirty="0"/>
              <a:t>социализации</a:t>
            </a:r>
            <a:r>
              <a:rPr lang="en-US" sz="1600" dirty="0"/>
              <a:t> </a:t>
            </a:r>
            <a:r>
              <a:rPr lang="ru-RU" sz="1600" dirty="0"/>
              <a:t>и</a:t>
            </a:r>
            <a:r>
              <a:rPr lang="en-US" sz="1600" dirty="0"/>
              <a:t> </a:t>
            </a:r>
            <a:r>
              <a:rPr lang="ru-RU" sz="1600" dirty="0"/>
              <a:t>эмоционального</a:t>
            </a:r>
            <a:r>
              <a:rPr lang="en-US" sz="1600" dirty="0"/>
              <a:t> </a:t>
            </a:r>
            <a:r>
              <a:rPr lang="ru-RU" sz="1600" dirty="0"/>
              <a:t>роста.</a:t>
            </a:r>
          </a:p>
          <a:p>
            <a:r>
              <a:rPr lang="ru-RU" sz="1600" dirty="0"/>
              <a:t>Игры развивают не только память, мышление, ум, но и характер. Они прививают детям усидчивость, приучают соблюдать правила, радоваться не только своей победе, но и победе друзей, воспринимать поражение в игре как этап, а не как жизненную трагедию</a:t>
            </a:r>
            <a:r>
              <a:rPr lang="ru-RU" sz="1600" dirty="0" smtClean="0"/>
              <a:t>.</a:t>
            </a:r>
            <a:r>
              <a:rPr lang="ru-RU" sz="1600" dirty="0"/>
              <a:t> </a:t>
            </a:r>
            <a:endParaRPr lang="ru-RU" sz="1600" dirty="0" smtClean="0"/>
          </a:p>
          <a:p>
            <a:r>
              <a:rPr lang="ru-RU" sz="1600" dirty="0" smtClean="0"/>
              <a:t>Пятый </a:t>
            </a:r>
            <a:r>
              <a:rPr lang="ru-RU" sz="1600" dirty="0"/>
              <a:t>год жизни ребёнка </a:t>
            </a:r>
            <a:r>
              <a:rPr lang="ru-RU" sz="1600" dirty="0" smtClean="0"/>
              <a:t>–это </a:t>
            </a:r>
            <a:r>
              <a:rPr lang="ru-RU" sz="1600" dirty="0"/>
              <a:t>время, когда развивается активный интерес ребёнка к предметам и явлениям окружающего мира, когда он становится любознательным. Это возраст активного общения со сверстниками. Ребёнок учится соблюдать правила сам и следить, как их выполняют другие. Задача воспитателя сделать настольную игру привлекательной для малышей. К тому же в этом возрасте активно развивается речь: появляются новые звуки, произношение которых ранее не получалось, фразы становятся развёрнутыми, а словарный запас обогащается.</a:t>
            </a:r>
          </a:p>
          <a:p>
            <a:r>
              <a:rPr lang="en-US" sz="1600" dirty="0"/>
              <a:t>     </a:t>
            </a:r>
            <a:r>
              <a:rPr lang="ru-RU" sz="1600" dirty="0"/>
              <a:t>Конечно, все это не происходит само собой: дома и в детском саду используются специальные упражнения, тренировки. </a:t>
            </a:r>
          </a:p>
          <a:p>
            <a:r>
              <a:rPr lang="ru-RU" sz="1600" dirty="0"/>
              <a:t>Они развивают воображение, смекалку, учат счёту и логике, принятию решений, тренируют память, риторику, крупную и мелкую моторику. Поскольку игра – это свободная деятельность ребёнка, обучение становится интересным и занимательным. Как правило, настольные игры предполагают участие нескольких игроков, которые взаимодействуют между собой и подчиняются общим правилам. </a:t>
            </a:r>
          </a:p>
          <a:p>
            <a:r>
              <a:rPr lang="en-US" sz="1600" dirty="0"/>
              <a:t>     </a:t>
            </a:r>
            <a:r>
              <a:rPr lang="ru-RU" sz="1600" dirty="0"/>
              <a:t>Кроме того, настольные игры имеют еще ряд положительных воздействий:</a:t>
            </a:r>
          </a:p>
          <a:p>
            <a:r>
              <a:rPr lang="ru-RU" sz="1600" dirty="0"/>
              <a:t>- у ребёнка развивается творческий потенциал и воображение;</a:t>
            </a:r>
          </a:p>
          <a:p>
            <a:r>
              <a:rPr lang="en-US" sz="1600" dirty="0"/>
              <a:t> </a:t>
            </a:r>
            <a:r>
              <a:rPr lang="ru-RU" sz="1600" dirty="0"/>
              <a:t>- развивается речь, он учится красиво и правильно говорить;</a:t>
            </a:r>
          </a:p>
          <a:p>
            <a:r>
              <a:rPr lang="ru-RU" sz="1600" dirty="0"/>
              <a:t>- происходит развитие социальной адаптивности ребенка, которому приходится ради достижения цели взаимодействовать с различными игроками;</a:t>
            </a:r>
          </a:p>
          <a:p>
            <a:r>
              <a:rPr lang="ru-RU" sz="1600" dirty="0"/>
              <a:t>- развивается скорость реакции, моторика, малыш становится более аккуратным;</a:t>
            </a:r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9425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8640" y="251523"/>
            <a:ext cx="648072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- ребенок учится в процессе игры преодолевать сложности и легче переживать неудачи, начинает понимать, что можно начать все сначала в случае неудачи.</a:t>
            </a:r>
          </a:p>
          <a:p>
            <a:r>
              <a:rPr lang="en-US" sz="1600" dirty="0"/>
              <a:t>    </a:t>
            </a:r>
            <a:r>
              <a:rPr lang="ru-RU" sz="1600" dirty="0" smtClean="0"/>
              <a:t>Настольные </a:t>
            </a:r>
            <a:r>
              <a:rPr lang="ru-RU" sz="1600" dirty="0"/>
              <a:t>игры в детском </a:t>
            </a:r>
            <a:r>
              <a:rPr lang="ru-RU" sz="1600" dirty="0" smtClean="0"/>
              <a:t>саду -это</a:t>
            </a:r>
            <a:r>
              <a:rPr lang="ru-RU" sz="1600" dirty="0"/>
              <a:t> эффективный инструмент гармоничного развития, который сочетает развлечение с обучением,</a:t>
            </a:r>
          </a:p>
          <a:p>
            <a:r>
              <a:rPr lang="ru-RU" sz="1600" dirty="0"/>
              <a:t> помогая ребёнку осваивать важные жизненные навыки в естественной игровой форме</a:t>
            </a:r>
            <a:r>
              <a:rPr lang="ru-RU" sz="1600" dirty="0" smtClean="0"/>
              <a:t>. А </a:t>
            </a:r>
            <a:r>
              <a:rPr lang="ru-RU" sz="1600" dirty="0"/>
              <a:t>также это прекрасная помощь для воспитателей и специалистов . Их можно использовать в рамках занятий, в свободное время или вместо прогулок в плохую погоду. Качественно выполненные настольные игры будут радовать детей долгие годы, неизменно развивая и даря радость общения.</a:t>
            </a:r>
          </a:p>
        </p:txBody>
      </p:sp>
      <p:pic>
        <p:nvPicPr>
          <p:cNvPr id="3" name="Изображение 2" descr="20260120_162548"/>
          <p:cNvPicPr/>
          <p:nvPr/>
        </p:nvPicPr>
        <p:blipFill>
          <a:blip r:embed="rId2"/>
          <a:stretch>
            <a:fillRect/>
          </a:stretch>
        </p:blipFill>
        <p:spPr>
          <a:xfrm rot="5400000">
            <a:off x="-99392" y="3707905"/>
            <a:ext cx="2664296" cy="20882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Изображение 3" descr="20260120_163758"/>
          <p:cNvPicPr/>
          <p:nvPr/>
        </p:nvPicPr>
        <p:blipFill>
          <a:blip r:embed="rId3"/>
          <a:stretch>
            <a:fillRect/>
          </a:stretch>
        </p:blipFill>
        <p:spPr>
          <a:xfrm rot="5400000">
            <a:off x="2132856" y="3707905"/>
            <a:ext cx="2592288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Изображение 4" descr="20260126_155718"/>
          <p:cNvPicPr/>
          <p:nvPr/>
        </p:nvPicPr>
        <p:blipFill>
          <a:blip r:embed="rId4"/>
          <a:stretch>
            <a:fillRect/>
          </a:stretch>
        </p:blipFill>
        <p:spPr>
          <a:xfrm rot="5400000">
            <a:off x="4344415" y="3750474"/>
            <a:ext cx="2646792" cy="2003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Изображение 5" descr="20260126_155749"/>
          <p:cNvPicPr/>
          <p:nvPr/>
        </p:nvPicPr>
        <p:blipFill>
          <a:blip r:embed="rId5"/>
          <a:stretch>
            <a:fillRect/>
          </a:stretch>
        </p:blipFill>
        <p:spPr>
          <a:xfrm>
            <a:off x="208868" y="6158056"/>
            <a:ext cx="3220131" cy="22300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Изображение 6" descr="20260126_155736"/>
          <p:cNvPicPr/>
          <p:nvPr/>
        </p:nvPicPr>
        <p:blipFill rotWithShape="1">
          <a:blip r:embed="rId6"/>
          <a:srcRect l="15097"/>
          <a:stretch/>
        </p:blipFill>
        <p:spPr>
          <a:xfrm rot="5400000">
            <a:off x="3566712" y="6308380"/>
            <a:ext cx="2580292" cy="22796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extBox 7"/>
          <p:cNvSpPr txBox="1"/>
          <p:nvPr/>
        </p:nvSpPr>
        <p:spPr>
          <a:xfrm>
            <a:off x="3689035" y="8553683"/>
            <a:ext cx="2940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Подготовила Баранова А.А.</a:t>
            </a:r>
            <a:endParaRPr lang="ru-RU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01884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32</Words>
  <Application>Microsoft Office PowerPoint</Application>
  <PresentationFormat>Экран (4:3)</PresentationFormat>
  <Paragraphs>16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4</cp:revision>
  <dcterms:created xsi:type="dcterms:W3CDTF">2026-02-01T15:07:06Z</dcterms:created>
  <dcterms:modified xsi:type="dcterms:W3CDTF">2026-03-02T16:01:52Z</dcterms:modified>
</cp:coreProperties>
</file>