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933634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255"/>
            <a:ext cx="9144000" cy="102615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98834" y="0"/>
            <a:ext cx="4745165" cy="60006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087904" cy="102057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-822" y="52323"/>
            <a:ext cx="9145584" cy="90195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933634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6350" cy="6858000"/>
          </a:xfrm>
          <a:custGeom>
            <a:avLst/>
            <a:gdLst/>
            <a:ahLst/>
            <a:cxnLst/>
            <a:rect l="l" t="t" r="r" b="b"/>
            <a:pathLst>
              <a:path w="6350" h="6858000">
                <a:moveTo>
                  <a:pt x="6350" y="6858000"/>
                </a:moveTo>
                <a:lnTo>
                  <a:pt x="6350" y="0"/>
                </a:lnTo>
                <a:lnTo>
                  <a:pt x="0" y="0"/>
                </a:lnTo>
                <a:lnTo>
                  <a:pt x="0" y="6858000"/>
                </a:lnTo>
                <a:lnTo>
                  <a:pt x="635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9137650" y="0"/>
                </a:lnTo>
                <a:lnTo>
                  <a:pt x="0" y="0"/>
                </a:lnTo>
                <a:lnTo>
                  <a:pt x="0" y="6350"/>
                </a:lnTo>
                <a:lnTo>
                  <a:pt x="9137650" y="6350"/>
                </a:lnTo>
                <a:lnTo>
                  <a:pt x="9137650" y="6851650"/>
                </a:lnTo>
                <a:lnTo>
                  <a:pt x="0" y="6851650"/>
                </a:lnTo>
                <a:lnTo>
                  <a:pt x="0" y="6858000"/>
                </a:lnTo>
                <a:lnTo>
                  <a:pt x="9137650" y="6858000"/>
                </a:lnTo>
                <a:lnTo>
                  <a:pt x="9144000" y="6858000"/>
                </a:lnTo>
                <a:lnTo>
                  <a:pt x="9144000" y="6851650"/>
                </a:lnTo>
                <a:lnTo>
                  <a:pt x="9144000" y="635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1255"/>
            <a:ext cx="9144000" cy="102615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98834" y="0"/>
            <a:ext cx="4745165" cy="60006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850" y="40947"/>
            <a:ext cx="8896299" cy="1007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6123" y="1896983"/>
            <a:ext cx="8391753" cy="1708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933634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822" y="0"/>
            <a:ext cx="9145905" cy="6858000"/>
            <a:chOff x="-822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255"/>
              <a:ext cx="9144000" cy="10261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98834" y="0"/>
              <a:ext cx="4745165" cy="6000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7904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822" y="52323"/>
              <a:ext cx="9145584" cy="901953"/>
            </a:xfrm>
            <a:prstGeom prst="rect">
              <a:avLst/>
            </a:prstGeom>
          </p:spPr>
        </p:pic>
      </p:grpSp>
      <p:sp>
        <p:nvSpPr>
          <p:cNvPr id="11" name="object 11" descr="$PPTXTitle"/>
          <p:cNvSpPr txBox="1">
            <a:spLocks noGrp="1"/>
          </p:cNvSpPr>
          <p:nvPr>
            <p:ph type="body" idx="1"/>
          </p:nvPr>
        </p:nvSpPr>
        <p:spPr>
          <a:xfrm>
            <a:off x="457200" y="609600"/>
            <a:ext cx="8391753" cy="3378104"/>
          </a:xfrm>
          <a:prstGeom prst="rect">
            <a:avLst/>
          </a:prstGeom>
          <a:effectLst>
            <a:outerShdw blurRad="406400" dir="5400000" sx="1000" sy="1000" algn="ctr" rotWithShape="0">
              <a:srgbClr val="000000"/>
            </a:outerShdw>
          </a:effectLst>
        </p:spPr>
        <p:txBody>
          <a:bodyPr vert="horz" wrap="square" lIns="0" tIns="12700" rIns="0" bIns="0" rtlCol="0">
            <a:spAutoFit/>
          </a:bodyPr>
          <a:lstStyle/>
          <a:p>
            <a:pPr marL="17145" marR="5080" indent="-3175" algn="ctr">
              <a:lnSpc>
                <a:spcPct val="115100"/>
              </a:lnSpc>
              <a:spcBef>
                <a:spcPts val="100"/>
              </a:spcBef>
            </a:pPr>
            <a:r>
              <a:rPr lang="ru-RU" sz="4000" b="0" dirty="0">
                <a:solidFill>
                  <a:srgbClr val="C00000"/>
                </a:solidFill>
              </a:rPr>
              <a:t>Методы логопедии в решении проблем социальной адаптации в дошкольном образовательном учреждении</a:t>
            </a:r>
          </a:p>
          <a:p>
            <a:pPr marL="17145" marR="5080" indent="-3175" algn="ctr">
              <a:lnSpc>
                <a:spcPct val="115100"/>
              </a:lnSpc>
              <a:spcBef>
                <a:spcPts val="100"/>
              </a:spcBef>
            </a:pPr>
            <a:endParaRPr cap="small" spc="-10" dirty="0"/>
          </a:p>
        </p:txBody>
      </p:sp>
      <p:sp>
        <p:nvSpPr>
          <p:cNvPr id="12" name="object 12"/>
          <p:cNvSpPr txBox="1"/>
          <p:nvPr/>
        </p:nvSpPr>
        <p:spPr>
          <a:xfrm>
            <a:off x="4484878" y="3709001"/>
            <a:ext cx="4340860" cy="1107098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2149475" algn="r">
              <a:lnSpc>
                <a:spcPct val="123600"/>
              </a:lnSpc>
              <a:spcBef>
                <a:spcPts val="300"/>
              </a:spcBef>
            </a:pPr>
            <a:r>
              <a:rPr lang="ru-RU" sz="2000" b="1" cap="small" spc="-10" dirty="0">
                <a:solidFill>
                  <a:srgbClr val="0E233D"/>
                </a:solidFill>
                <a:latin typeface="Times New Roman"/>
                <a:cs typeface="Times New Roman"/>
              </a:rPr>
              <a:t>у</a:t>
            </a:r>
            <a:r>
              <a:rPr sz="2000" b="1" cap="small" spc="-10" dirty="0" err="1">
                <a:solidFill>
                  <a:srgbClr val="0E233D"/>
                </a:solidFill>
                <a:latin typeface="Times New Roman"/>
                <a:cs typeface="Times New Roman"/>
              </a:rPr>
              <a:t>читель-</a:t>
            </a:r>
            <a:r>
              <a:rPr sz="2000" b="1" cap="small" spc="-75" dirty="0" err="1">
                <a:solidFill>
                  <a:srgbClr val="0E233D"/>
                </a:solidFill>
                <a:latin typeface="Times New Roman"/>
                <a:cs typeface="Times New Roman"/>
              </a:rPr>
              <a:t>логоп</a:t>
            </a:r>
            <a:r>
              <a:rPr lang="ru-RU" sz="2000" b="1" cap="small" spc="-75" dirty="0" err="1">
                <a:solidFill>
                  <a:srgbClr val="0E233D"/>
                </a:solidFill>
                <a:latin typeface="Times New Roman"/>
                <a:cs typeface="Times New Roman"/>
              </a:rPr>
              <a:t>ед</a:t>
            </a:r>
            <a:r>
              <a:rPr sz="2000" b="1" cap="small" spc="-75" dirty="0">
                <a:solidFill>
                  <a:srgbClr val="0E233D"/>
                </a:solidFill>
                <a:latin typeface="Times New Roman"/>
                <a:cs typeface="Times New Roman"/>
              </a:rPr>
              <a:t> </a:t>
            </a:r>
            <a:r>
              <a:rPr sz="1600" b="1" cap="small" spc="-35" dirty="0">
                <a:solidFill>
                  <a:srgbClr val="0E233D"/>
                </a:solidFill>
                <a:latin typeface="Times New Roman"/>
                <a:cs typeface="Times New Roman"/>
              </a:rPr>
              <a:t>МБДОУ</a:t>
            </a:r>
            <a:r>
              <a:rPr sz="1600" b="1" cap="small" spc="-60" dirty="0">
                <a:solidFill>
                  <a:srgbClr val="0E233D"/>
                </a:solidFill>
                <a:latin typeface="Times New Roman"/>
                <a:cs typeface="Times New Roman"/>
              </a:rPr>
              <a:t> </a:t>
            </a:r>
            <a:r>
              <a:rPr sz="1600" b="1" cap="small" dirty="0">
                <a:solidFill>
                  <a:srgbClr val="0E233D"/>
                </a:solidFill>
                <a:latin typeface="Times New Roman"/>
                <a:cs typeface="Times New Roman"/>
              </a:rPr>
              <a:t>№</a:t>
            </a:r>
            <a:r>
              <a:rPr lang="ru-RU" sz="1600" b="1" cap="small" dirty="0">
                <a:solidFill>
                  <a:srgbClr val="0E233D"/>
                </a:solidFill>
                <a:latin typeface="Times New Roman"/>
                <a:cs typeface="Times New Roman"/>
              </a:rPr>
              <a:t>8</a:t>
            </a:r>
            <a:r>
              <a:rPr sz="1600" b="1" cap="small" dirty="0">
                <a:solidFill>
                  <a:srgbClr val="0E233D"/>
                </a:solidFill>
                <a:latin typeface="Times New Roman"/>
                <a:cs typeface="Times New Roman"/>
              </a:rPr>
              <a:t>5</a:t>
            </a:r>
            <a:r>
              <a:rPr sz="1600" b="1" cap="small" spc="-30" dirty="0">
                <a:solidFill>
                  <a:srgbClr val="0E233D"/>
                </a:solidFill>
                <a:latin typeface="Times New Roman"/>
                <a:cs typeface="Times New Roman"/>
              </a:rPr>
              <a:t> </a:t>
            </a:r>
            <a:r>
              <a:rPr lang="ru-RU" sz="1600" b="1" cap="small" spc="-10" dirty="0">
                <a:solidFill>
                  <a:srgbClr val="0E233D"/>
                </a:solidFill>
                <a:latin typeface="Times New Roman"/>
                <a:cs typeface="Times New Roman"/>
              </a:rPr>
              <a:t> г. Ростов-на-Дону</a:t>
            </a:r>
            <a:r>
              <a:rPr sz="1600" b="1" cap="small" spc="-10" dirty="0">
                <a:solidFill>
                  <a:srgbClr val="0E233D"/>
                </a:solidFill>
                <a:latin typeface="Times New Roman"/>
                <a:cs typeface="Times New Roman"/>
              </a:rPr>
              <a:t> </a:t>
            </a:r>
            <a:r>
              <a:rPr lang="ru-RU" sz="2000" b="1" cap="small" spc="-35" dirty="0">
                <a:solidFill>
                  <a:srgbClr val="0E233D"/>
                </a:solidFill>
                <a:latin typeface="Times New Roman"/>
                <a:cs typeface="Times New Roman"/>
              </a:rPr>
              <a:t>Верещагина Юлия Борисовна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04800" y="3738656"/>
            <a:ext cx="3886199" cy="290114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  <a:bevelB w="139700" prst="cross"/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2" y="0"/>
            <a:ext cx="9145584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7937" y="-6350"/>
            <a:ext cx="8656955" cy="6728459"/>
            <a:chOff x="207937" y="-6350"/>
            <a:chExt cx="8656955" cy="6728459"/>
          </a:xfrm>
        </p:grpSpPr>
        <p:sp>
          <p:nvSpPr>
            <p:cNvPr id="3" name="object 3"/>
            <p:cNvSpPr/>
            <p:nvPr/>
          </p:nvSpPr>
          <p:spPr>
            <a:xfrm>
              <a:off x="214287" y="25"/>
              <a:ext cx="8644255" cy="6715125"/>
            </a:xfrm>
            <a:custGeom>
              <a:avLst/>
              <a:gdLst/>
              <a:ahLst/>
              <a:cxnLst/>
              <a:rect l="l" t="t" r="r" b="b"/>
              <a:pathLst>
                <a:path w="8644255" h="6715125">
                  <a:moveTo>
                    <a:pt x="8644001" y="0"/>
                  </a:moveTo>
                  <a:lnTo>
                    <a:pt x="0" y="0"/>
                  </a:lnTo>
                  <a:lnTo>
                    <a:pt x="0" y="6715125"/>
                  </a:lnTo>
                  <a:lnTo>
                    <a:pt x="8644001" y="6715125"/>
                  </a:lnTo>
                  <a:lnTo>
                    <a:pt x="864400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07937" y="0"/>
              <a:ext cx="8656955" cy="6722109"/>
            </a:xfrm>
            <a:custGeom>
              <a:avLst/>
              <a:gdLst/>
              <a:ahLst/>
              <a:cxnLst/>
              <a:rect l="l" t="t" r="r" b="b"/>
              <a:pathLst>
                <a:path w="8656955" h="6722109">
                  <a:moveTo>
                    <a:pt x="12700" y="0"/>
                  </a:moveTo>
                  <a:lnTo>
                    <a:pt x="0" y="0"/>
                  </a:lnTo>
                  <a:lnTo>
                    <a:pt x="0" y="6721500"/>
                  </a:lnTo>
                  <a:lnTo>
                    <a:pt x="12700" y="6721500"/>
                  </a:lnTo>
                  <a:lnTo>
                    <a:pt x="12700" y="0"/>
                  </a:lnTo>
                  <a:close/>
                </a:path>
                <a:path w="8656955" h="6722109">
                  <a:moveTo>
                    <a:pt x="8656663" y="0"/>
                  </a:moveTo>
                  <a:lnTo>
                    <a:pt x="8643963" y="0"/>
                  </a:lnTo>
                  <a:lnTo>
                    <a:pt x="8643963" y="6721500"/>
                  </a:lnTo>
                  <a:lnTo>
                    <a:pt x="8656663" y="6721500"/>
                  </a:lnTo>
                  <a:lnTo>
                    <a:pt x="86566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7937" y="0"/>
              <a:ext cx="8656955" cy="6715759"/>
            </a:xfrm>
            <a:custGeom>
              <a:avLst/>
              <a:gdLst/>
              <a:ahLst/>
              <a:cxnLst/>
              <a:rect l="l" t="t" r="r" b="b"/>
              <a:pathLst>
                <a:path w="8656955" h="6715759">
                  <a:moveTo>
                    <a:pt x="0" y="0"/>
                  </a:moveTo>
                  <a:lnTo>
                    <a:pt x="8656662" y="0"/>
                  </a:lnTo>
                </a:path>
                <a:path w="8656955" h="6715759">
                  <a:moveTo>
                    <a:pt x="0" y="6715150"/>
                  </a:moveTo>
                  <a:lnTo>
                    <a:pt x="8656662" y="671515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249123" y="-254"/>
            <a:ext cx="8571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00"/>
                </a:solidFill>
              </a:rPr>
              <a:t>Актуальные</a:t>
            </a:r>
            <a:r>
              <a:rPr sz="2400" spc="-135" dirty="0">
                <a:solidFill>
                  <a:srgbClr val="FFFF00"/>
                </a:solidFill>
              </a:rPr>
              <a:t> </a:t>
            </a:r>
            <a:r>
              <a:rPr sz="2400" spc="-10" dirty="0">
                <a:solidFill>
                  <a:srgbClr val="FFFF00"/>
                </a:solidFill>
              </a:rPr>
              <a:t>проблемы</a:t>
            </a:r>
            <a:r>
              <a:rPr sz="2400" spc="-85" dirty="0">
                <a:solidFill>
                  <a:srgbClr val="FFFF00"/>
                </a:solidFill>
              </a:rPr>
              <a:t> </a:t>
            </a:r>
            <a:r>
              <a:rPr sz="2400" spc="-10" dirty="0">
                <a:solidFill>
                  <a:srgbClr val="FFFF00"/>
                </a:solidFill>
              </a:rPr>
              <a:t>современной</a:t>
            </a:r>
            <a:r>
              <a:rPr sz="2400" spc="-75" dirty="0">
                <a:solidFill>
                  <a:srgbClr val="FFFF00"/>
                </a:solidFill>
              </a:rPr>
              <a:t> </a:t>
            </a:r>
            <a:r>
              <a:rPr sz="2400" spc="-10" dirty="0">
                <a:solidFill>
                  <a:srgbClr val="FFFF00"/>
                </a:solidFill>
              </a:rPr>
              <a:t>логопедической</a:t>
            </a:r>
            <a:r>
              <a:rPr sz="2400" spc="-95" dirty="0">
                <a:solidFill>
                  <a:srgbClr val="FFFF00"/>
                </a:solidFill>
              </a:rPr>
              <a:t> </a:t>
            </a:r>
            <a:r>
              <a:rPr sz="2400" spc="-10" dirty="0">
                <a:solidFill>
                  <a:srgbClr val="FFFF00"/>
                </a:solidFill>
              </a:rPr>
              <a:t>службы:</a:t>
            </a:r>
            <a:endParaRPr sz="2400"/>
          </a:p>
        </p:txBody>
      </p:sp>
      <p:sp>
        <p:nvSpPr>
          <p:cNvPr id="7" name="object 7"/>
          <p:cNvSpPr txBox="1"/>
          <p:nvPr/>
        </p:nvSpPr>
        <p:spPr>
          <a:xfrm>
            <a:off x="236931" y="497716"/>
            <a:ext cx="8294370" cy="604901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58115" indent="-145415">
              <a:lnSpc>
                <a:spcPct val="100000"/>
              </a:lnSpc>
              <a:spcBef>
                <a:spcPts val="465"/>
              </a:spcBef>
              <a:buFont typeface="Times New Roman"/>
              <a:buChar char="-"/>
              <a:tabLst>
                <a:tab pos="158115" algn="l"/>
              </a:tabLst>
            </a:pPr>
            <a:r>
              <a:rPr sz="2000" b="1" dirty="0">
                <a:latin typeface="Times New Roman"/>
                <a:cs typeface="Times New Roman"/>
              </a:rPr>
              <a:t>Ранняя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профилактика,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прогнозирование,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выявление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устранение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2000" b="1" spc="-10" dirty="0">
                <a:latin typeface="Times New Roman"/>
                <a:cs typeface="Times New Roman"/>
              </a:rPr>
              <a:t>нарушений;</a:t>
            </a:r>
            <a:endParaRPr sz="2000">
              <a:latin typeface="Times New Roman"/>
              <a:cs typeface="Times New Roman"/>
            </a:endParaRPr>
          </a:p>
          <a:p>
            <a:pPr marL="12700" marR="71120" indent="145415">
              <a:lnSpc>
                <a:spcPct val="114999"/>
              </a:lnSpc>
              <a:spcBef>
                <a:spcPts val="1010"/>
              </a:spcBef>
              <a:buChar char="-"/>
              <a:tabLst>
                <a:tab pos="15811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Обеспечение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преемственности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0" dirty="0">
                <a:latin typeface="Times New Roman"/>
                <a:cs typeface="Times New Roman"/>
              </a:rPr>
              <a:t>логопедической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работе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медицинских, дошкольных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школьных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учреждений.</a:t>
            </a:r>
            <a:endParaRPr sz="2000">
              <a:latin typeface="Times New Roman"/>
              <a:cs typeface="Times New Roman"/>
            </a:endParaRPr>
          </a:p>
          <a:p>
            <a:pPr marL="158115" indent="-145415">
              <a:lnSpc>
                <a:spcPct val="100000"/>
              </a:lnSpc>
              <a:spcBef>
                <a:spcPts val="1345"/>
              </a:spcBef>
              <a:buChar char="-"/>
              <a:tabLst>
                <a:tab pos="15811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Недостаточное</a:t>
            </a:r>
            <a:r>
              <a:rPr sz="2000" b="1" spc="-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освещение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методической</a:t>
            </a:r>
            <a:r>
              <a:rPr sz="2000" b="1" spc="36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литературе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2000" b="1" spc="-10" dirty="0">
                <a:latin typeface="Times New Roman"/>
                <a:cs typeface="Times New Roman"/>
              </a:rPr>
              <a:t>вопросов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логопедического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сопровождения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ребенка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ОВЗ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условиях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2000" b="1" spc="-10" dirty="0">
                <a:latin typeface="Times New Roman"/>
                <a:cs typeface="Times New Roman"/>
              </a:rPr>
              <a:t>ФГОС.</a:t>
            </a:r>
            <a:endParaRPr sz="2000">
              <a:latin typeface="Times New Roman"/>
              <a:cs typeface="Times New Roman"/>
            </a:endParaRPr>
          </a:p>
          <a:p>
            <a:pPr marL="12700" marR="5080" indent="145415">
              <a:lnSpc>
                <a:spcPct val="115100"/>
              </a:lnSpc>
              <a:spcBef>
                <a:spcPts val="1010"/>
              </a:spcBef>
              <a:buChar char="-"/>
              <a:tabLst>
                <a:tab pos="15811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Обеспечение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специальным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оборудованием,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spc="-30" dirty="0">
                <a:latin typeface="Times New Roman"/>
                <a:cs typeface="Times New Roman"/>
              </a:rPr>
              <a:t>необходимого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для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создания развивающей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среды,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которая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должна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быть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доступной</a:t>
            </a:r>
            <a:r>
              <a:rPr sz="2000" b="1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создавать спокойный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эмоциональный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фон.</a:t>
            </a:r>
            <a:endParaRPr sz="2000">
              <a:latin typeface="Times New Roman"/>
              <a:cs typeface="Times New Roman"/>
            </a:endParaRPr>
          </a:p>
          <a:p>
            <a:pPr marL="158115" indent="-145415">
              <a:lnSpc>
                <a:spcPct val="100000"/>
              </a:lnSpc>
              <a:spcBef>
                <a:spcPts val="1370"/>
              </a:spcBef>
              <a:buChar char="-"/>
              <a:tabLst>
                <a:tab pos="158115" algn="l"/>
              </a:tabLst>
            </a:pPr>
            <a:r>
              <a:rPr sz="2000" b="1" dirty="0">
                <a:latin typeface="Times New Roman"/>
                <a:cs typeface="Times New Roman"/>
              </a:rPr>
              <a:t>Низкий </a:t>
            </a:r>
            <a:r>
              <a:rPr sz="2000" b="1" spc="-10" dirty="0">
                <a:latin typeface="Times New Roman"/>
                <a:cs typeface="Times New Roman"/>
              </a:rPr>
              <a:t>уровень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профессионализма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неподготовленность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педагогов.</a:t>
            </a:r>
            <a:endParaRPr sz="2000">
              <a:latin typeface="Times New Roman"/>
              <a:cs typeface="Times New Roman"/>
            </a:endParaRPr>
          </a:p>
          <a:p>
            <a:pPr marL="12700" marR="301625" indent="209550">
              <a:lnSpc>
                <a:spcPct val="115100"/>
              </a:lnSpc>
              <a:spcBef>
                <a:spcPts val="980"/>
              </a:spcBef>
              <a:buChar char="-"/>
              <a:tabLst>
                <a:tab pos="22225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Некомпетентность</a:t>
            </a:r>
            <a:r>
              <a:rPr sz="2000" b="1" spc="-11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психологическая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неготовность</a:t>
            </a:r>
            <a:r>
              <a:rPr sz="2000" b="1" spc="3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родителей </a:t>
            </a:r>
            <a:r>
              <a:rPr sz="2000" b="1" dirty="0">
                <a:latin typeface="Times New Roman"/>
                <a:cs typeface="Times New Roman"/>
              </a:rPr>
              <a:t>(законных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представителей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детей)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переводе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детей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речевую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группу;</a:t>
            </a:r>
            <a:endParaRPr sz="20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1370"/>
              </a:spcBef>
            </a:pPr>
            <a:r>
              <a:rPr sz="2000" b="1" dirty="0">
                <a:latin typeface="Times New Roman"/>
                <a:cs typeface="Times New Roman"/>
              </a:rPr>
              <a:t>-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Невозможность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охватить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всех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детей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ТНР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коррекционный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процесс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2000" b="1" spc="-10" dirty="0">
                <a:latin typeface="Times New Roman"/>
                <a:cs typeface="Times New Roman"/>
              </a:rPr>
              <a:t>сопровождения.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C4E62-9388-F1AE-00A8-7B99ADC71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75589877-0A6A-26F8-BE81-83B8197C03C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762" cy="647546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D47232-927E-2C5E-1A0A-69F439A071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438400" y="2932167"/>
            <a:ext cx="4724400" cy="35433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49274D-9D30-1D34-C7E4-2AD62C80FB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7" y="146935"/>
            <a:ext cx="4397829" cy="32983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31F0C3F-342B-24B0-C7B7-70A68E6119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7821"/>
            <a:ext cx="4397829" cy="329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0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822" y="0"/>
            <a:ext cx="9145905" cy="6858000"/>
            <a:chOff x="-822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087904" cy="10205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822" y="52323"/>
              <a:ext cx="9145584" cy="90195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487337" y="344424"/>
            <a:ext cx="8169909" cy="2463800"/>
            <a:chOff x="487337" y="344424"/>
            <a:chExt cx="8169909" cy="2463800"/>
          </a:xfrm>
        </p:grpSpPr>
        <p:sp>
          <p:nvSpPr>
            <p:cNvPr id="6" name="object 6"/>
            <p:cNvSpPr/>
            <p:nvPr/>
          </p:nvSpPr>
          <p:spPr>
            <a:xfrm>
              <a:off x="500037" y="357124"/>
              <a:ext cx="8143875" cy="2438400"/>
            </a:xfrm>
            <a:custGeom>
              <a:avLst/>
              <a:gdLst/>
              <a:ahLst/>
              <a:cxnLst/>
              <a:rect l="l" t="t" r="r" b="b"/>
              <a:pathLst>
                <a:path w="8143875" h="2438400">
                  <a:moveTo>
                    <a:pt x="8143875" y="0"/>
                  </a:moveTo>
                  <a:lnTo>
                    <a:pt x="0" y="0"/>
                  </a:lnTo>
                  <a:lnTo>
                    <a:pt x="0" y="2438400"/>
                  </a:lnTo>
                  <a:lnTo>
                    <a:pt x="8143875" y="2438400"/>
                  </a:lnTo>
                  <a:lnTo>
                    <a:pt x="814387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93687" y="350774"/>
              <a:ext cx="8157209" cy="2451100"/>
            </a:xfrm>
            <a:custGeom>
              <a:avLst/>
              <a:gdLst/>
              <a:ahLst/>
              <a:cxnLst/>
              <a:rect l="l" t="t" r="r" b="b"/>
              <a:pathLst>
                <a:path w="8157209" h="2451100">
                  <a:moveTo>
                    <a:pt x="6350" y="0"/>
                  </a:moveTo>
                  <a:lnTo>
                    <a:pt x="6350" y="2451100"/>
                  </a:lnTo>
                </a:path>
                <a:path w="8157209" h="2451100">
                  <a:moveTo>
                    <a:pt x="8150313" y="0"/>
                  </a:moveTo>
                  <a:lnTo>
                    <a:pt x="8150313" y="2451100"/>
                  </a:lnTo>
                </a:path>
                <a:path w="8157209" h="2451100">
                  <a:moveTo>
                    <a:pt x="0" y="6350"/>
                  </a:moveTo>
                  <a:lnTo>
                    <a:pt x="6677875" y="6350"/>
                  </a:lnTo>
                </a:path>
                <a:path w="8157209" h="2451100">
                  <a:moveTo>
                    <a:pt x="8104339" y="6350"/>
                  </a:moveTo>
                  <a:lnTo>
                    <a:pt x="8156663" y="6350"/>
                  </a:lnTo>
                </a:path>
                <a:path w="8157209" h="2451100">
                  <a:moveTo>
                    <a:pt x="0" y="2444750"/>
                  </a:moveTo>
                  <a:lnTo>
                    <a:pt x="8156663" y="244475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27380" y="320116"/>
            <a:ext cx="7891145" cy="2464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3200" dirty="0">
                <a:solidFill>
                  <a:srgbClr val="933634"/>
                </a:solidFill>
                <a:latin typeface="Calibri"/>
                <a:cs typeface="Calibri"/>
              </a:rPr>
              <a:t>Цель</a:t>
            </a:r>
            <a:r>
              <a:rPr sz="3200" spc="-135" dirty="0">
                <a:solidFill>
                  <a:srgbClr val="933634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33634"/>
                </a:solidFill>
                <a:latin typeface="Calibri"/>
                <a:cs typeface="Calibri"/>
              </a:rPr>
              <a:t>деятельности</a:t>
            </a:r>
            <a:r>
              <a:rPr sz="3200" spc="-125" dirty="0">
                <a:solidFill>
                  <a:srgbClr val="93363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933634"/>
                </a:solidFill>
                <a:latin typeface="Calibri"/>
                <a:cs typeface="Calibri"/>
              </a:rPr>
              <a:t>учителя-</a:t>
            </a:r>
            <a:r>
              <a:rPr sz="3200" spc="-120" dirty="0">
                <a:solidFill>
                  <a:srgbClr val="933634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33634"/>
                </a:solidFill>
                <a:latin typeface="Calibri"/>
                <a:cs typeface="Calibri"/>
              </a:rPr>
              <a:t>логопеда</a:t>
            </a:r>
            <a:r>
              <a:rPr sz="3200" spc="-10" dirty="0">
                <a:solidFill>
                  <a:srgbClr val="333333"/>
                </a:solidFill>
                <a:latin typeface="Calibri"/>
                <a:cs typeface="Calibri"/>
              </a:rPr>
              <a:t>-</a:t>
            </a:r>
            <a:r>
              <a:rPr sz="3200" spc="-9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выбор </a:t>
            </a:r>
            <a:r>
              <a:rPr sz="3200" dirty="0">
                <a:latin typeface="Calibri"/>
                <a:cs typeface="Calibri"/>
              </a:rPr>
              <a:t>оптимальных</a:t>
            </a:r>
            <a:r>
              <a:rPr sz="3200" spc="-1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путей</a:t>
            </a:r>
            <a:r>
              <a:rPr sz="3200" spc="-1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логопедической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работы </a:t>
            </a:r>
            <a:r>
              <a:rPr sz="3200" dirty="0">
                <a:latin typeface="Calibri"/>
                <a:cs typeface="Calibri"/>
              </a:rPr>
              <a:t>по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коррекции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речевых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нарушений,</a:t>
            </a:r>
            <a:endParaRPr sz="3200">
              <a:latin typeface="Calibri"/>
              <a:cs typeface="Calibri"/>
            </a:endParaRPr>
          </a:p>
          <a:p>
            <a:pPr marL="469265" marR="465455" algn="ctr">
              <a:lnSpc>
                <a:spcPct val="100000"/>
              </a:lnSpc>
              <a:spcBef>
                <a:spcPts val="5"/>
              </a:spcBef>
            </a:pPr>
            <a:r>
              <a:rPr sz="3200" spc="-10" dirty="0">
                <a:latin typeface="Calibri"/>
                <a:cs typeface="Calibri"/>
              </a:rPr>
              <a:t>способствующих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успешной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адаптации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и </a:t>
            </a:r>
            <a:r>
              <a:rPr sz="3200" dirty="0">
                <a:latin typeface="Calibri"/>
                <a:cs typeface="Calibri"/>
              </a:rPr>
              <a:t>интеграции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его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социуме.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86127" y="2801111"/>
            <a:ext cx="5571744" cy="40568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6499" y="0"/>
            <a:ext cx="9008110" cy="6858000"/>
            <a:chOff x="136499" y="0"/>
            <a:chExt cx="9008110" cy="6858000"/>
          </a:xfrm>
        </p:grpSpPr>
        <p:sp>
          <p:nvSpPr>
            <p:cNvPr id="3" name="object 3"/>
            <p:cNvSpPr/>
            <p:nvPr/>
          </p:nvSpPr>
          <p:spPr>
            <a:xfrm>
              <a:off x="142849" y="0"/>
              <a:ext cx="9001125" cy="6858000"/>
            </a:xfrm>
            <a:custGeom>
              <a:avLst/>
              <a:gdLst/>
              <a:ahLst/>
              <a:cxnLst/>
              <a:rect l="l" t="t" r="r" b="b"/>
              <a:pathLst>
                <a:path w="9001125" h="6858000">
                  <a:moveTo>
                    <a:pt x="9001125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001125" y="6858000"/>
                  </a:lnTo>
                  <a:lnTo>
                    <a:pt x="9001125" y="0"/>
                  </a:lnTo>
                  <a:close/>
                </a:path>
              </a:pathLst>
            </a:custGeom>
            <a:solidFill>
              <a:srgbClr val="E2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6499" y="0"/>
              <a:ext cx="9008110" cy="6858000"/>
            </a:xfrm>
            <a:custGeom>
              <a:avLst/>
              <a:gdLst/>
              <a:ahLst/>
              <a:cxnLst/>
              <a:rect l="l" t="t" r="r" b="b"/>
              <a:pathLst>
                <a:path w="9008110" h="6858000">
                  <a:moveTo>
                    <a:pt x="9007500" y="0"/>
                  </a:moveTo>
                  <a:lnTo>
                    <a:pt x="9001150" y="0"/>
                  </a:lnTo>
                  <a:lnTo>
                    <a:pt x="9001150" y="6350"/>
                  </a:lnTo>
                  <a:lnTo>
                    <a:pt x="9001150" y="6851650"/>
                  </a:lnTo>
                  <a:lnTo>
                    <a:pt x="12700" y="6851650"/>
                  </a:lnTo>
                  <a:lnTo>
                    <a:pt x="12700" y="6350"/>
                  </a:lnTo>
                  <a:lnTo>
                    <a:pt x="9001150" y="6350"/>
                  </a:lnTo>
                  <a:lnTo>
                    <a:pt x="900115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0" y="685165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9001150" y="6858000"/>
                  </a:lnTo>
                  <a:lnTo>
                    <a:pt x="9007500" y="6858000"/>
                  </a:lnTo>
                  <a:lnTo>
                    <a:pt x="9007500" y="6851650"/>
                  </a:lnTo>
                  <a:lnTo>
                    <a:pt x="9007500" y="6350"/>
                  </a:lnTo>
                  <a:lnTo>
                    <a:pt x="90075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542413" y="-254"/>
            <a:ext cx="42037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E233D"/>
                </a:solidFill>
              </a:rPr>
              <a:t>Задачи</a:t>
            </a:r>
            <a:r>
              <a:rPr spc="-100" dirty="0">
                <a:solidFill>
                  <a:srgbClr val="0E233D"/>
                </a:solidFill>
              </a:rPr>
              <a:t> </a:t>
            </a:r>
            <a:r>
              <a:rPr spc="-10" dirty="0">
                <a:solidFill>
                  <a:srgbClr val="0E233D"/>
                </a:solidFill>
              </a:rPr>
              <a:t>учителя-логопеда: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709993" y="426529"/>
            <a:ext cx="7654290" cy="6294755"/>
            <a:chOff x="709993" y="426529"/>
            <a:chExt cx="7654290" cy="629475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755" y="431291"/>
              <a:ext cx="7574280" cy="85648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14755" y="431291"/>
              <a:ext cx="7574280" cy="856615"/>
            </a:xfrm>
            <a:custGeom>
              <a:avLst/>
              <a:gdLst/>
              <a:ahLst/>
              <a:cxnLst/>
              <a:rect l="l" t="t" r="r" b="b"/>
              <a:pathLst>
                <a:path w="7574280" h="856615">
                  <a:moveTo>
                    <a:pt x="0" y="142748"/>
                  </a:moveTo>
                  <a:lnTo>
                    <a:pt x="7276" y="97617"/>
                  </a:lnTo>
                  <a:lnTo>
                    <a:pt x="27540" y="58430"/>
                  </a:lnTo>
                  <a:lnTo>
                    <a:pt x="58441" y="27533"/>
                  </a:lnTo>
                  <a:lnTo>
                    <a:pt x="97627" y="7274"/>
                  </a:lnTo>
                  <a:lnTo>
                    <a:pt x="142747" y="0"/>
                  </a:lnTo>
                  <a:lnTo>
                    <a:pt x="7431532" y="0"/>
                  </a:lnTo>
                  <a:lnTo>
                    <a:pt x="7476662" y="7274"/>
                  </a:lnTo>
                  <a:lnTo>
                    <a:pt x="7515849" y="27533"/>
                  </a:lnTo>
                  <a:lnTo>
                    <a:pt x="7546746" y="58430"/>
                  </a:lnTo>
                  <a:lnTo>
                    <a:pt x="7567005" y="97617"/>
                  </a:lnTo>
                  <a:lnTo>
                    <a:pt x="7574280" y="142748"/>
                  </a:lnTo>
                  <a:lnTo>
                    <a:pt x="7574280" y="713740"/>
                  </a:lnTo>
                  <a:lnTo>
                    <a:pt x="7567005" y="758870"/>
                  </a:lnTo>
                  <a:lnTo>
                    <a:pt x="7546746" y="798057"/>
                  </a:lnTo>
                  <a:lnTo>
                    <a:pt x="7515849" y="828954"/>
                  </a:lnTo>
                  <a:lnTo>
                    <a:pt x="7476662" y="849213"/>
                  </a:lnTo>
                  <a:lnTo>
                    <a:pt x="7431532" y="856488"/>
                  </a:lnTo>
                  <a:lnTo>
                    <a:pt x="142747" y="856488"/>
                  </a:lnTo>
                  <a:lnTo>
                    <a:pt x="97627" y="849213"/>
                  </a:lnTo>
                  <a:lnTo>
                    <a:pt x="58441" y="828954"/>
                  </a:lnTo>
                  <a:lnTo>
                    <a:pt x="27540" y="798057"/>
                  </a:lnTo>
                  <a:lnTo>
                    <a:pt x="7276" y="758870"/>
                  </a:lnTo>
                  <a:lnTo>
                    <a:pt x="0" y="713740"/>
                  </a:lnTo>
                  <a:lnTo>
                    <a:pt x="0" y="142748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4755" y="1287780"/>
              <a:ext cx="7644384" cy="71323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14755" y="1287780"/>
              <a:ext cx="7644765" cy="713740"/>
            </a:xfrm>
            <a:custGeom>
              <a:avLst/>
              <a:gdLst/>
              <a:ahLst/>
              <a:cxnLst/>
              <a:rect l="l" t="t" r="r" b="b"/>
              <a:pathLst>
                <a:path w="7644765" h="713739">
                  <a:moveTo>
                    <a:pt x="0" y="118872"/>
                  </a:moveTo>
                  <a:lnTo>
                    <a:pt x="9342" y="72598"/>
                  </a:lnTo>
                  <a:lnTo>
                    <a:pt x="34818" y="34813"/>
                  </a:lnTo>
                  <a:lnTo>
                    <a:pt x="72603" y="9340"/>
                  </a:lnTo>
                  <a:lnTo>
                    <a:pt x="118872" y="0"/>
                  </a:lnTo>
                  <a:lnTo>
                    <a:pt x="7525512" y="0"/>
                  </a:lnTo>
                  <a:lnTo>
                    <a:pt x="7571785" y="9340"/>
                  </a:lnTo>
                  <a:lnTo>
                    <a:pt x="7609570" y="34813"/>
                  </a:lnTo>
                  <a:lnTo>
                    <a:pt x="7635043" y="72598"/>
                  </a:lnTo>
                  <a:lnTo>
                    <a:pt x="7644384" y="118872"/>
                  </a:lnTo>
                  <a:lnTo>
                    <a:pt x="7644384" y="594360"/>
                  </a:lnTo>
                  <a:lnTo>
                    <a:pt x="7635043" y="640633"/>
                  </a:lnTo>
                  <a:lnTo>
                    <a:pt x="7609570" y="678418"/>
                  </a:lnTo>
                  <a:lnTo>
                    <a:pt x="7571785" y="703891"/>
                  </a:lnTo>
                  <a:lnTo>
                    <a:pt x="7525512" y="713232"/>
                  </a:lnTo>
                  <a:lnTo>
                    <a:pt x="118872" y="713232"/>
                  </a:lnTo>
                  <a:lnTo>
                    <a:pt x="72603" y="703891"/>
                  </a:lnTo>
                  <a:lnTo>
                    <a:pt x="34818" y="678418"/>
                  </a:lnTo>
                  <a:lnTo>
                    <a:pt x="9342" y="640633"/>
                  </a:lnTo>
                  <a:lnTo>
                    <a:pt x="0" y="594360"/>
                  </a:lnTo>
                  <a:lnTo>
                    <a:pt x="0" y="11887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4755" y="5573268"/>
              <a:ext cx="7644384" cy="11430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14755" y="5573268"/>
              <a:ext cx="7644765" cy="1143000"/>
            </a:xfrm>
            <a:custGeom>
              <a:avLst/>
              <a:gdLst/>
              <a:ahLst/>
              <a:cxnLst/>
              <a:rect l="l" t="t" r="r" b="b"/>
              <a:pathLst>
                <a:path w="7644765" h="1143000">
                  <a:moveTo>
                    <a:pt x="0" y="190499"/>
                  </a:moveTo>
                  <a:lnTo>
                    <a:pt x="5031" y="146821"/>
                  </a:lnTo>
                  <a:lnTo>
                    <a:pt x="19363" y="106724"/>
                  </a:lnTo>
                  <a:lnTo>
                    <a:pt x="41851" y="71353"/>
                  </a:lnTo>
                  <a:lnTo>
                    <a:pt x="71353" y="41851"/>
                  </a:lnTo>
                  <a:lnTo>
                    <a:pt x="106724" y="19363"/>
                  </a:lnTo>
                  <a:lnTo>
                    <a:pt x="146821" y="5031"/>
                  </a:lnTo>
                  <a:lnTo>
                    <a:pt x="190500" y="0"/>
                  </a:lnTo>
                  <a:lnTo>
                    <a:pt x="7453884" y="0"/>
                  </a:lnTo>
                  <a:lnTo>
                    <a:pt x="7497546" y="5031"/>
                  </a:lnTo>
                  <a:lnTo>
                    <a:pt x="7537637" y="19363"/>
                  </a:lnTo>
                  <a:lnTo>
                    <a:pt x="7573009" y="41851"/>
                  </a:lnTo>
                  <a:lnTo>
                    <a:pt x="7602516" y="71353"/>
                  </a:lnTo>
                  <a:lnTo>
                    <a:pt x="7625011" y="106724"/>
                  </a:lnTo>
                  <a:lnTo>
                    <a:pt x="7639349" y="146821"/>
                  </a:lnTo>
                  <a:lnTo>
                    <a:pt x="7644384" y="190499"/>
                  </a:lnTo>
                  <a:lnTo>
                    <a:pt x="7644384" y="952499"/>
                  </a:lnTo>
                  <a:lnTo>
                    <a:pt x="7639349" y="996178"/>
                  </a:lnTo>
                  <a:lnTo>
                    <a:pt x="7625011" y="1036275"/>
                  </a:lnTo>
                  <a:lnTo>
                    <a:pt x="7602516" y="1071646"/>
                  </a:lnTo>
                  <a:lnTo>
                    <a:pt x="7573009" y="1101148"/>
                  </a:lnTo>
                  <a:lnTo>
                    <a:pt x="7537637" y="1123636"/>
                  </a:lnTo>
                  <a:lnTo>
                    <a:pt x="7497546" y="1137968"/>
                  </a:lnTo>
                  <a:lnTo>
                    <a:pt x="7453884" y="1142999"/>
                  </a:lnTo>
                  <a:lnTo>
                    <a:pt x="190500" y="1142999"/>
                  </a:lnTo>
                  <a:lnTo>
                    <a:pt x="146821" y="1137968"/>
                  </a:lnTo>
                  <a:lnTo>
                    <a:pt x="106724" y="1123636"/>
                  </a:lnTo>
                  <a:lnTo>
                    <a:pt x="71353" y="1101148"/>
                  </a:lnTo>
                  <a:lnTo>
                    <a:pt x="41851" y="1071646"/>
                  </a:lnTo>
                  <a:lnTo>
                    <a:pt x="19363" y="1036275"/>
                  </a:lnTo>
                  <a:lnTo>
                    <a:pt x="5031" y="996178"/>
                  </a:lnTo>
                  <a:lnTo>
                    <a:pt x="0" y="952499"/>
                  </a:lnTo>
                  <a:lnTo>
                    <a:pt x="0" y="19049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4755" y="2001011"/>
              <a:ext cx="7501128" cy="99974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14755" y="2001011"/>
              <a:ext cx="7501255" cy="1000125"/>
            </a:xfrm>
            <a:custGeom>
              <a:avLst/>
              <a:gdLst/>
              <a:ahLst/>
              <a:cxnLst/>
              <a:rect l="l" t="t" r="r" b="b"/>
              <a:pathLst>
                <a:path w="7501255" h="1000125">
                  <a:moveTo>
                    <a:pt x="0" y="166624"/>
                  </a:moveTo>
                  <a:lnTo>
                    <a:pt x="5951" y="122310"/>
                  </a:lnTo>
                  <a:lnTo>
                    <a:pt x="22748" y="82502"/>
                  </a:lnTo>
                  <a:lnTo>
                    <a:pt x="48802" y="48783"/>
                  </a:lnTo>
                  <a:lnTo>
                    <a:pt x="82525" y="22737"/>
                  </a:lnTo>
                  <a:lnTo>
                    <a:pt x="122328" y="5948"/>
                  </a:lnTo>
                  <a:lnTo>
                    <a:pt x="166624" y="0"/>
                  </a:lnTo>
                  <a:lnTo>
                    <a:pt x="7334504" y="0"/>
                  </a:lnTo>
                  <a:lnTo>
                    <a:pt x="7378817" y="5948"/>
                  </a:lnTo>
                  <a:lnTo>
                    <a:pt x="7418625" y="22737"/>
                  </a:lnTo>
                  <a:lnTo>
                    <a:pt x="7452344" y="48783"/>
                  </a:lnTo>
                  <a:lnTo>
                    <a:pt x="7478390" y="82502"/>
                  </a:lnTo>
                  <a:lnTo>
                    <a:pt x="7495179" y="122310"/>
                  </a:lnTo>
                  <a:lnTo>
                    <a:pt x="7501128" y="166624"/>
                  </a:lnTo>
                  <a:lnTo>
                    <a:pt x="7501128" y="833120"/>
                  </a:lnTo>
                  <a:lnTo>
                    <a:pt x="7495179" y="877433"/>
                  </a:lnTo>
                  <a:lnTo>
                    <a:pt x="7478390" y="917241"/>
                  </a:lnTo>
                  <a:lnTo>
                    <a:pt x="7452344" y="950960"/>
                  </a:lnTo>
                  <a:lnTo>
                    <a:pt x="7418625" y="977006"/>
                  </a:lnTo>
                  <a:lnTo>
                    <a:pt x="7378817" y="993795"/>
                  </a:lnTo>
                  <a:lnTo>
                    <a:pt x="7334504" y="999743"/>
                  </a:lnTo>
                  <a:lnTo>
                    <a:pt x="166624" y="999743"/>
                  </a:lnTo>
                  <a:lnTo>
                    <a:pt x="122328" y="993795"/>
                  </a:lnTo>
                  <a:lnTo>
                    <a:pt x="82525" y="977006"/>
                  </a:lnTo>
                  <a:lnTo>
                    <a:pt x="48802" y="950960"/>
                  </a:lnTo>
                  <a:lnTo>
                    <a:pt x="22748" y="917241"/>
                  </a:lnTo>
                  <a:lnTo>
                    <a:pt x="5951" y="877433"/>
                  </a:lnTo>
                  <a:lnTo>
                    <a:pt x="0" y="833120"/>
                  </a:lnTo>
                  <a:lnTo>
                    <a:pt x="0" y="16662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4755" y="3000756"/>
              <a:ext cx="7574280" cy="100279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14755" y="3000756"/>
              <a:ext cx="7574280" cy="1003300"/>
            </a:xfrm>
            <a:custGeom>
              <a:avLst/>
              <a:gdLst/>
              <a:ahLst/>
              <a:cxnLst/>
              <a:rect l="l" t="t" r="r" b="b"/>
              <a:pathLst>
                <a:path w="7574280" h="1003300">
                  <a:moveTo>
                    <a:pt x="0" y="167132"/>
                  </a:moveTo>
                  <a:lnTo>
                    <a:pt x="5970" y="122693"/>
                  </a:lnTo>
                  <a:lnTo>
                    <a:pt x="22818" y="82766"/>
                  </a:lnTo>
                  <a:lnTo>
                    <a:pt x="48952" y="48942"/>
                  </a:lnTo>
                  <a:lnTo>
                    <a:pt x="82777" y="22812"/>
                  </a:lnTo>
                  <a:lnTo>
                    <a:pt x="122701" y="5968"/>
                  </a:lnTo>
                  <a:lnTo>
                    <a:pt x="167131" y="0"/>
                  </a:lnTo>
                  <a:lnTo>
                    <a:pt x="7407148" y="0"/>
                  </a:lnTo>
                  <a:lnTo>
                    <a:pt x="7451586" y="5968"/>
                  </a:lnTo>
                  <a:lnTo>
                    <a:pt x="7491513" y="22812"/>
                  </a:lnTo>
                  <a:lnTo>
                    <a:pt x="7525337" y="48942"/>
                  </a:lnTo>
                  <a:lnTo>
                    <a:pt x="7551467" y="82766"/>
                  </a:lnTo>
                  <a:lnTo>
                    <a:pt x="7568311" y="122693"/>
                  </a:lnTo>
                  <a:lnTo>
                    <a:pt x="7574280" y="167132"/>
                  </a:lnTo>
                  <a:lnTo>
                    <a:pt x="7574280" y="835660"/>
                  </a:lnTo>
                  <a:lnTo>
                    <a:pt x="7568311" y="880098"/>
                  </a:lnTo>
                  <a:lnTo>
                    <a:pt x="7551467" y="920025"/>
                  </a:lnTo>
                  <a:lnTo>
                    <a:pt x="7525337" y="953849"/>
                  </a:lnTo>
                  <a:lnTo>
                    <a:pt x="7491513" y="979979"/>
                  </a:lnTo>
                  <a:lnTo>
                    <a:pt x="7451586" y="996823"/>
                  </a:lnTo>
                  <a:lnTo>
                    <a:pt x="7407148" y="1002792"/>
                  </a:lnTo>
                  <a:lnTo>
                    <a:pt x="167131" y="1002792"/>
                  </a:lnTo>
                  <a:lnTo>
                    <a:pt x="122701" y="996823"/>
                  </a:lnTo>
                  <a:lnTo>
                    <a:pt x="82777" y="979979"/>
                  </a:lnTo>
                  <a:lnTo>
                    <a:pt x="48952" y="953849"/>
                  </a:lnTo>
                  <a:lnTo>
                    <a:pt x="22818" y="920025"/>
                  </a:lnTo>
                  <a:lnTo>
                    <a:pt x="5970" y="880098"/>
                  </a:lnTo>
                  <a:lnTo>
                    <a:pt x="0" y="835660"/>
                  </a:lnTo>
                  <a:lnTo>
                    <a:pt x="0" y="16713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4755" y="4003547"/>
              <a:ext cx="7574280" cy="85648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14755" y="4003547"/>
              <a:ext cx="7574280" cy="856615"/>
            </a:xfrm>
            <a:custGeom>
              <a:avLst/>
              <a:gdLst/>
              <a:ahLst/>
              <a:cxnLst/>
              <a:rect l="l" t="t" r="r" b="b"/>
              <a:pathLst>
                <a:path w="7574280" h="856614">
                  <a:moveTo>
                    <a:pt x="0" y="142747"/>
                  </a:moveTo>
                  <a:lnTo>
                    <a:pt x="7276" y="97617"/>
                  </a:lnTo>
                  <a:lnTo>
                    <a:pt x="27540" y="58430"/>
                  </a:lnTo>
                  <a:lnTo>
                    <a:pt x="58441" y="27533"/>
                  </a:lnTo>
                  <a:lnTo>
                    <a:pt x="97627" y="7274"/>
                  </a:lnTo>
                  <a:lnTo>
                    <a:pt x="142747" y="0"/>
                  </a:lnTo>
                  <a:lnTo>
                    <a:pt x="7431532" y="0"/>
                  </a:lnTo>
                  <a:lnTo>
                    <a:pt x="7476662" y="7274"/>
                  </a:lnTo>
                  <a:lnTo>
                    <a:pt x="7515849" y="27533"/>
                  </a:lnTo>
                  <a:lnTo>
                    <a:pt x="7546746" y="58430"/>
                  </a:lnTo>
                  <a:lnTo>
                    <a:pt x="7567005" y="97617"/>
                  </a:lnTo>
                  <a:lnTo>
                    <a:pt x="7574280" y="142747"/>
                  </a:lnTo>
                  <a:lnTo>
                    <a:pt x="7574280" y="713739"/>
                  </a:lnTo>
                  <a:lnTo>
                    <a:pt x="7567005" y="758870"/>
                  </a:lnTo>
                  <a:lnTo>
                    <a:pt x="7546746" y="798057"/>
                  </a:lnTo>
                  <a:lnTo>
                    <a:pt x="7515849" y="828954"/>
                  </a:lnTo>
                  <a:lnTo>
                    <a:pt x="7476662" y="849213"/>
                  </a:lnTo>
                  <a:lnTo>
                    <a:pt x="7431532" y="856488"/>
                  </a:lnTo>
                  <a:lnTo>
                    <a:pt x="142747" y="856488"/>
                  </a:lnTo>
                  <a:lnTo>
                    <a:pt x="97627" y="849213"/>
                  </a:lnTo>
                  <a:lnTo>
                    <a:pt x="58441" y="828954"/>
                  </a:lnTo>
                  <a:lnTo>
                    <a:pt x="27540" y="798057"/>
                  </a:lnTo>
                  <a:lnTo>
                    <a:pt x="7276" y="758870"/>
                  </a:lnTo>
                  <a:lnTo>
                    <a:pt x="0" y="713739"/>
                  </a:lnTo>
                  <a:lnTo>
                    <a:pt x="0" y="142747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4755" y="4860036"/>
              <a:ext cx="7574280" cy="71323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14755" y="4860036"/>
              <a:ext cx="7574280" cy="713740"/>
            </a:xfrm>
            <a:custGeom>
              <a:avLst/>
              <a:gdLst/>
              <a:ahLst/>
              <a:cxnLst/>
              <a:rect l="l" t="t" r="r" b="b"/>
              <a:pathLst>
                <a:path w="7574280" h="713739">
                  <a:moveTo>
                    <a:pt x="0" y="118871"/>
                  </a:moveTo>
                  <a:lnTo>
                    <a:pt x="9342" y="72598"/>
                  </a:lnTo>
                  <a:lnTo>
                    <a:pt x="34818" y="34813"/>
                  </a:lnTo>
                  <a:lnTo>
                    <a:pt x="72603" y="9340"/>
                  </a:lnTo>
                  <a:lnTo>
                    <a:pt x="118872" y="0"/>
                  </a:lnTo>
                  <a:lnTo>
                    <a:pt x="7455408" y="0"/>
                  </a:lnTo>
                  <a:lnTo>
                    <a:pt x="7501681" y="9340"/>
                  </a:lnTo>
                  <a:lnTo>
                    <a:pt x="7539466" y="34813"/>
                  </a:lnTo>
                  <a:lnTo>
                    <a:pt x="7564939" y="72598"/>
                  </a:lnTo>
                  <a:lnTo>
                    <a:pt x="7574280" y="118871"/>
                  </a:lnTo>
                  <a:lnTo>
                    <a:pt x="7574280" y="594360"/>
                  </a:lnTo>
                  <a:lnTo>
                    <a:pt x="7564939" y="640633"/>
                  </a:lnTo>
                  <a:lnTo>
                    <a:pt x="7539466" y="678418"/>
                  </a:lnTo>
                  <a:lnTo>
                    <a:pt x="7501681" y="703891"/>
                  </a:lnTo>
                  <a:lnTo>
                    <a:pt x="7455408" y="713232"/>
                  </a:lnTo>
                  <a:lnTo>
                    <a:pt x="118872" y="713232"/>
                  </a:lnTo>
                  <a:lnTo>
                    <a:pt x="72603" y="703891"/>
                  </a:lnTo>
                  <a:lnTo>
                    <a:pt x="34818" y="678418"/>
                  </a:lnTo>
                  <a:lnTo>
                    <a:pt x="9342" y="640633"/>
                  </a:lnTo>
                  <a:lnTo>
                    <a:pt x="0" y="594360"/>
                  </a:lnTo>
                  <a:lnTo>
                    <a:pt x="0" y="118871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28243" y="488695"/>
            <a:ext cx="7305675" cy="5918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685" marR="8890" indent="18161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201295" algn="l"/>
              </a:tabLst>
            </a:pPr>
            <a:r>
              <a:rPr sz="1600" b="1" spc="-10" dirty="0">
                <a:latin typeface="Constantia"/>
                <a:cs typeface="Constantia"/>
              </a:rPr>
              <a:t>Проведение</a:t>
            </a:r>
            <a:r>
              <a:rPr sz="1600" b="1" spc="-114" dirty="0">
                <a:latin typeface="Constantia"/>
                <a:cs typeface="Constantia"/>
              </a:rPr>
              <a:t> </a:t>
            </a:r>
            <a:r>
              <a:rPr sz="1600" b="1" spc="-20" dirty="0">
                <a:latin typeface="Constantia"/>
                <a:cs typeface="Constantia"/>
              </a:rPr>
              <a:t>логопедического</a:t>
            </a:r>
            <a:r>
              <a:rPr sz="1600" b="1" spc="-6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обследования</a:t>
            </a:r>
            <a:r>
              <a:rPr sz="1600" b="1" spc="-60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с</a:t>
            </a:r>
            <a:r>
              <a:rPr sz="1600" b="1" spc="-5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целью</a:t>
            </a:r>
            <a:r>
              <a:rPr sz="1600" b="1" spc="-4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определения структуры</a:t>
            </a:r>
            <a:r>
              <a:rPr sz="1600" b="1" spc="-5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и</a:t>
            </a:r>
            <a:r>
              <a:rPr sz="1600" b="1" spc="-5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степени</a:t>
            </a:r>
            <a:r>
              <a:rPr sz="1600" b="1" spc="-3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выраженности</a:t>
            </a:r>
            <a:r>
              <a:rPr sz="1600" b="1" spc="-5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речевого</a:t>
            </a:r>
            <a:r>
              <a:rPr sz="1600" b="1" spc="-6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нарушения:</a:t>
            </a:r>
            <a:r>
              <a:rPr sz="1600" b="1" spc="-6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установления </a:t>
            </a:r>
            <a:r>
              <a:rPr sz="1600" b="1" spc="-20" dirty="0">
                <a:latin typeface="Constantia"/>
                <a:cs typeface="Constantia"/>
              </a:rPr>
              <a:t>логопедического</a:t>
            </a:r>
            <a:r>
              <a:rPr sz="1600" b="1" spc="1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заключения</a:t>
            </a:r>
            <a:endParaRPr sz="1600">
              <a:latin typeface="Constantia"/>
              <a:cs typeface="Constantia"/>
            </a:endParaRPr>
          </a:p>
          <a:p>
            <a:pPr marL="219075" indent="-206375">
              <a:lnSpc>
                <a:spcPct val="100000"/>
              </a:lnSpc>
              <a:spcBef>
                <a:spcPts val="935"/>
              </a:spcBef>
              <a:buAutoNum type="arabicPeriod"/>
              <a:tabLst>
                <a:tab pos="219075" algn="l"/>
              </a:tabLst>
            </a:pPr>
            <a:r>
              <a:rPr sz="1600" b="1" spc="-10" dirty="0">
                <a:latin typeface="Constantia"/>
                <a:cs typeface="Constantia"/>
              </a:rPr>
              <a:t>Разработка</a:t>
            </a:r>
            <a:r>
              <a:rPr sz="1600" b="1" spc="-7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адаптированной</a:t>
            </a:r>
            <a:r>
              <a:rPr sz="1600" b="1" spc="-4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образовательной</a:t>
            </a:r>
            <a:r>
              <a:rPr sz="1600" b="1" spc="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программы,</a:t>
            </a:r>
            <a:endParaRPr sz="16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latin typeface="Constantia"/>
                <a:cs typeface="Constantia"/>
              </a:rPr>
              <a:t>индивидуальных</a:t>
            </a:r>
            <a:r>
              <a:rPr sz="1600" b="1" spc="-4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маршрутов развития</a:t>
            </a:r>
            <a:r>
              <a:rPr sz="1600" b="1" spc="-7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детей</a:t>
            </a:r>
            <a:endParaRPr sz="1600">
              <a:latin typeface="Constantia"/>
              <a:cs typeface="Constantia"/>
            </a:endParaRPr>
          </a:p>
          <a:p>
            <a:pPr marL="227965" indent="-201295">
              <a:lnSpc>
                <a:spcPct val="100000"/>
              </a:lnSpc>
              <a:spcBef>
                <a:spcPts val="1895"/>
              </a:spcBef>
              <a:buAutoNum type="arabicPeriod" startAt="3"/>
              <a:tabLst>
                <a:tab pos="227965" algn="l"/>
              </a:tabLst>
            </a:pPr>
            <a:r>
              <a:rPr sz="1600" b="1" spc="-10" dirty="0">
                <a:latin typeface="Constantia"/>
                <a:cs typeface="Constantia"/>
              </a:rPr>
              <a:t>Организация</a:t>
            </a:r>
            <a:r>
              <a:rPr sz="1600" b="1" spc="-9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коррекционной</a:t>
            </a:r>
            <a:r>
              <a:rPr sz="1600" b="1" spc="-4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работы</a:t>
            </a:r>
            <a:r>
              <a:rPr sz="1600" b="1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по</a:t>
            </a:r>
            <a:r>
              <a:rPr sz="1600" b="1" spc="-7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оказанию</a:t>
            </a:r>
            <a:r>
              <a:rPr sz="1600" b="1" spc="-9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логопедической</a:t>
            </a:r>
            <a:endParaRPr sz="1600">
              <a:latin typeface="Constantia"/>
              <a:cs typeface="Constantia"/>
            </a:endParaRPr>
          </a:p>
          <a:p>
            <a:pPr marL="26670">
              <a:lnSpc>
                <a:spcPct val="100000"/>
              </a:lnSpc>
            </a:pPr>
            <a:r>
              <a:rPr sz="1600" b="1" dirty="0">
                <a:latin typeface="Constantia"/>
                <a:cs typeface="Constantia"/>
              </a:rPr>
              <a:t>помощи</a:t>
            </a:r>
            <a:r>
              <a:rPr sz="1600" b="1" spc="-60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ребенку</a:t>
            </a:r>
            <a:r>
              <a:rPr sz="1600" b="1" spc="250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с</a:t>
            </a:r>
            <a:r>
              <a:rPr sz="1600" b="1" spc="-45" dirty="0">
                <a:latin typeface="Constantia"/>
                <a:cs typeface="Constantia"/>
              </a:rPr>
              <a:t> </a:t>
            </a:r>
            <a:r>
              <a:rPr sz="1600" b="1" spc="-20" dirty="0">
                <a:latin typeface="Constantia"/>
                <a:cs typeface="Constantia"/>
              </a:rPr>
              <a:t>ОВЗ.</a:t>
            </a:r>
            <a:endParaRPr sz="1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1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600">
              <a:latin typeface="Constantia"/>
              <a:cs typeface="Constantia"/>
            </a:endParaRPr>
          </a:p>
          <a:p>
            <a:pPr marL="26670" marR="255904" indent="212725">
              <a:lnSpc>
                <a:spcPct val="100000"/>
              </a:lnSpc>
              <a:buAutoNum type="arabicPeriod" startAt="4"/>
              <a:tabLst>
                <a:tab pos="239395" algn="l"/>
              </a:tabLst>
            </a:pPr>
            <a:r>
              <a:rPr sz="1600" b="1" spc="-10" dirty="0">
                <a:latin typeface="Constantia"/>
                <a:cs typeface="Constantia"/>
              </a:rPr>
              <a:t>Комплектование</a:t>
            </a:r>
            <a:r>
              <a:rPr sz="1600" b="1" spc="-75" dirty="0">
                <a:latin typeface="Constantia"/>
                <a:cs typeface="Constantia"/>
              </a:rPr>
              <a:t> </a:t>
            </a:r>
            <a:r>
              <a:rPr sz="1600" b="1" spc="-20" dirty="0">
                <a:latin typeface="Constantia"/>
                <a:cs typeface="Constantia"/>
              </a:rPr>
              <a:t>групп</a:t>
            </a:r>
            <a:r>
              <a:rPr sz="1600" b="1" spc="-90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для</a:t>
            </a:r>
            <a:r>
              <a:rPr sz="1600" b="1" spc="-4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занятий</a:t>
            </a:r>
            <a:r>
              <a:rPr sz="1600" b="1" spc="-70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с</a:t>
            </a:r>
            <a:r>
              <a:rPr sz="1600" b="1" spc="-85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учетом</a:t>
            </a:r>
            <a:r>
              <a:rPr sz="1600" b="1" spc="-3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психофизического состояния,</a:t>
            </a:r>
            <a:r>
              <a:rPr sz="1600" b="1" spc="-7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речевого</a:t>
            </a:r>
            <a:r>
              <a:rPr sz="1600" b="1" spc="-8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нарушения</a:t>
            </a:r>
            <a:r>
              <a:rPr sz="1600" b="1" spc="-120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детей.</a:t>
            </a:r>
            <a:r>
              <a:rPr sz="1600" b="1" spc="-1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Проведение</a:t>
            </a:r>
            <a:r>
              <a:rPr sz="1600" b="1" spc="-8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индивидуальных, </a:t>
            </a:r>
            <a:r>
              <a:rPr sz="1600" b="1" spc="-20" dirty="0">
                <a:latin typeface="Constantia"/>
                <a:cs typeface="Constantia"/>
              </a:rPr>
              <a:t>подгрупповых</a:t>
            </a:r>
            <a:r>
              <a:rPr sz="1600" b="1" spc="-80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и</a:t>
            </a:r>
            <a:r>
              <a:rPr sz="1600" b="1" spc="-65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фронтальных</a:t>
            </a:r>
            <a:r>
              <a:rPr sz="1600" b="1" spc="36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занятий</a:t>
            </a:r>
            <a:r>
              <a:rPr sz="1800" b="1" spc="-10" dirty="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  <a:p>
            <a:pPr marL="19685" marR="5080" indent="203200">
              <a:lnSpc>
                <a:spcPct val="100000"/>
              </a:lnSpc>
              <a:spcBef>
                <a:spcPts val="1825"/>
              </a:spcBef>
              <a:buAutoNum type="arabicPeriod" startAt="4"/>
              <a:tabLst>
                <a:tab pos="222885" algn="l"/>
              </a:tabLst>
            </a:pPr>
            <a:r>
              <a:rPr sz="1600" b="1" spc="-10" dirty="0">
                <a:latin typeface="Constantia"/>
                <a:cs typeface="Constantia"/>
              </a:rPr>
              <a:t>Проведение</a:t>
            </a:r>
            <a:r>
              <a:rPr sz="1600" b="1" spc="-60" dirty="0">
                <a:latin typeface="Constantia"/>
                <a:cs typeface="Constantia"/>
              </a:rPr>
              <a:t> </a:t>
            </a:r>
            <a:r>
              <a:rPr sz="1600" b="1" spc="-20" dirty="0">
                <a:latin typeface="Constantia"/>
                <a:cs typeface="Constantia"/>
              </a:rPr>
              <a:t>систематического</a:t>
            </a:r>
            <a:r>
              <a:rPr sz="1600" b="1" spc="1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изучения</a:t>
            </a:r>
            <a:r>
              <a:rPr sz="1600" b="1" spc="-6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динамики</a:t>
            </a:r>
            <a:r>
              <a:rPr sz="1600" b="1" spc="-6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речевого</a:t>
            </a:r>
            <a:r>
              <a:rPr sz="1600" b="1" spc="-3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развития ребенка</a:t>
            </a:r>
            <a:r>
              <a:rPr sz="1600" b="1" spc="-80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в</a:t>
            </a:r>
            <a:r>
              <a:rPr sz="1600" b="1" spc="-5" dirty="0">
                <a:latin typeface="Constantia"/>
                <a:cs typeface="Constantia"/>
              </a:rPr>
              <a:t> </a:t>
            </a:r>
            <a:r>
              <a:rPr sz="1600" b="1" spc="-20" dirty="0">
                <a:latin typeface="Constantia"/>
                <a:cs typeface="Constantia"/>
              </a:rPr>
              <a:t>процессе</a:t>
            </a:r>
            <a:r>
              <a:rPr sz="1600" b="1" spc="-8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освоения</a:t>
            </a:r>
            <a:r>
              <a:rPr sz="1600" b="1" spc="-5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образовательной</a:t>
            </a:r>
            <a:r>
              <a:rPr sz="1600" b="1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программы.</a:t>
            </a:r>
            <a:endParaRPr sz="1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900"/>
              </a:spcBef>
              <a:buFont typeface="Constantia"/>
              <a:buAutoNum type="arabicPeriod" startAt="4"/>
            </a:pPr>
            <a:endParaRPr sz="1600">
              <a:latin typeface="Constantia"/>
              <a:cs typeface="Constantia"/>
            </a:endParaRPr>
          </a:p>
          <a:p>
            <a:pPr marL="12700" marR="746125" indent="219075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231775" algn="l"/>
              </a:tabLst>
            </a:pPr>
            <a:r>
              <a:rPr sz="1600" b="1" spc="-10" dirty="0">
                <a:latin typeface="Constantia"/>
                <a:cs typeface="Constantia"/>
              </a:rPr>
              <a:t>Обеспечение</a:t>
            </a:r>
            <a:r>
              <a:rPr sz="1600" b="1" spc="-114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и</a:t>
            </a:r>
            <a:r>
              <a:rPr sz="1600" b="1" spc="-35" dirty="0">
                <a:latin typeface="Constantia"/>
                <a:cs typeface="Constantia"/>
              </a:rPr>
              <a:t> </a:t>
            </a:r>
            <a:r>
              <a:rPr sz="1600" b="1" spc="-20" dirty="0">
                <a:latin typeface="Constantia"/>
                <a:cs typeface="Constantia"/>
              </a:rPr>
              <a:t>контроль</a:t>
            </a:r>
            <a:r>
              <a:rPr sz="1600" b="1" spc="-50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за</a:t>
            </a:r>
            <a:r>
              <a:rPr sz="1600" b="1" spc="-65" dirty="0">
                <a:latin typeface="Constantia"/>
                <a:cs typeface="Constantia"/>
              </a:rPr>
              <a:t> </a:t>
            </a:r>
            <a:r>
              <a:rPr sz="1600" b="1" spc="-20" dirty="0">
                <a:latin typeface="Constantia"/>
                <a:cs typeface="Constantia"/>
              </a:rPr>
              <a:t>соблюдение</a:t>
            </a:r>
            <a:r>
              <a:rPr sz="1600" b="1" spc="-10" dirty="0">
                <a:latin typeface="Constantia"/>
                <a:cs typeface="Constantia"/>
              </a:rPr>
              <a:t> здоровьесберегающих условий</a:t>
            </a:r>
            <a:r>
              <a:rPr sz="1600" b="1" spc="-2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развития</a:t>
            </a:r>
            <a:r>
              <a:rPr sz="1600" b="1" spc="-80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и</a:t>
            </a:r>
            <a:r>
              <a:rPr sz="1600" b="1" spc="-5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воспитания</a:t>
            </a:r>
            <a:r>
              <a:rPr sz="1600" b="1" spc="-95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детей</a:t>
            </a:r>
            <a:r>
              <a:rPr sz="1600" b="1" spc="-35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с</a:t>
            </a:r>
            <a:r>
              <a:rPr sz="1600" b="1" spc="-50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ОВЗ</a:t>
            </a:r>
            <a:r>
              <a:rPr sz="1600" b="1" spc="-55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в</a:t>
            </a:r>
            <a:r>
              <a:rPr sz="1600" b="1" spc="-65" dirty="0">
                <a:latin typeface="Constantia"/>
                <a:cs typeface="Constantia"/>
              </a:rPr>
              <a:t> </a:t>
            </a:r>
            <a:r>
              <a:rPr sz="1600" b="1" spc="-25" dirty="0">
                <a:latin typeface="Constantia"/>
                <a:cs typeface="Constantia"/>
              </a:rPr>
              <a:t>ДОУ</a:t>
            </a:r>
            <a:endParaRPr sz="1600">
              <a:latin typeface="Constantia"/>
              <a:cs typeface="Constantia"/>
            </a:endParaRPr>
          </a:p>
          <a:p>
            <a:pPr marL="287020" indent="-253365">
              <a:lnSpc>
                <a:spcPct val="100000"/>
              </a:lnSpc>
              <a:spcBef>
                <a:spcPts val="1950"/>
              </a:spcBef>
              <a:buAutoNum type="arabicPeriod" startAt="4"/>
              <a:tabLst>
                <a:tab pos="287020" algn="l"/>
              </a:tabLst>
            </a:pPr>
            <a:r>
              <a:rPr sz="1600" b="1" spc="-25" dirty="0">
                <a:latin typeface="Constantia"/>
                <a:cs typeface="Constantia"/>
              </a:rPr>
              <a:t>Консультирование</a:t>
            </a:r>
            <a:r>
              <a:rPr sz="1600" b="1" spc="-6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педагогических</a:t>
            </a:r>
            <a:r>
              <a:rPr sz="1600" b="1" spc="-5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работников</a:t>
            </a:r>
            <a:r>
              <a:rPr sz="1600" b="1" spc="10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по</a:t>
            </a:r>
            <a:r>
              <a:rPr sz="1600" b="1" spc="-3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использованию</a:t>
            </a:r>
            <a:endParaRPr sz="1600">
              <a:latin typeface="Constantia"/>
              <a:cs typeface="Constantia"/>
            </a:endParaRPr>
          </a:p>
          <a:p>
            <a:pPr marL="33655" marR="1074420">
              <a:lnSpc>
                <a:spcPct val="100000"/>
              </a:lnSpc>
            </a:pPr>
            <a:r>
              <a:rPr sz="1600" b="1" spc="-10" dirty="0">
                <a:latin typeface="Constantia"/>
                <a:cs typeface="Constantia"/>
              </a:rPr>
              <a:t>специальных</a:t>
            </a:r>
            <a:r>
              <a:rPr sz="1600" b="1" spc="-6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методов</a:t>
            </a:r>
            <a:r>
              <a:rPr sz="1600" b="1" spc="-5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и</a:t>
            </a:r>
            <a:r>
              <a:rPr sz="1600" b="1" spc="-40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приемов</a:t>
            </a:r>
            <a:r>
              <a:rPr sz="1600" b="1" spc="-7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оказания</a:t>
            </a:r>
            <a:r>
              <a:rPr sz="1600" b="1" spc="-70" dirty="0">
                <a:latin typeface="Constantia"/>
                <a:cs typeface="Constantia"/>
              </a:rPr>
              <a:t> </a:t>
            </a:r>
            <a:r>
              <a:rPr sz="1600" b="1" dirty="0">
                <a:latin typeface="Constantia"/>
                <a:cs typeface="Constantia"/>
              </a:rPr>
              <a:t>помощи</a:t>
            </a:r>
            <a:r>
              <a:rPr sz="1600" b="1" spc="-4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ребенку</a:t>
            </a:r>
            <a:r>
              <a:rPr sz="1600" b="1" spc="-100" dirty="0">
                <a:latin typeface="Constantia"/>
                <a:cs typeface="Constantia"/>
              </a:rPr>
              <a:t> </a:t>
            </a:r>
            <a:r>
              <a:rPr sz="1600" b="1" spc="-50" dirty="0">
                <a:latin typeface="Constantia"/>
                <a:cs typeface="Constantia"/>
              </a:rPr>
              <a:t>в </a:t>
            </a:r>
            <a:r>
              <a:rPr sz="1600" b="1" spc="-10" dirty="0">
                <a:latin typeface="Constantia"/>
                <a:cs typeface="Constantia"/>
              </a:rPr>
              <a:t>коррекционно- развивающемся</a:t>
            </a:r>
            <a:r>
              <a:rPr sz="1600" b="1" spc="-2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процессе</a:t>
            </a:r>
            <a:endParaRPr sz="1600">
              <a:latin typeface="Constantia"/>
              <a:cs typeface="Constanti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75260" y="525780"/>
            <a:ext cx="158750" cy="6166485"/>
          </a:xfrm>
          <a:custGeom>
            <a:avLst/>
            <a:gdLst/>
            <a:ahLst/>
            <a:cxnLst/>
            <a:rect l="l" t="t" r="r" b="b"/>
            <a:pathLst>
              <a:path w="158750" h="6166484">
                <a:moveTo>
                  <a:pt x="158496" y="6166104"/>
                </a:moveTo>
                <a:lnTo>
                  <a:pt x="116359" y="6147779"/>
                </a:lnTo>
                <a:lnTo>
                  <a:pt x="78497" y="6096063"/>
                </a:lnTo>
                <a:lnTo>
                  <a:pt x="61641" y="6059213"/>
                </a:lnTo>
                <a:lnTo>
                  <a:pt x="46420" y="6015848"/>
                </a:lnTo>
                <a:lnTo>
                  <a:pt x="33022" y="5966581"/>
                </a:lnTo>
                <a:lnTo>
                  <a:pt x="21637" y="5912023"/>
                </a:lnTo>
                <a:lnTo>
                  <a:pt x="12454" y="5852784"/>
                </a:lnTo>
                <a:lnTo>
                  <a:pt x="5661" y="5789476"/>
                </a:lnTo>
                <a:lnTo>
                  <a:pt x="1446" y="5722711"/>
                </a:lnTo>
                <a:lnTo>
                  <a:pt x="0" y="5653100"/>
                </a:lnTo>
                <a:lnTo>
                  <a:pt x="0" y="512953"/>
                </a:lnTo>
                <a:lnTo>
                  <a:pt x="1446" y="443339"/>
                </a:lnTo>
                <a:lnTo>
                  <a:pt x="5661" y="376575"/>
                </a:lnTo>
                <a:lnTo>
                  <a:pt x="12454" y="313271"/>
                </a:lnTo>
                <a:lnTo>
                  <a:pt x="21637" y="254037"/>
                </a:lnTo>
                <a:lnTo>
                  <a:pt x="33022" y="199485"/>
                </a:lnTo>
                <a:lnTo>
                  <a:pt x="46420" y="150225"/>
                </a:lnTo>
                <a:lnTo>
                  <a:pt x="61641" y="106867"/>
                </a:lnTo>
                <a:lnTo>
                  <a:pt x="78497" y="70024"/>
                </a:lnTo>
                <a:lnTo>
                  <a:pt x="116359" y="18320"/>
                </a:lnTo>
                <a:lnTo>
                  <a:pt x="136987" y="4681"/>
                </a:lnTo>
                <a:lnTo>
                  <a:pt x="158496" y="0"/>
                </a:lnTo>
              </a:path>
              <a:path w="158750" h="6166484">
                <a:moveTo>
                  <a:pt x="0" y="929640"/>
                </a:moveTo>
                <a:lnTo>
                  <a:pt x="158496" y="917448"/>
                </a:lnTo>
              </a:path>
              <a:path w="158750" h="6166484">
                <a:moveTo>
                  <a:pt x="0" y="109728"/>
                </a:moveTo>
                <a:lnTo>
                  <a:pt x="158496" y="97536"/>
                </a:lnTo>
              </a:path>
              <a:path w="158750" h="6166484">
                <a:moveTo>
                  <a:pt x="0" y="1109472"/>
                </a:moveTo>
                <a:lnTo>
                  <a:pt x="158496" y="1109472"/>
                </a:lnTo>
              </a:path>
              <a:path w="158750" h="6166484">
                <a:moveTo>
                  <a:pt x="0" y="2139696"/>
                </a:moveTo>
                <a:lnTo>
                  <a:pt x="158496" y="2139696"/>
                </a:lnTo>
              </a:path>
              <a:path w="158750" h="6166484">
                <a:moveTo>
                  <a:pt x="0" y="3044952"/>
                </a:moveTo>
                <a:lnTo>
                  <a:pt x="158496" y="3054096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822" y="0"/>
            <a:ext cx="9145905" cy="6858000"/>
            <a:chOff x="-822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087904" cy="10205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822" y="52323"/>
              <a:ext cx="9145584" cy="90195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79374" y="350900"/>
            <a:ext cx="8728710" cy="6228080"/>
            <a:chOff x="279374" y="350900"/>
            <a:chExt cx="8728710" cy="6228080"/>
          </a:xfrm>
        </p:grpSpPr>
        <p:sp>
          <p:nvSpPr>
            <p:cNvPr id="6" name="object 6"/>
            <p:cNvSpPr/>
            <p:nvPr/>
          </p:nvSpPr>
          <p:spPr>
            <a:xfrm>
              <a:off x="285724" y="357149"/>
              <a:ext cx="8715375" cy="6215380"/>
            </a:xfrm>
            <a:custGeom>
              <a:avLst/>
              <a:gdLst/>
              <a:ahLst/>
              <a:cxnLst/>
              <a:rect l="l" t="t" r="r" b="b"/>
              <a:pathLst>
                <a:path w="8715375" h="6215380">
                  <a:moveTo>
                    <a:pt x="8715375" y="0"/>
                  </a:moveTo>
                  <a:lnTo>
                    <a:pt x="0" y="0"/>
                  </a:lnTo>
                  <a:lnTo>
                    <a:pt x="0" y="6215126"/>
                  </a:lnTo>
                  <a:lnTo>
                    <a:pt x="8715375" y="6215126"/>
                  </a:lnTo>
                  <a:lnTo>
                    <a:pt x="8715375" y="0"/>
                  </a:lnTo>
                  <a:close/>
                </a:path>
              </a:pathLst>
            </a:custGeom>
            <a:solidFill>
              <a:srgbClr val="CCC0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9374" y="350900"/>
              <a:ext cx="8728710" cy="6228080"/>
            </a:xfrm>
            <a:custGeom>
              <a:avLst/>
              <a:gdLst/>
              <a:ahLst/>
              <a:cxnLst/>
              <a:rect l="l" t="t" r="r" b="b"/>
              <a:pathLst>
                <a:path w="8728710" h="6228080">
                  <a:moveTo>
                    <a:pt x="6350" y="0"/>
                  </a:moveTo>
                  <a:lnTo>
                    <a:pt x="6350" y="6227724"/>
                  </a:lnTo>
                </a:path>
                <a:path w="8728710" h="6228080">
                  <a:moveTo>
                    <a:pt x="8721750" y="0"/>
                  </a:moveTo>
                  <a:lnTo>
                    <a:pt x="8721750" y="6227724"/>
                  </a:lnTo>
                </a:path>
                <a:path w="8728710" h="6228080">
                  <a:moveTo>
                    <a:pt x="0" y="6350"/>
                  </a:moveTo>
                  <a:lnTo>
                    <a:pt x="8728100" y="6350"/>
                  </a:lnTo>
                </a:path>
                <a:path w="8728710" h="6228080">
                  <a:moveTo>
                    <a:pt x="0" y="6221374"/>
                  </a:moveTo>
                  <a:lnTo>
                    <a:pt x="8728100" y="622137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26237" y="325636"/>
            <a:ext cx="8639810" cy="587375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631440" algn="just">
              <a:lnSpc>
                <a:spcPct val="100000"/>
              </a:lnSpc>
              <a:spcBef>
                <a:spcPts val="315"/>
              </a:spcBef>
            </a:pPr>
            <a:r>
              <a:rPr sz="2000" b="1" dirty="0">
                <a:latin typeface="Times New Roman"/>
                <a:cs typeface="Times New Roman"/>
              </a:rPr>
              <a:t>Принципы</a:t>
            </a:r>
            <a:r>
              <a:rPr sz="2000" b="1" spc="-10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коррекционного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обучения</a:t>
            </a:r>
            <a:endParaRPr sz="2000">
              <a:latin typeface="Times New Roman"/>
              <a:cs typeface="Times New Roman"/>
            </a:endParaRPr>
          </a:p>
          <a:p>
            <a:pPr marL="12700" marR="5080" indent="642620" algn="just">
              <a:lnSpc>
                <a:spcPct val="100000"/>
              </a:lnSpc>
              <a:spcBef>
                <a:spcPts val="215"/>
              </a:spcBef>
              <a:buAutoNum type="arabicPeriod"/>
              <a:tabLst>
                <a:tab pos="655320" algn="l"/>
              </a:tabLst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Принцип</a:t>
            </a:r>
            <a:r>
              <a:rPr sz="2000" b="1" spc="32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комплексного</a:t>
            </a:r>
            <a:r>
              <a:rPr sz="2000" b="1" spc="32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подхода</a:t>
            </a:r>
            <a:r>
              <a:rPr sz="2000" b="1" spc="32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к</a:t>
            </a:r>
            <a:r>
              <a:rPr sz="2000" b="1" spc="32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диагностике</a:t>
            </a:r>
            <a:r>
              <a:rPr sz="2000" b="1" spc="32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000" b="1" spc="32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реализации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потенциальных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возможностей детей в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обучении и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воспитании.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Коррекция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нарушений</a:t>
            </a:r>
            <a:r>
              <a:rPr sz="2000" b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развития</a:t>
            </a:r>
            <a:r>
              <a:rPr sz="20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возможна</a:t>
            </a:r>
            <a:r>
              <a:rPr sz="20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только</a:t>
            </a:r>
            <a:r>
              <a:rPr sz="20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при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учёте</a:t>
            </a:r>
            <a:r>
              <a:rPr sz="20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результатов</a:t>
            </a:r>
            <a:r>
              <a:rPr sz="20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диагностики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0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анализа</a:t>
            </a:r>
            <a:r>
              <a:rPr sz="20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ситуации</a:t>
            </a:r>
            <a:r>
              <a:rPr sz="20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развития.</a:t>
            </a:r>
            <a:endParaRPr sz="2000">
              <a:latin typeface="Times New Roman"/>
              <a:cs typeface="Times New Roman"/>
            </a:endParaRPr>
          </a:p>
          <a:p>
            <a:pPr marL="12700" marR="5715" indent="270510" algn="just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83210" algn="l"/>
              </a:tabLst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Принцип</a:t>
            </a:r>
            <a:r>
              <a:rPr sz="2000" b="1" spc="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ранней</a:t>
            </a:r>
            <a:r>
              <a:rPr sz="2000" b="1" spc="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диагностики.</a:t>
            </a:r>
            <a:r>
              <a:rPr sz="2000" b="1" spc="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Принцип</a:t>
            </a:r>
            <a:r>
              <a:rPr sz="2000" b="1" spc="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основан</a:t>
            </a:r>
            <a:r>
              <a:rPr sz="2000" b="1" spc="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2000" b="1" spc="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учёте</a:t>
            </a:r>
            <a:r>
              <a:rPr sz="2000" b="1" spc="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сензитивных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периодов</a:t>
            </a:r>
            <a:r>
              <a:rPr sz="2000" b="1" spc="1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развития</a:t>
            </a:r>
            <a:r>
              <a:rPr sz="2000" b="1" spc="1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ребёнка</a:t>
            </a:r>
            <a:r>
              <a:rPr sz="2000" b="1" spc="1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000" b="1" spc="1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предполагает</a:t>
            </a:r>
            <a:r>
              <a:rPr sz="2000" b="1" spc="1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оказание</a:t>
            </a:r>
            <a:r>
              <a:rPr sz="2000" b="1" spc="1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помощи</a:t>
            </a:r>
            <a:r>
              <a:rPr sz="2000" b="1" spc="1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2000" b="1" spc="1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условиях 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ДОУ.</a:t>
            </a:r>
            <a:endParaRPr sz="2000">
              <a:latin typeface="Times New Roman"/>
              <a:cs typeface="Times New Roman"/>
            </a:endParaRPr>
          </a:p>
          <a:p>
            <a:pPr marL="12700" marR="6350" indent="260985" algn="just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73685" algn="l"/>
              </a:tabLst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Принцип</a:t>
            </a:r>
            <a:r>
              <a:rPr sz="2000" b="1" spc="-8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достижения</a:t>
            </a:r>
            <a:r>
              <a:rPr sz="20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максимально</a:t>
            </a:r>
            <a:r>
              <a:rPr sz="20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доступного</a:t>
            </a:r>
            <a:r>
              <a:rPr sz="2000" b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уровня</a:t>
            </a:r>
            <a:r>
              <a:rPr sz="2000" b="1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образовательной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подготовки</a:t>
            </a:r>
            <a:r>
              <a:rPr sz="2000" b="1" spc="3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для</a:t>
            </a:r>
            <a:r>
              <a:rPr sz="2000" b="1" spc="3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интеграции</a:t>
            </a:r>
            <a:r>
              <a:rPr sz="2000" b="1" spc="3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000" b="1" spc="3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социальной</a:t>
            </a:r>
            <a:r>
              <a:rPr sz="2000" b="1" spc="3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адаптации.</a:t>
            </a:r>
            <a:r>
              <a:rPr sz="2000" b="1" spc="3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Данный</a:t>
            </a:r>
            <a:r>
              <a:rPr sz="2000" b="1" spc="3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принцип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предполагает</a:t>
            </a:r>
            <a:r>
              <a:rPr sz="2000" b="1" spc="7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введение</a:t>
            </a:r>
            <a:r>
              <a:rPr sz="2000" b="1" spc="6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2000" b="1" spc="5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содержание</a:t>
            </a:r>
            <a:r>
              <a:rPr sz="2000" b="1" spc="6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образования</a:t>
            </a:r>
            <a:r>
              <a:rPr sz="2000" b="1" spc="6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методов</a:t>
            </a:r>
            <a:r>
              <a:rPr sz="2000" b="1" spc="5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000" b="1" spc="6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приёмов обучения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20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ориентацией</a:t>
            </a:r>
            <a:r>
              <a:rPr sz="2000" b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зону</a:t>
            </a:r>
            <a:r>
              <a:rPr sz="20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ближайшего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развития.</a:t>
            </a:r>
            <a:endParaRPr sz="2000">
              <a:latin typeface="Times New Roman"/>
              <a:cs typeface="Times New Roman"/>
            </a:endParaRPr>
          </a:p>
          <a:p>
            <a:pPr marL="356870" indent="-344170" algn="just">
              <a:lnSpc>
                <a:spcPct val="100000"/>
              </a:lnSpc>
              <a:buAutoNum type="arabicPeriod"/>
              <a:tabLst>
                <a:tab pos="356870" algn="l"/>
              </a:tabLst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Принцип</a:t>
            </a:r>
            <a:r>
              <a:rPr sz="2000" b="1" spc="6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создания</a:t>
            </a:r>
            <a:r>
              <a:rPr sz="2000" b="1" spc="6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коррекционно-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развивающей</a:t>
            </a:r>
            <a:r>
              <a:rPr sz="2000" b="1" spc="6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среды</a:t>
            </a:r>
            <a:r>
              <a:rPr sz="2000" b="1" spc="6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как</a:t>
            </a:r>
            <a:r>
              <a:rPr sz="2000" b="1" spc="6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средства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логопедической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работы.</a:t>
            </a:r>
            <a:endParaRPr sz="2000">
              <a:latin typeface="Times New Roman"/>
              <a:cs typeface="Times New Roman"/>
            </a:endParaRPr>
          </a:p>
          <a:p>
            <a:pPr marL="265430" indent="-252729">
              <a:lnSpc>
                <a:spcPct val="100000"/>
              </a:lnSpc>
              <a:buAutoNum type="arabicPeriod" startAt="5"/>
              <a:tabLst>
                <a:tab pos="265430" algn="l"/>
              </a:tabLst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Принцип</a:t>
            </a:r>
            <a:r>
              <a:rPr sz="2000" b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индивидуального</a:t>
            </a:r>
            <a:r>
              <a:rPr sz="2000" b="1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подхода</a:t>
            </a:r>
            <a:endParaRPr sz="2000">
              <a:latin typeface="Times New Roman"/>
              <a:cs typeface="Times New Roman"/>
            </a:endParaRPr>
          </a:p>
          <a:p>
            <a:pPr marL="264795" indent="-252095">
              <a:lnSpc>
                <a:spcPct val="100000"/>
              </a:lnSpc>
              <a:buAutoNum type="arabicPeriod" startAt="5"/>
              <a:tabLst>
                <a:tab pos="264795" algn="l"/>
              </a:tabLst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Принцип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поддержки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самостоятельной</a:t>
            </a:r>
            <a:r>
              <a:rPr sz="2000" b="1" spc="-8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активности</a:t>
            </a:r>
            <a:r>
              <a:rPr sz="2000" b="1" spc="-1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ребенка</a:t>
            </a:r>
            <a:endParaRPr sz="2000">
              <a:latin typeface="Times New Roman"/>
              <a:cs typeface="Times New Roman"/>
            </a:endParaRPr>
          </a:p>
          <a:p>
            <a:pPr marL="265430" indent="-252729">
              <a:lnSpc>
                <a:spcPct val="100000"/>
              </a:lnSpc>
              <a:buAutoNum type="arabicPeriod" startAt="5"/>
              <a:tabLst>
                <a:tab pos="265430" algn="l"/>
              </a:tabLst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Принцип</a:t>
            </a:r>
            <a:r>
              <a:rPr sz="20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партнерского</a:t>
            </a:r>
            <a:r>
              <a:rPr sz="2000" b="1" spc="-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взаимодействия</a:t>
            </a:r>
            <a:r>
              <a:rPr sz="2000" b="1" spc="-9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20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семьей</a:t>
            </a:r>
            <a:endParaRPr sz="2000">
              <a:latin typeface="Times New Roman"/>
              <a:cs typeface="Times New Roman"/>
            </a:endParaRPr>
          </a:p>
          <a:p>
            <a:pPr marL="325755" indent="-313055">
              <a:lnSpc>
                <a:spcPct val="100000"/>
              </a:lnSpc>
              <a:spcBef>
                <a:spcPts val="5"/>
              </a:spcBef>
              <a:buAutoNum type="arabicPeriod" startAt="5"/>
              <a:tabLst>
                <a:tab pos="325755" algn="l"/>
              </a:tabLst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Принцип</a:t>
            </a:r>
            <a:r>
              <a:rPr sz="2000" b="1" spc="3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активного</a:t>
            </a:r>
            <a:r>
              <a:rPr sz="2000" b="1" spc="3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включения</a:t>
            </a:r>
            <a:r>
              <a:rPr sz="2000" b="1" spc="3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2000" b="1" spc="3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образовательный</a:t>
            </a:r>
            <a:r>
              <a:rPr sz="2000" b="1" spc="3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процесс</a:t>
            </a:r>
            <a:r>
              <a:rPr sz="2000" b="1" spc="3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всех</a:t>
            </a:r>
            <a:r>
              <a:rPr sz="2000" b="1" spc="3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его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участников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822" y="0"/>
            <a:ext cx="9145905" cy="6858000"/>
            <a:chOff x="-822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087904" cy="10205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822" y="52323"/>
              <a:ext cx="9145584" cy="90195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07937" y="279400"/>
            <a:ext cx="8728710" cy="6370955"/>
            <a:chOff x="207937" y="279400"/>
            <a:chExt cx="8728710" cy="6370955"/>
          </a:xfrm>
        </p:grpSpPr>
        <p:sp>
          <p:nvSpPr>
            <p:cNvPr id="6" name="object 6"/>
            <p:cNvSpPr/>
            <p:nvPr/>
          </p:nvSpPr>
          <p:spPr>
            <a:xfrm>
              <a:off x="214287" y="285711"/>
              <a:ext cx="8715375" cy="6358255"/>
            </a:xfrm>
            <a:custGeom>
              <a:avLst/>
              <a:gdLst/>
              <a:ahLst/>
              <a:cxnLst/>
              <a:rect l="l" t="t" r="r" b="b"/>
              <a:pathLst>
                <a:path w="8715375" h="6358255">
                  <a:moveTo>
                    <a:pt x="8715375" y="0"/>
                  </a:moveTo>
                  <a:lnTo>
                    <a:pt x="0" y="0"/>
                  </a:lnTo>
                  <a:lnTo>
                    <a:pt x="0" y="6358001"/>
                  </a:lnTo>
                  <a:lnTo>
                    <a:pt x="8715375" y="6358001"/>
                  </a:lnTo>
                  <a:lnTo>
                    <a:pt x="8715375" y="0"/>
                  </a:lnTo>
                  <a:close/>
                </a:path>
              </a:pathLst>
            </a:custGeom>
            <a:solidFill>
              <a:srgbClr val="B8CC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07937" y="279400"/>
              <a:ext cx="8728710" cy="6370955"/>
            </a:xfrm>
            <a:custGeom>
              <a:avLst/>
              <a:gdLst/>
              <a:ahLst/>
              <a:cxnLst/>
              <a:rect l="l" t="t" r="r" b="b"/>
              <a:pathLst>
                <a:path w="8728710" h="6370955">
                  <a:moveTo>
                    <a:pt x="6350" y="0"/>
                  </a:moveTo>
                  <a:lnTo>
                    <a:pt x="6350" y="6370662"/>
                  </a:lnTo>
                </a:path>
                <a:path w="8728710" h="6370955">
                  <a:moveTo>
                    <a:pt x="8721813" y="0"/>
                  </a:moveTo>
                  <a:lnTo>
                    <a:pt x="8721813" y="6370662"/>
                  </a:lnTo>
                </a:path>
                <a:path w="8728710" h="6370955">
                  <a:moveTo>
                    <a:pt x="0" y="6350"/>
                  </a:moveTo>
                  <a:lnTo>
                    <a:pt x="8728163" y="6350"/>
                  </a:lnTo>
                </a:path>
                <a:path w="8728710" h="6370955">
                  <a:moveTo>
                    <a:pt x="0" y="6364312"/>
                  </a:moveTo>
                  <a:lnTo>
                    <a:pt x="8728163" y="6364312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45465" y="775924"/>
            <a:ext cx="8625840" cy="465518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84785" algn="ctr">
              <a:lnSpc>
                <a:spcPct val="100000"/>
              </a:lnSpc>
              <a:spcBef>
                <a:spcPts val="535"/>
              </a:spcBef>
            </a:pPr>
            <a:r>
              <a:rPr sz="2400" dirty="0">
                <a:solidFill>
                  <a:srgbClr val="933634"/>
                </a:solidFill>
                <a:latin typeface="Times New Roman"/>
                <a:cs typeface="Times New Roman"/>
              </a:rPr>
              <a:t>Основные</a:t>
            </a:r>
            <a:r>
              <a:rPr sz="2400" spc="500" dirty="0">
                <a:solidFill>
                  <a:srgbClr val="933634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33634"/>
                </a:solidFill>
                <a:latin typeface="Times New Roman"/>
                <a:cs typeface="Times New Roman"/>
              </a:rPr>
              <a:t>направления</a:t>
            </a:r>
            <a:r>
              <a:rPr sz="2400" spc="-75" dirty="0">
                <a:solidFill>
                  <a:srgbClr val="933634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933634"/>
                </a:solidFill>
                <a:latin typeface="Times New Roman"/>
                <a:cs typeface="Times New Roman"/>
              </a:rPr>
              <a:t>коррекционной</a:t>
            </a:r>
            <a:r>
              <a:rPr sz="2400" spc="-110" dirty="0">
                <a:solidFill>
                  <a:srgbClr val="933634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33634"/>
                </a:solidFill>
                <a:latin typeface="Times New Roman"/>
                <a:cs typeface="Times New Roman"/>
              </a:rPr>
              <a:t>работы</a:t>
            </a:r>
            <a:r>
              <a:rPr sz="2400" spc="-50" dirty="0">
                <a:solidFill>
                  <a:srgbClr val="933634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933634"/>
                </a:solidFill>
                <a:latin typeface="Times New Roman"/>
                <a:cs typeface="Times New Roman"/>
              </a:rPr>
              <a:t>учителя-</a:t>
            </a:r>
            <a:endParaRPr sz="2400">
              <a:latin typeface="Times New Roman"/>
              <a:cs typeface="Times New Roman"/>
            </a:endParaRPr>
          </a:p>
          <a:p>
            <a:pPr marL="27940" algn="ctr">
              <a:lnSpc>
                <a:spcPct val="100000"/>
              </a:lnSpc>
              <a:spcBef>
                <a:spcPts val="434"/>
              </a:spcBef>
            </a:pPr>
            <a:r>
              <a:rPr sz="2400" spc="-10" dirty="0">
                <a:solidFill>
                  <a:srgbClr val="933634"/>
                </a:solidFill>
                <a:latin typeface="Times New Roman"/>
                <a:cs typeface="Times New Roman"/>
              </a:rPr>
              <a:t>логопеда</a:t>
            </a:r>
            <a:endParaRPr sz="2400">
              <a:latin typeface="Times New Roman"/>
              <a:cs typeface="Times New Roman"/>
            </a:endParaRPr>
          </a:p>
          <a:p>
            <a:pPr marL="338455" indent="-252729" algn="just">
              <a:lnSpc>
                <a:spcPct val="100000"/>
              </a:lnSpc>
              <a:spcBef>
                <a:spcPts val="430"/>
              </a:spcBef>
              <a:buClr>
                <a:srgbClr val="003561"/>
              </a:buClr>
              <a:buChar char="-"/>
              <a:tabLst>
                <a:tab pos="338455" algn="l"/>
              </a:tabLst>
            </a:pPr>
            <a:r>
              <a:rPr sz="2400" b="1" dirty="0">
                <a:latin typeface="Times New Roman"/>
                <a:cs typeface="Times New Roman"/>
              </a:rPr>
              <a:t>Обогащение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активизация</a:t>
            </a:r>
            <a:r>
              <a:rPr sz="2400" b="1" spc="-1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словаря;</a:t>
            </a:r>
            <a:endParaRPr sz="2400">
              <a:latin typeface="Times New Roman"/>
              <a:cs typeface="Times New Roman"/>
            </a:endParaRPr>
          </a:p>
          <a:p>
            <a:pPr marL="85725" marR="5080" indent="450850" algn="just">
              <a:lnSpc>
                <a:spcPct val="115100"/>
              </a:lnSpc>
              <a:buChar char="-"/>
              <a:tabLst>
                <a:tab pos="536575" algn="l"/>
              </a:tabLst>
            </a:pPr>
            <a:r>
              <a:rPr sz="2400" b="1" dirty="0">
                <a:latin typeface="Times New Roman"/>
                <a:cs typeface="Times New Roman"/>
              </a:rPr>
              <a:t>формирование</a:t>
            </a:r>
            <a:r>
              <a:rPr sz="2400" b="1" spc="5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правильного</a:t>
            </a:r>
            <a:r>
              <a:rPr sz="2400" b="1" spc="5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произношения</a:t>
            </a:r>
            <a:r>
              <a:rPr sz="2400" b="1" spc="57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(воспитание </a:t>
            </a:r>
            <a:r>
              <a:rPr sz="2400" b="1" dirty="0">
                <a:latin typeface="Times New Roman"/>
                <a:cs typeface="Times New Roman"/>
              </a:rPr>
              <a:t>артикуляционных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навыков,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овладение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слоговой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структурой, </a:t>
            </a:r>
            <a:r>
              <a:rPr sz="2400" b="1" dirty="0">
                <a:latin typeface="Times New Roman"/>
                <a:cs typeface="Times New Roman"/>
              </a:rPr>
              <a:t>развитие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фонематического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слуха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восприятия);</a:t>
            </a:r>
            <a:endParaRPr sz="2400">
              <a:latin typeface="Times New Roman"/>
              <a:cs typeface="Times New Roman"/>
            </a:endParaRPr>
          </a:p>
          <a:p>
            <a:pPr marL="12700" marR="12065" indent="331470" algn="just">
              <a:lnSpc>
                <a:spcPct val="115100"/>
              </a:lnSpc>
              <a:buChar char="-"/>
              <a:tabLst>
                <a:tab pos="344170" algn="l"/>
              </a:tabLst>
            </a:pPr>
            <a:r>
              <a:rPr sz="2400" b="1" dirty="0">
                <a:latin typeface="Times New Roman"/>
                <a:cs typeface="Times New Roman"/>
              </a:rPr>
              <a:t>практическое</a:t>
            </a:r>
            <a:r>
              <a:rPr sz="2400" b="1" spc="27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усвоение</a:t>
            </a:r>
            <a:r>
              <a:rPr sz="2400" b="1" spc="254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лексических</a:t>
            </a:r>
            <a:r>
              <a:rPr sz="2400" b="1" spc="275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285" dirty="0">
                <a:latin typeface="Times New Roman"/>
                <a:cs typeface="Times New Roman"/>
              </a:rPr>
              <a:t>  </a:t>
            </a:r>
            <a:r>
              <a:rPr sz="2400" b="1" spc="-10" dirty="0">
                <a:latin typeface="Times New Roman"/>
                <a:cs typeface="Times New Roman"/>
              </a:rPr>
              <a:t>грамматических </a:t>
            </a:r>
            <a:r>
              <a:rPr sz="2400" b="1" dirty="0">
                <a:latin typeface="Times New Roman"/>
                <a:cs typeface="Times New Roman"/>
              </a:rPr>
              <a:t>средств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языка;</a:t>
            </a:r>
            <a:endParaRPr sz="2400">
              <a:latin typeface="Times New Roman"/>
              <a:cs typeface="Times New Roman"/>
            </a:endParaRPr>
          </a:p>
          <a:p>
            <a:pPr marL="262255" lvl="1" indent="-176530">
              <a:lnSpc>
                <a:spcPct val="100000"/>
              </a:lnSpc>
              <a:spcBef>
                <a:spcPts val="430"/>
              </a:spcBef>
              <a:buChar char="-"/>
              <a:tabLst>
                <a:tab pos="262255" algn="l"/>
              </a:tabLst>
            </a:pPr>
            <a:r>
              <a:rPr sz="2400" b="1" dirty="0">
                <a:latin typeface="Times New Roman"/>
                <a:cs typeface="Times New Roman"/>
              </a:rPr>
              <a:t>развитие</a:t>
            </a:r>
            <a:r>
              <a:rPr sz="2400" b="1" spc="-114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навыков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связной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речи;</a:t>
            </a:r>
            <a:endParaRPr sz="2400">
              <a:latin typeface="Times New Roman"/>
              <a:cs typeface="Times New Roman"/>
            </a:endParaRPr>
          </a:p>
          <a:p>
            <a:pPr marL="261620" lvl="1" indent="-175895">
              <a:lnSpc>
                <a:spcPct val="100000"/>
              </a:lnSpc>
              <a:spcBef>
                <a:spcPts val="434"/>
              </a:spcBef>
              <a:buChar char="-"/>
              <a:tabLst>
                <a:tab pos="261620" algn="l"/>
              </a:tabLst>
            </a:pPr>
            <a:r>
              <a:rPr sz="2400" b="1" spc="-25" dirty="0">
                <a:latin typeface="Times New Roman"/>
                <a:cs typeface="Times New Roman"/>
              </a:rPr>
              <a:t>подготовка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к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обучению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грамоте</a:t>
            </a:r>
            <a:r>
              <a:rPr sz="2400" b="1" spc="-1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овладение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её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элементами;</a:t>
            </a:r>
            <a:endParaRPr sz="2400">
              <a:latin typeface="Times New Roman"/>
              <a:cs typeface="Times New Roman"/>
            </a:endParaRPr>
          </a:p>
          <a:p>
            <a:pPr marL="261620" lvl="1" indent="-175895">
              <a:lnSpc>
                <a:spcPct val="100000"/>
              </a:lnSpc>
              <a:spcBef>
                <a:spcPts val="434"/>
              </a:spcBef>
              <a:buChar char="-"/>
              <a:tabLst>
                <a:tab pos="26162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формирование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предпосылок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учебной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деятельности.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4889" y="3639121"/>
            <a:ext cx="2582545" cy="3082290"/>
            <a:chOff x="6354889" y="3639121"/>
            <a:chExt cx="2582545" cy="3082290"/>
          </a:xfrm>
        </p:grpSpPr>
        <p:sp>
          <p:nvSpPr>
            <p:cNvPr id="3" name="object 3"/>
            <p:cNvSpPr/>
            <p:nvPr/>
          </p:nvSpPr>
          <p:spPr>
            <a:xfrm>
              <a:off x="6359652" y="3643884"/>
              <a:ext cx="2573020" cy="3072765"/>
            </a:xfrm>
            <a:custGeom>
              <a:avLst/>
              <a:gdLst/>
              <a:ahLst/>
              <a:cxnLst/>
              <a:rect l="l" t="t" r="r" b="b"/>
              <a:pathLst>
                <a:path w="2573020" h="3072765">
                  <a:moveTo>
                    <a:pt x="2572511" y="0"/>
                  </a:moveTo>
                  <a:lnTo>
                    <a:pt x="0" y="0"/>
                  </a:lnTo>
                  <a:lnTo>
                    <a:pt x="0" y="3072384"/>
                  </a:lnTo>
                  <a:lnTo>
                    <a:pt x="2572511" y="3072384"/>
                  </a:lnTo>
                  <a:lnTo>
                    <a:pt x="25725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359652" y="3643884"/>
              <a:ext cx="2573020" cy="3072765"/>
            </a:xfrm>
            <a:custGeom>
              <a:avLst/>
              <a:gdLst/>
              <a:ahLst/>
              <a:cxnLst/>
              <a:rect l="l" t="t" r="r" b="b"/>
              <a:pathLst>
                <a:path w="2573020" h="3072765">
                  <a:moveTo>
                    <a:pt x="0" y="3072384"/>
                  </a:moveTo>
                  <a:lnTo>
                    <a:pt x="2572511" y="3072384"/>
                  </a:lnTo>
                  <a:lnTo>
                    <a:pt x="2572511" y="0"/>
                  </a:lnTo>
                  <a:lnTo>
                    <a:pt x="0" y="0"/>
                  </a:lnTo>
                  <a:lnTo>
                    <a:pt x="0" y="307238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439027" y="3672078"/>
            <a:ext cx="24149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Инструктор </a:t>
            </a:r>
            <a:r>
              <a:rPr sz="1200" b="1" dirty="0">
                <a:latin typeface="Times New Roman"/>
                <a:cs typeface="Times New Roman"/>
              </a:rPr>
              <a:t>по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физкультуре</a:t>
            </a:r>
            <a:endParaRPr sz="1200">
              <a:latin typeface="Times New Roman"/>
              <a:cs typeface="Times New Roman"/>
            </a:endParaRPr>
          </a:p>
          <a:p>
            <a:pPr marL="54610" indent="-54610" algn="ctr">
              <a:lnSpc>
                <a:spcPct val="100000"/>
              </a:lnSpc>
              <a:buSzPct val="75000"/>
              <a:buFont typeface="Times New Roman"/>
              <a:buChar char="•"/>
              <a:tabLst>
                <a:tab pos="54610" algn="l"/>
              </a:tabLst>
            </a:pPr>
            <a:r>
              <a:rPr sz="1200" b="1" dirty="0">
                <a:latin typeface="Times New Roman"/>
                <a:cs typeface="Times New Roman"/>
              </a:rPr>
              <a:t>Занятия</a:t>
            </a:r>
            <a:r>
              <a:rPr sz="1200" b="1" spc="1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по</a:t>
            </a:r>
            <a:r>
              <a:rPr sz="1200" b="1" spc="1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развитию</a:t>
            </a:r>
            <a:r>
              <a:rPr sz="1200" b="1" spc="13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мышечной</a:t>
            </a:r>
            <a:endParaRPr sz="1200">
              <a:latin typeface="Times New Roman"/>
              <a:cs typeface="Times New Roman"/>
            </a:endParaRPr>
          </a:p>
          <a:p>
            <a:pPr marR="1571625" algn="ctr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релаксации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39027" y="4220971"/>
            <a:ext cx="2415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10" indent="-62230">
              <a:lnSpc>
                <a:spcPct val="100000"/>
              </a:lnSpc>
              <a:spcBef>
                <a:spcPts val="100"/>
              </a:spcBef>
              <a:buSzPct val="91666"/>
              <a:buFont typeface="Times New Roman"/>
              <a:buChar char="•"/>
              <a:tabLst>
                <a:tab pos="67310" algn="l"/>
                <a:tab pos="869315" algn="l"/>
                <a:tab pos="1472565" algn="l"/>
                <a:tab pos="2313940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Развитие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spc="-20" dirty="0">
                <a:latin typeface="Times New Roman"/>
                <a:cs typeface="Times New Roman"/>
              </a:rPr>
              <a:t>общей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spc="-10" dirty="0">
                <a:latin typeface="Times New Roman"/>
                <a:cs typeface="Times New Roman"/>
              </a:rPr>
              <a:t>моторики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spc="-50" dirty="0">
                <a:latin typeface="Times New Roman"/>
                <a:cs typeface="Times New Roman"/>
              </a:rPr>
              <a:t>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39027" y="4403852"/>
            <a:ext cx="16554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координации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движений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39027" y="4586427"/>
            <a:ext cx="241998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10" indent="-62230">
              <a:lnSpc>
                <a:spcPct val="100000"/>
              </a:lnSpc>
              <a:spcBef>
                <a:spcPts val="100"/>
              </a:spcBef>
              <a:buSzPct val="91666"/>
              <a:buFont typeface="Times New Roman"/>
              <a:buChar char="•"/>
              <a:tabLst>
                <a:tab pos="67310" algn="l"/>
                <a:tab pos="1478915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Использование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spc="-10" dirty="0">
                <a:latin typeface="Times New Roman"/>
                <a:cs typeface="Times New Roman"/>
              </a:rPr>
              <a:t>специальных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39027" y="4769866"/>
            <a:ext cx="241808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">
              <a:lnSpc>
                <a:spcPct val="100000"/>
              </a:lnSpc>
              <a:spcBef>
                <a:spcPts val="100"/>
              </a:spcBef>
              <a:tabLst>
                <a:tab pos="1198245" algn="l"/>
                <a:tab pos="2313940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подобранных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spc="-10" dirty="0">
                <a:latin typeface="Times New Roman"/>
                <a:cs typeface="Times New Roman"/>
              </a:rPr>
              <a:t>упражнений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spc="-50" dirty="0">
                <a:latin typeface="Times New Roman"/>
                <a:cs typeface="Times New Roman"/>
              </a:rPr>
              <a:t>и </a:t>
            </a:r>
            <a:r>
              <a:rPr sz="1200" b="1" spc="-10" dirty="0">
                <a:latin typeface="Times New Roman"/>
                <a:cs typeface="Times New Roman"/>
              </a:rPr>
              <a:t>подвижных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Times New Roman"/>
                <a:cs typeface="Times New Roman"/>
              </a:rPr>
              <a:t>игр</a:t>
            </a:r>
            <a:endParaRPr sz="1200">
              <a:latin typeface="Times New Roman"/>
              <a:cs typeface="Times New Roman"/>
            </a:endParaRPr>
          </a:p>
          <a:p>
            <a:pPr marL="67310" indent="-62230">
              <a:lnSpc>
                <a:spcPct val="100000"/>
              </a:lnSpc>
              <a:buSzPct val="91666"/>
              <a:buFont typeface="Times New Roman"/>
              <a:buChar char="•"/>
              <a:tabLst>
                <a:tab pos="67310" algn="l"/>
              </a:tabLst>
            </a:pPr>
            <a:r>
              <a:rPr sz="1200" b="1" dirty="0">
                <a:latin typeface="Times New Roman"/>
                <a:cs typeface="Times New Roman"/>
              </a:rPr>
              <a:t>Исполнение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движения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по</a:t>
            </a:r>
            <a:r>
              <a:rPr sz="1200" b="1" spc="-7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образцу</a:t>
            </a:r>
            <a:endParaRPr sz="1200">
              <a:latin typeface="Times New Roman"/>
              <a:cs typeface="Times New Roman"/>
            </a:endParaRPr>
          </a:p>
          <a:p>
            <a:pPr marL="67310" indent="-62230">
              <a:lnSpc>
                <a:spcPct val="100000"/>
              </a:lnSpc>
              <a:buSzPct val="91666"/>
              <a:buFont typeface="Times New Roman"/>
              <a:buChar char="•"/>
              <a:tabLst>
                <a:tab pos="67310" algn="l"/>
              </a:tabLst>
            </a:pPr>
            <a:r>
              <a:rPr sz="1200" b="1" dirty="0">
                <a:latin typeface="Times New Roman"/>
                <a:cs typeface="Times New Roman"/>
              </a:rPr>
              <a:t>Словесная</a:t>
            </a:r>
            <a:r>
              <a:rPr sz="1200" b="1" spc="6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регуляция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действий</a:t>
            </a:r>
            <a:r>
              <a:rPr sz="1200" b="1" spc="30" dirty="0">
                <a:latin typeface="Times New Roman"/>
                <a:cs typeface="Times New Roman"/>
              </a:rPr>
              <a:t> </a:t>
            </a:r>
            <a:r>
              <a:rPr sz="1200" b="1" spc="-50" dirty="0">
                <a:latin typeface="Times New Roman"/>
                <a:cs typeface="Times New Roman"/>
              </a:rPr>
              <a:t>и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функций</a:t>
            </a:r>
            <a:endParaRPr sz="1200">
              <a:latin typeface="Times New Roman"/>
              <a:cs typeface="Times New Roman"/>
            </a:endParaRPr>
          </a:p>
          <a:p>
            <a:pPr marL="12700" marR="5080" indent="-7620">
              <a:lnSpc>
                <a:spcPct val="100000"/>
              </a:lnSpc>
              <a:buSzPct val="91666"/>
              <a:buFont typeface="Times New Roman"/>
              <a:buChar char="•"/>
              <a:tabLst>
                <a:tab pos="67310" algn="l"/>
                <a:tab pos="1167765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	Развитие</a:t>
            </a:r>
            <a:r>
              <a:rPr sz="1200" b="1" dirty="0">
                <a:latin typeface="Times New Roman"/>
                <a:cs typeface="Times New Roman"/>
              </a:rPr>
              <a:t>	пространственно-временной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организации</a:t>
            </a:r>
            <a:r>
              <a:rPr sz="1200" b="1" spc="-7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движения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19441" y="6050686"/>
            <a:ext cx="1134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335" marR="5080" indent="-128270">
              <a:lnSpc>
                <a:spcPct val="100000"/>
              </a:lnSpc>
              <a:spcBef>
                <a:spcPts val="100"/>
              </a:spcBef>
              <a:tabLst>
                <a:tab pos="1033780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коррекцию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spc="-50" dirty="0">
                <a:latin typeface="Times New Roman"/>
                <a:cs typeface="Times New Roman"/>
              </a:rPr>
              <a:t>и </a:t>
            </a:r>
            <a:r>
              <a:rPr sz="1200" b="1" spc="-10" dirty="0">
                <a:latin typeface="Times New Roman"/>
                <a:cs typeface="Times New Roman"/>
              </a:rPr>
              <a:t>двигательных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39027" y="6050686"/>
            <a:ext cx="10598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7620">
              <a:lnSpc>
                <a:spcPct val="100000"/>
              </a:lnSpc>
              <a:spcBef>
                <a:spcPts val="100"/>
              </a:spcBef>
              <a:buSzPct val="91666"/>
              <a:buFont typeface="Times New Roman"/>
              <a:buChar char="•"/>
              <a:tabLst>
                <a:tab pos="67310" algn="l"/>
                <a:tab pos="881380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	Задания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spc="-25" dirty="0">
                <a:latin typeface="Times New Roman"/>
                <a:cs typeface="Times New Roman"/>
              </a:rPr>
              <a:t>на </a:t>
            </a:r>
            <a:r>
              <a:rPr sz="1200" b="1" spc="-10" dirty="0">
                <a:latin typeface="Times New Roman"/>
                <a:cs typeface="Times New Roman"/>
              </a:rPr>
              <a:t>исправление нарушений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322705" y="709993"/>
            <a:ext cx="5680075" cy="3507104"/>
            <a:chOff x="1322705" y="709993"/>
            <a:chExt cx="5680075" cy="3507104"/>
          </a:xfrm>
        </p:grpSpPr>
        <p:sp>
          <p:nvSpPr>
            <p:cNvPr id="13" name="object 13"/>
            <p:cNvSpPr/>
            <p:nvPr/>
          </p:nvSpPr>
          <p:spPr>
            <a:xfrm>
              <a:off x="1322705" y="852423"/>
              <a:ext cx="5680075" cy="3364865"/>
            </a:xfrm>
            <a:custGeom>
              <a:avLst/>
              <a:gdLst/>
              <a:ahLst/>
              <a:cxnLst/>
              <a:rect l="l" t="t" r="r" b="b"/>
              <a:pathLst>
                <a:path w="5680075" h="3364865">
                  <a:moveTo>
                    <a:pt x="116078" y="3286887"/>
                  </a:moveTo>
                  <a:lnTo>
                    <a:pt x="84353" y="3288106"/>
                  </a:lnTo>
                  <a:lnTo>
                    <a:pt x="44475" y="2225929"/>
                  </a:lnTo>
                  <a:lnTo>
                    <a:pt x="44411" y="2224227"/>
                  </a:lnTo>
                  <a:lnTo>
                    <a:pt x="76073" y="2223008"/>
                  </a:lnTo>
                  <a:lnTo>
                    <a:pt x="69811" y="2211578"/>
                  </a:lnTo>
                  <a:lnTo>
                    <a:pt x="35179" y="2148332"/>
                  </a:lnTo>
                  <a:lnTo>
                    <a:pt x="0" y="2225929"/>
                  </a:lnTo>
                  <a:lnTo>
                    <a:pt x="31711" y="2224722"/>
                  </a:lnTo>
                  <a:lnTo>
                    <a:pt x="31242" y="2212086"/>
                  </a:lnTo>
                  <a:lnTo>
                    <a:pt x="31648" y="2223008"/>
                  </a:lnTo>
                  <a:lnTo>
                    <a:pt x="31711" y="2224722"/>
                  </a:lnTo>
                  <a:lnTo>
                    <a:pt x="71589" y="3286887"/>
                  </a:lnTo>
                  <a:lnTo>
                    <a:pt x="71653" y="3288601"/>
                  </a:lnTo>
                  <a:lnTo>
                    <a:pt x="40005" y="3289808"/>
                  </a:lnTo>
                  <a:lnTo>
                    <a:pt x="80899" y="3364484"/>
                  </a:lnTo>
                  <a:lnTo>
                    <a:pt x="109562" y="3301238"/>
                  </a:lnTo>
                  <a:lnTo>
                    <a:pt x="116078" y="3286887"/>
                  </a:lnTo>
                  <a:close/>
                </a:path>
                <a:path w="5680075" h="3364865">
                  <a:moveTo>
                    <a:pt x="5680075" y="648716"/>
                  </a:moveTo>
                  <a:lnTo>
                    <a:pt x="5662828" y="624586"/>
                  </a:lnTo>
                  <a:lnTo>
                    <a:pt x="5630545" y="579374"/>
                  </a:lnTo>
                  <a:lnTo>
                    <a:pt x="5615660" y="607491"/>
                  </a:lnTo>
                  <a:lnTo>
                    <a:pt x="4466844" y="0"/>
                  </a:lnTo>
                  <a:lnTo>
                    <a:pt x="4461002" y="11176"/>
                  </a:lnTo>
                  <a:lnTo>
                    <a:pt x="5609768" y="618642"/>
                  </a:lnTo>
                  <a:lnTo>
                    <a:pt x="5594858" y="646811"/>
                  </a:lnTo>
                  <a:lnTo>
                    <a:pt x="5680075" y="648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73908" y="714755"/>
              <a:ext cx="2666999" cy="297180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073908" y="714755"/>
              <a:ext cx="2667000" cy="2971800"/>
            </a:xfrm>
            <a:custGeom>
              <a:avLst/>
              <a:gdLst/>
              <a:ahLst/>
              <a:cxnLst/>
              <a:rect l="l" t="t" r="r" b="b"/>
              <a:pathLst>
                <a:path w="2667000" h="2971800">
                  <a:moveTo>
                    <a:pt x="0" y="2971800"/>
                  </a:moveTo>
                  <a:lnTo>
                    <a:pt x="2666999" y="2971800"/>
                  </a:lnTo>
                  <a:lnTo>
                    <a:pt x="2666999" y="0"/>
                  </a:lnTo>
                  <a:lnTo>
                    <a:pt x="0" y="0"/>
                  </a:lnTo>
                  <a:lnTo>
                    <a:pt x="0" y="29718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072883" y="644651"/>
            <a:ext cx="1828800" cy="2880360"/>
          </a:xfrm>
          <a:prstGeom prst="rect">
            <a:avLst/>
          </a:prstGeom>
          <a:solidFill>
            <a:srgbClr val="FFFFFF"/>
          </a:solidFill>
          <a:ln w="9144">
            <a:solidFill>
              <a:srgbClr val="00000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306705">
              <a:lnSpc>
                <a:spcPct val="100000"/>
              </a:lnSpc>
              <a:spcBef>
                <a:spcPts val="300"/>
              </a:spcBef>
            </a:pPr>
            <a:r>
              <a:rPr sz="1200" b="1" spc="-20" dirty="0">
                <a:latin typeface="Times New Roman"/>
                <a:cs typeface="Times New Roman"/>
              </a:rPr>
              <a:t>Педагог-</a:t>
            </a:r>
            <a:r>
              <a:rPr sz="1200" b="1" spc="-10" dirty="0">
                <a:latin typeface="Times New Roman"/>
                <a:cs typeface="Times New Roman"/>
              </a:rPr>
              <a:t>психолог</a:t>
            </a:r>
            <a:endParaRPr sz="1200">
              <a:latin typeface="Times New Roman"/>
              <a:cs typeface="Times New Roman"/>
            </a:endParaRPr>
          </a:p>
          <a:p>
            <a:pPr marL="92710" marR="78105" indent="-7620">
              <a:lnSpc>
                <a:spcPct val="100000"/>
              </a:lnSpc>
              <a:buSzPct val="91666"/>
              <a:buFont typeface="Times New Roman"/>
              <a:buChar char="•"/>
              <a:tabLst>
                <a:tab pos="147320" algn="l"/>
                <a:tab pos="1071880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	Коррекция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spc="-10" dirty="0">
                <a:latin typeface="Times New Roman"/>
                <a:cs typeface="Times New Roman"/>
              </a:rPr>
              <a:t>основных </a:t>
            </a:r>
            <a:r>
              <a:rPr sz="1200" b="1" dirty="0">
                <a:latin typeface="Times New Roman"/>
                <a:cs typeface="Times New Roman"/>
              </a:rPr>
              <a:t>психических</a:t>
            </a:r>
            <a:r>
              <a:rPr sz="1200" b="1" spc="16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процессов</a:t>
            </a:r>
            <a:endParaRPr sz="1200">
              <a:latin typeface="Times New Roman"/>
              <a:cs typeface="Times New Roman"/>
            </a:endParaRPr>
          </a:p>
          <a:p>
            <a:pPr marL="92710">
              <a:lnSpc>
                <a:spcPct val="100000"/>
              </a:lnSpc>
              <a:tabLst>
                <a:tab pos="635635" algn="l"/>
              </a:tabLst>
            </a:pPr>
            <a:r>
              <a:rPr sz="1200" b="1" dirty="0">
                <a:latin typeface="Times New Roman"/>
                <a:cs typeface="Times New Roman"/>
              </a:rPr>
              <a:t>-	</a:t>
            </a:r>
            <a:r>
              <a:rPr sz="1200" b="1" spc="-10" dirty="0">
                <a:latin typeface="Times New Roman"/>
                <a:cs typeface="Times New Roman"/>
              </a:rPr>
              <a:t>познавательной</a:t>
            </a:r>
            <a:endParaRPr sz="1200">
              <a:latin typeface="Times New Roman"/>
              <a:cs typeface="Times New Roman"/>
            </a:endParaRPr>
          </a:p>
          <a:p>
            <a:pPr marL="92710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latin typeface="Times New Roman"/>
                <a:cs typeface="Times New Roman"/>
              </a:rPr>
              <a:t>сферы</a:t>
            </a:r>
            <a:endParaRPr sz="1200">
              <a:latin typeface="Times New Roman"/>
              <a:cs typeface="Times New Roman"/>
            </a:endParaRPr>
          </a:p>
          <a:p>
            <a:pPr marL="92710" marR="78740" indent="-7620" algn="just">
              <a:lnSpc>
                <a:spcPct val="100000"/>
              </a:lnSpc>
              <a:buSzPct val="91666"/>
              <a:buFont typeface="Times New Roman"/>
              <a:buChar char="•"/>
              <a:tabLst>
                <a:tab pos="147320" algn="l"/>
                <a:tab pos="1654175" algn="l"/>
              </a:tabLst>
            </a:pPr>
            <a:r>
              <a:rPr sz="1200" b="1" dirty="0">
                <a:latin typeface="Times New Roman"/>
                <a:cs typeface="Times New Roman"/>
              </a:rPr>
              <a:t>	Снятия</a:t>
            </a:r>
            <a:r>
              <a:rPr sz="1200" b="1" spc="409" dirty="0">
                <a:latin typeface="Times New Roman"/>
                <a:cs typeface="Times New Roman"/>
              </a:rPr>
              <a:t>    </a:t>
            </a:r>
            <a:r>
              <a:rPr sz="1200" b="1" spc="-10" dirty="0">
                <a:latin typeface="Times New Roman"/>
                <a:cs typeface="Times New Roman"/>
              </a:rPr>
              <a:t>состояний тревожности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spc="-50" dirty="0">
                <a:latin typeface="Times New Roman"/>
                <a:cs typeface="Times New Roman"/>
              </a:rPr>
              <a:t>и </a:t>
            </a:r>
            <a:r>
              <a:rPr sz="1200" b="1" spc="-10" dirty="0">
                <a:latin typeface="Times New Roman"/>
                <a:cs typeface="Times New Roman"/>
              </a:rPr>
              <a:t>негативной</a:t>
            </a:r>
            <a:endParaRPr sz="1200">
              <a:latin typeface="Times New Roman"/>
              <a:cs typeface="Times New Roman"/>
            </a:endParaRPr>
          </a:p>
          <a:p>
            <a:pPr marL="92710">
              <a:lnSpc>
                <a:spcPct val="100000"/>
              </a:lnSpc>
              <a:tabLst>
                <a:tab pos="1577975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настроенности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spc="-25" dirty="0">
                <a:latin typeface="Times New Roman"/>
                <a:cs typeface="Times New Roman"/>
              </a:rPr>
              <a:t>на</a:t>
            </a:r>
            <a:endParaRPr sz="1200">
              <a:latin typeface="Times New Roman"/>
              <a:cs typeface="Times New Roman"/>
            </a:endParaRPr>
          </a:p>
          <a:p>
            <a:pPr marL="92710">
              <a:lnSpc>
                <a:spcPct val="100000"/>
              </a:lnSpc>
              <a:tabLst>
                <a:tab pos="1663064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занятиях</a:t>
            </a:r>
            <a:r>
              <a:rPr sz="1200" b="1" dirty="0">
                <a:latin typeface="Times New Roman"/>
                <a:cs typeface="Times New Roman"/>
              </a:rPr>
              <a:t>	–</a:t>
            </a:r>
            <a:endParaRPr sz="1200">
              <a:latin typeface="Times New Roman"/>
              <a:cs typeface="Times New Roman"/>
            </a:endParaRPr>
          </a:p>
          <a:p>
            <a:pPr marL="9271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эмоционально-волевой</a:t>
            </a:r>
            <a:endParaRPr sz="1200">
              <a:latin typeface="Times New Roman"/>
              <a:cs typeface="Times New Roman"/>
            </a:endParaRPr>
          </a:p>
          <a:p>
            <a:pPr marL="92710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latin typeface="Times New Roman"/>
                <a:cs typeface="Times New Roman"/>
              </a:rPr>
              <a:t>сферы</a:t>
            </a:r>
            <a:endParaRPr sz="1200">
              <a:latin typeface="Times New Roman"/>
              <a:cs typeface="Times New Roman"/>
            </a:endParaRPr>
          </a:p>
          <a:p>
            <a:pPr marL="92710" marR="457834" indent="-7620">
              <a:lnSpc>
                <a:spcPct val="100000"/>
              </a:lnSpc>
              <a:buSzPct val="91666"/>
              <a:buFont typeface="Times New Roman"/>
              <a:buChar char="•"/>
              <a:tabLst>
                <a:tab pos="147320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	Коррекция коммуникативной сферы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524052" y="28193"/>
            <a:ext cx="7519670" cy="514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1D1B11"/>
                </a:solidFill>
              </a:rPr>
              <a:t>Эффективность</a:t>
            </a:r>
            <a:r>
              <a:rPr sz="1600" spc="-35" dirty="0">
                <a:solidFill>
                  <a:srgbClr val="1D1B11"/>
                </a:solidFill>
              </a:rPr>
              <a:t> </a:t>
            </a:r>
            <a:r>
              <a:rPr sz="1600" spc="-25" dirty="0">
                <a:solidFill>
                  <a:srgbClr val="1D1B11"/>
                </a:solidFill>
              </a:rPr>
              <a:t>результатов</a:t>
            </a:r>
            <a:r>
              <a:rPr sz="1600" spc="-75" dirty="0">
                <a:solidFill>
                  <a:srgbClr val="1D1B11"/>
                </a:solidFill>
              </a:rPr>
              <a:t> </a:t>
            </a:r>
            <a:r>
              <a:rPr sz="1600" dirty="0">
                <a:solidFill>
                  <a:srgbClr val="1D1B11"/>
                </a:solidFill>
              </a:rPr>
              <a:t>коррекционной</a:t>
            </a:r>
            <a:r>
              <a:rPr sz="1600" spc="-45" dirty="0">
                <a:solidFill>
                  <a:srgbClr val="1D1B11"/>
                </a:solidFill>
              </a:rPr>
              <a:t> </a:t>
            </a:r>
            <a:r>
              <a:rPr sz="1600" spc="-10" dirty="0">
                <a:solidFill>
                  <a:srgbClr val="1D1B11"/>
                </a:solidFill>
              </a:rPr>
              <a:t>работы</a:t>
            </a:r>
            <a:r>
              <a:rPr sz="1600" spc="-50" dirty="0">
                <a:solidFill>
                  <a:srgbClr val="1D1B11"/>
                </a:solidFill>
              </a:rPr>
              <a:t> </a:t>
            </a:r>
            <a:r>
              <a:rPr sz="1600" dirty="0">
                <a:solidFill>
                  <a:srgbClr val="1D1B11"/>
                </a:solidFill>
              </a:rPr>
              <a:t>зависит</a:t>
            </a:r>
            <a:r>
              <a:rPr sz="1600" spc="-50" dirty="0">
                <a:solidFill>
                  <a:srgbClr val="1D1B11"/>
                </a:solidFill>
              </a:rPr>
              <a:t> </a:t>
            </a:r>
            <a:r>
              <a:rPr sz="1600" dirty="0">
                <a:solidFill>
                  <a:srgbClr val="1D1B11"/>
                </a:solidFill>
              </a:rPr>
              <a:t>от</a:t>
            </a:r>
            <a:r>
              <a:rPr sz="1600" spc="5" dirty="0">
                <a:solidFill>
                  <a:srgbClr val="1D1B11"/>
                </a:solidFill>
              </a:rPr>
              <a:t> </a:t>
            </a:r>
            <a:r>
              <a:rPr sz="1600" spc="-10" dirty="0">
                <a:solidFill>
                  <a:srgbClr val="1D1B11"/>
                </a:solidFill>
              </a:rPr>
              <a:t>взаимосвязи</a:t>
            </a:r>
            <a:r>
              <a:rPr sz="1600" spc="-60" dirty="0">
                <a:solidFill>
                  <a:srgbClr val="1D1B11"/>
                </a:solidFill>
              </a:rPr>
              <a:t> </a:t>
            </a:r>
            <a:r>
              <a:rPr sz="1600" spc="-20" dirty="0">
                <a:solidFill>
                  <a:srgbClr val="1D1B11"/>
                </a:solidFill>
              </a:rPr>
              <a:t>всех</a:t>
            </a:r>
            <a:endParaRPr sz="1600" dirty="0"/>
          </a:p>
          <a:p>
            <a:pPr marL="635" algn="ctr">
              <a:lnSpc>
                <a:spcPct val="100000"/>
              </a:lnSpc>
            </a:pPr>
            <a:r>
              <a:rPr sz="1600" spc="-10" dirty="0" err="1">
                <a:solidFill>
                  <a:srgbClr val="1D1B11"/>
                </a:solidFill>
              </a:rPr>
              <a:t>специалистов</a:t>
            </a:r>
            <a:r>
              <a:rPr sz="1600" spc="-25" dirty="0">
                <a:solidFill>
                  <a:srgbClr val="1D1B11"/>
                </a:solidFill>
              </a:rPr>
              <a:t> </a:t>
            </a:r>
            <a:r>
              <a:rPr sz="1600" spc="-20" dirty="0">
                <a:solidFill>
                  <a:srgbClr val="1D1B11"/>
                </a:solidFill>
              </a:rPr>
              <a:t> </a:t>
            </a:r>
            <a:r>
              <a:rPr sz="1600" spc="-10" dirty="0">
                <a:solidFill>
                  <a:srgbClr val="1D1B11"/>
                </a:solidFill>
              </a:rPr>
              <a:t>образования.</a:t>
            </a:r>
            <a:endParaRPr sz="1600" dirty="0"/>
          </a:p>
        </p:txBody>
      </p:sp>
      <p:sp>
        <p:nvSpPr>
          <p:cNvPr id="18" name="object 18"/>
          <p:cNvSpPr txBox="1"/>
          <p:nvPr/>
        </p:nvSpPr>
        <p:spPr>
          <a:xfrm>
            <a:off x="4008501" y="741679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ЛОГОПЕД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96183" y="1107694"/>
            <a:ext cx="18199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230" marR="5080" indent="-177165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максимальная</a:t>
            </a:r>
            <a:r>
              <a:rPr sz="1200" b="1" spc="2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коррекция </a:t>
            </a:r>
            <a:r>
              <a:rPr sz="1200" b="1" dirty="0">
                <a:latin typeface="Times New Roman"/>
                <a:cs typeface="Times New Roman"/>
              </a:rPr>
              <a:t>речевых</a:t>
            </a:r>
            <a:r>
              <a:rPr sz="1200" b="1" spc="-7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отклонений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459604" y="1473453"/>
            <a:ext cx="12052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03630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сложности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spc="-50" dirty="0">
                <a:latin typeface="Times New Roman"/>
                <a:cs typeface="Times New Roman"/>
              </a:rPr>
              <a:t>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057394" y="1656029"/>
            <a:ext cx="6051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речевых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51758" y="1473453"/>
            <a:ext cx="104584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7620">
              <a:lnSpc>
                <a:spcPct val="100000"/>
              </a:lnSpc>
              <a:spcBef>
                <a:spcPts val="100"/>
              </a:spcBef>
              <a:buSzPct val="91666"/>
              <a:buFont typeface="Times New Roman"/>
              <a:buChar char="•"/>
              <a:tabLst>
                <a:tab pos="67310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	Определение выраженности недостатков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151758" y="2022475"/>
            <a:ext cx="217741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10" indent="-62230">
              <a:lnSpc>
                <a:spcPct val="100000"/>
              </a:lnSpc>
              <a:spcBef>
                <a:spcPts val="100"/>
              </a:spcBef>
              <a:buSzPct val="91666"/>
              <a:buFont typeface="Times New Roman"/>
              <a:buChar char="•"/>
              <a:tabLst>
                <a:tab pos="67310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Постановка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и</a:t>
            </a:r>
            <a:r>
              <a:rPr sz="1200" b="1" spc="2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автоматизация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звуков</a:t>
            </a:r>
            <a:endParaRPr sz="1200">
              <a:latin typeface="Times New Roman"/>
              <a:cs typeface="Times New Roman"/>
            </a:endParaRPr>
          </a:p>
          <a:p>
            <a:pPr marL="12700" marR="241300" indent="-7620">
              <a:lnSpc>
                <a:spcPct val="100000"/>
              </a:lnSpc>
              <a:buSzPct val="91666"/>
              <a:buFont typeface="Times New Roman"/>
              <a:buChar char="•"/>
              <a:tabLst>
                <a:tab pos="67310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	Профилактика</a:t>
            </a:r>
            <a:r>
              <a:rPr sz="1200" b="1" spc="4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нарушений </a:t>
            </a:r>
            <a:r>
              <a:rPr sz="1200" b="1" dirty="0">
                <a:latin typeface="Times New Roman"/>
                <a:cs typeface="Times New Roman"/>
              </a:rPr>
              <a:t>письменной</a:t>
            </a:r>
            <a:r>
              <a:rPr sz="1200" b="1" spc="-60" dirty="0">
                <a:latin typeface="Times New Roman"/>
                <a:cs typeface="Times New Roman"/>
              </a:rPr>
              <a:t> </a:t>
            </a:r>
            <a:r>
              <a:rPr sz="1200" b="1" spc="-20" dirty="0">
                <a:latin typeface="Times New Roman"/>
                <a:cs typeface="Times New Roman"/>
              </a:rPr>
              <a:t>речи</a:t>
            </a:r>
            <a:endParaRPr sz="1200">
              <a:latin typeface="Times New Roman"/>
              <a:cs typeface="Times New Roman"/>
            </a:endParaRPr>
          </a:p>
          <a:p>
            <a:pPr marL="67310" indent="-62230">
              <a:lnSpc>
                <a:spcPct val="100000"/>
              </a:lnSpc>
              <a:buSzPct val="91666"/>
              <a:buFont typeface="Times New Roman"/>
              <a:buChar char="•"/>
              <a:tabLst>
                <a:tab pos="67310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Оказание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консультативной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помощи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родителям</a:t>
            </a:r>
            <a:endParaRPr sz="1200">
              <a:latin typeface="Times New Roman"/>
              <a:cs typeface="Times New Roman"/>
            </a:endParaRPr>
          </a:p>
          <a:p>
            <a:pPr marL="12700" marR="5080" indent="-7620">
              <a:lnSpc>
                <a:spcPct val="100000"/>
              </a:lnSpc>
              <a:spcBef>
                <a:spcPts val="5"/>
              </a:spcBef>
              <a:buSzPct val="91666"/>
              <a:buFont typeface="Times New Roman"/>
              <a:buChar char="•"/>
              <a:tabLst>
                <a:tab pos="67310" algn="l"/>
              </a:tabLst>
            </a:pPr>
            <a:r>
              <a:rPr sz="1200" b="1" spc="-20" dirty="0">
                <a:latin typeface="Times New Roman"/>
                <a:cs typeface="Times New Roman"/>
              </a:rPr>
              <a:t>	Научно-</a:t>
            </a:r>
            <a:r>
              <a:rPr sz="1200" b="1" spc="-10" dirty="0">
                <a:latin typeface="Times New Roman"/>
                <a:cs typeface="Times New Roman"/>
              </a:rPr>
              <a:t>методическая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помощь работникам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Times New Roman"/>
                <a:cs typeface="Times New Roman"/>
              </a:rPr>
              <a:t>ДОУ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96633" y="853249"/>
            <a:ext cx="1838325" cy="2152650"/>
            <a:chOff x="496633" y="853249"/>
            <a:chExt cx="1838325" cy="2152650"/>
          </a:xfrm>
        </p:grpSpPr>
        <p:sp>
          <p:nvSpPr>
            <p:cNvPr id="25" name="object 25"/>
            <p:cNvSpPr/>
            <p:nvPr/>
          </p:nvSpPr>
          <p:spPr>
            <a:xfrm>
              <a:off x="501395" y="858011"/>
              <a:ext cx="1828800" cy="2143125"/>
            </a:xfrm>
            <a:custGeom>
              <a:avLst/>
              <a:gdLst/>
              <a:ahLst/>
              <a:cxnLst/>
              <a:rect l="l" t="t" r="r" b="b"/>
              <a:pathLst>
                <a:path w="1828800" h="2143125">
                  <a:moveTo>
                    <a:pt x="1828800" y="0"/>
                  </a:moveTo>
                  <a:lnTo>
                    <a:pt x="0" y="0"/>
                  </a:lnTo>
                  <a:lnTo>
                    <a:pt x="0" y="2142744"/>
                  </a:lnTo>
                  <a:lnTo>
                    <a:pt x="1828800" y="2142744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01395" y="858011"/>
              <a:ext cx="1828800" cy="2143125"/>
            </a:xfrm>
            <a:custGeom>
              <a:avLst/>
              <a:gdLst/>
              <a:ahLst/>
              <a:cxnLst/>
              <a:rect l="l" t="t" r="r" b="b"/>
              <a:pathLst>
                <a:path w="1828800" h="2143125">
                  <a:moveTo>
                    <a:pt x="0" y="2142744"/>
                  </a:moveTo>
                  <a:lnTo>
                    <a:pt x="1828800" y="2142744"/>
                  </a:lnTo>
                  <a:lnTo>
                    <a:pt x="1828800" y="0"/>
                  </a:lnTo>
                  <a:lnTo>
                    <a:pt x="0" y="0"/>
                  </a:lnTo>
                  <a:lnTo>
                    <a:pt x="0" y="214274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957173" y="884682"/>
            <a:ext cx="910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Воспитатель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78916" y="1195832"/>
            <a:ext cx="16732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10" indent="-62230">
              <a:lnSpc>
                <a:spcPct val="100000"/>
              </a:lnSpc>
              <a:spcBef>
                <a:spcPts val="100"/>
              </a:spcBef>
              <a:buSzPct val="91666"/>
              <a:buFont typeface="Times New Roman"/>
              <a:buChar char="•"/>
              <a:tabLst>
                <a:tab pos="67310" algn="l"/>
                <a:tab pos="1122045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Соблюдение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spc="-10" dirty="0">
                <a:latin typeface="Times New Roman"/>
                <a:cs typeface="Times New Roman"/>
              </a:rPr>
              <a:t>единого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78916" y="1378711"/>
            <a:ext cx="16757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93115" algn="l"/>
                <a:tab pos="1497330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речевого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spc="-10" dirty="0">
                <a:latin typeface="Times New Roman"/>
                <a:cs typeface="Times New Roman"/>
              </a:rPr>
              <a:t>режима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spc="-25" dirty="0">
                <a:latin typeface="Times New Roman"/>
                <a:cs typeface="Times New Roman"/>
              </a:rPr>
              <a:t>на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78916" y="1561591"/>
            <a:ext cx="1672589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занятиях</a:t>
            </a:r>
            <a:r>
              <a:rPr sz="1200" b="1" spc="145" dirty="0">
                <a:latin typeface="Times New Roman"/>
                <a:cs typeface="Times New Roman"/>
              </a:rPr>
              <a:t>  </a:t>
            </a:r>
            <a:r>
              <a:rPr sz="1200" b="1" dirty="0">
                <a:latin typeface="Times New Roman"/>
                <a:cs typeface="Times New Roman"/>
              </a:rPr>
              <a:t>и</a:t>
            </a:r>
            <a:r>
              <a:rPr sz="1200" b="1" spc="145" dirty="0">
                <a:latin typeface="Times New Roman"/>
                <a:cs typeface="Times New Roman"/>
              </a:rPr>
              <a:t>  </a:t>
            </a:r>
            <a:r>
              <a:rPr sz="1200" b="1" dirty="0">
                <a:latin typeface="Times New Roman"/>
                <a:cs typeface="Times New Roman"/>
              </a:rPr>
              <a:t>во</a:t>
            </a:r>
            <a:r>
              <a:rPr sz="1200" b="1" spc="155" dirty="0">
                <a:latin typeface="Times New Roman"/>
                <a:cs typeface="Times New Roman"/>
              </a:rPr>
              <a:t>  </a:t>
            </a:r>
            <a:r>
              <a:rPr sz="1200" b="1" spc="-20" dirty="0">
                <a:latin typeface="Times New Roman"/>
                <a:cs typeface="Times New Roman"/>
              </a:rPr>
              <a:t>время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режимных</a:t>
            </a:r>
            <a:r>
              <a:rPr sz="1200" b="1" spc="-7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моментов</a:t>
            </a:r>
            <a:endParaRPr sz="1200">
              <a:latin typeface="Times New Roman"/>
              <a:cs typeface="Times New Roman"/>
            </a:endParaRPr>
          </a:p>
          <a:p>
            <a:pPr marL="12700" marR="421005" indent="-7620">
              <a:lnSpc>
                <a:spcPct val="100000"/>
              </a:lnSpc>
              <a:buSzPct val="91666"/>
              <a:buFont typeface="Times New Roman"/>
              <a:buChar char="•"/>
              <a:tabLst>
                <a:tab pos="67310" algn="l"/>
              </a:tabLst>
            </a:pPr>
            <a:r>
              <a:rPr sz="1200" b="1" dirty="0">
                <a:latin typeface="Times New Roman"/>
                <a:cs typeface="Times New Roman"/>
              </a:rPr>
              <a:t>	Развитие</a:t>
            </a:r>
            <a:r>
              <a:rPr sz="1200" b="1" spc="-6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мелкой моторики</a:t>
            </a:r>
            <a:endParaRPr sz="1200">
              <a:latin typeface="Times New Roman"/>
              <a:cs typeface="Times New Roman"/>
            </a:endParaRPr>
          </a:p>
          <a:p>
            <a:pPr marL="12700" marR="207645" indent="-7620">
              <a:lnSpc>
                <a:spcPct val="100000"/>
              </a:lnSpc>
              <a:buSzPct val="91666"/>
              <a:buFont typeface="Times New Roman"/>
              <a:buChar char="•"/>
              <a:tabLst>
                <a:tab pos="67310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	Индивидуальные </a:t>
            </a:r>
            <a:r>
              <a:rPr sz="1200" b="1" dirty="0">
                <a:latin typeface="Times New Roman"/>
                <a:cs typeface="Times New Roman"/>
              </a:rPr>
              <a:t>занятия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детьми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Times New Roman"/>
                <a:cs typeface="Times New Roman"/>
              </a:rPr>
              <a:t>во </a:t>
            </a:r>
            <a:r>
              <a:rPr sz="1200" b="1" spc="-10" dirty="0">
                <a:latin typeface="Times New Roman"/>
                <a:cs typeface="Times New Roman"/>
              </a:rPr>
              <a:t>второй</a:t>
            </a:r>
            <a:r>
              <a:rPr sz="1200" b="1" spc="-6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половине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Times New Roman"/>
                <a:cs typeface="Times New Roman"/>
              </a:rPr>
              <a:t>дня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144011" y="4430267"/>
            <a:ext cx="2667000" cy="344805"/>
          </a:xfrm>
          <a:prstGeom prst="rect">
            <a:avLst/>
          </a:prstGeom>
          <a:solidFill>
            <a:srgbClr val="FFFFFF"/>
          </a:solidFill>
          <a:ln w="9144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321310">
              <a:lnSpc>
                <a:spcPct val="100000"/>
              </a:lnSpc>
              <a:spcBef>
                <a:spcPts val="315"/>
              </a:spcBef>
            </a:pPr>
            <a:r>
              <a:rPr sz="1200" b="1" spc="-10" dirty="0">
                <a:latin typeface="Times New Roman"/>
                <a:cs typeface="Times New Roman"/>
              </a:rPr>
              <a:t>Ребенок</a:t>
            </a:r>
            <a:r>
              <a:rPr sz="1200" b="1" spc="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нарушениями</a:t>
            </a:r>
            <a:r>
              <a:rPr sz="1200" b="1" spc="-20" dirty="0">
                <a:latin typeface="Times New Roman"/>
                <a:cs typeface="Times New Roman"/>
              </a:rPr>
              <a:t> речи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40017" y="4212145"/>
            <a:ext cx="2752725" cy="2408555"/>
            <a:chOff x="140017" y="4212145"/>
            <a:chExt cx="2752725" cy="2408555"/>
          </a:xfrm>
        </p:grpSpPr>
        <p:sp>
          <p:nvSpPr>
            <p:cNvPr id="33" name="object 33"/>
            <p:cNvSpPr/>
            <p:nvPr/>
          </p:nvSpPr>
          <p:spPr>
            <a:xfrm>
              <a:off x="144779" y="4216908"/>
              <a:ext cx="2743200" cy="2399030"/>
            </a:xfrm>
            <a:custGeom>
              <a:avLst/>
              <a:gdLst/>
              <a:ahLst/>
              <a:cxnLst/>
              <a:rect l="l" t="t" r="r" b="b"/>
              <a:pathLst>
                <a:path w="2743200" h="2399029">
                  <a:moveTo>
                    <a:pt x="2743200" y="0"/>
                  </a:moveTo>
                  <a:lnTo>
                    <a:pt x="0" y="0"/>
                  </a:lnTo>
                  <a:lnTo>
                    <a:pt x="0" y="2398776"/>
                  </a:lnTo>
                  <a:lnTo>
                    <a:pt x="2743200" y="2398776"/>
                  </a:lnTo>
                  <a:lnTo>
                    <a:pt x="2743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44779" y="4216908"/>
              <a:ext cx="2743200" cy="2399030"/>
            </a:xfrm>
            <a:custGeom>
              <a:avLst/>
              <a:gdLst/>
              <a:ahLst/>
              <a:cxnLst/>
              <a:rect l="l" t="t" r="r" b="b"/>
              <a:pathLst>
                <a:path w="2743200" h="2399029">
                  <a:moveTo>
                    <a:pt x="0" y="2398776"/>
                  </a:moveTo>
                  <a:lnTo>
                    <a:pt x="2743200" y="2398776"/>
                  </a:lnTo>
                  <a:lnTo>
                    <a:pt x="2743200" y="0"/>
                  </a:lnTo>
                  <a:lnTo>
                    <a:pt x="0" y="0"/>
                  </a:lnTo>
                  <a:lnTo>
                    <a:pt x="0" y="239877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496011" y="4243832"/>
            <a:ext cx="2032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Музыкальный</a:t>
            </a:r>
            <a:r>
              <a:rPr sz="1200" b="1" spc="2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руководитель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374138" y="4865878"/>
            <a:ext cx="437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темпа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21691" y="4865878"/>
            <a:ext cx="207708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7620">
              <a:lnSpc>
                <a:spcPct val="100000"/>
              </a:lnSpc>
              <a:spcBef>
                <a:spcPts val="100"/>
              </a:spcBef>
              <a:buSzPct val="91666"/>
              <a:buFont typeface="Times New Roman"/>
              <a:buChar char="•"/>
              <a:tabLst>
                <a:tab pos="67310" algn="l"/>
              </a:tabLst>
            </a:pPr>
            <a:r>
              <a:rPr sz="1200" b="1" dirty="0">
                <a:latin typeface="Times New Roman"/>
                <a:cs typeface="Times New Roman"/>
              </a:rPr>
              <a:t>	Развитие</a:t>
            </a:r>
            <a:r>
              <a:rPr sz="1200" b="1" spc="48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чувства</a:t>
            </a:r>
            <a:r>
              <a:rPr sz="1200" b="1" spc="459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ритма</a:t>
            </a:r>
            <a:r>
              <a:rPr sz="1200" b="1" spc="434" dirty="0">
                <a:latin typeface="Times New Roman"/>
                <a:cs typeface="Times New Roman"/>
              </a:rPr>
              <a:t> </a:t>
            </a:r>
            <a:r>
              <a:rPr sz="1200" b="1" spc="-50" dirty="0">
                <a:latin typeface="Times New Roman"/>
                <a:cs typeface="Times New Roman"/>
              </a:rPr>
              <a:t>и </a:t>
            </a:r>
            <a:r>
              <a:rPr sz="1200" b="1" spc="-20" dirty="0">
                <a:latin typeface="Times New Roman"/>
                <a:cs typeface="Times New Roman"/>
              </a:rPr>
              <a:t>речи</a:t>
            </a:r>
            <a:endParaRPr sz="1200">
              <a:latin typeface="Times New Roman"/>
              <a:cs typeface="Times New Roman"/>
            </a:endParaRPr>
          </a:p>
          <a:p>
            <a:pPr marL="67310" indent="-62230">
              <a:lnSpc>
                <a:spcPct val="100000"/>
              </a:lnSpc>
              <a:buSzPct val="91666"/>
              <a:buFont typeface="Times New Roman"/>
              <a:buChar char="•"/>
              <a:tabLst>
                <a:tab pos="67310" algn="l"/>
              </a:tabLst>
            </a:pPr>
            <a:r>
              <a:rPr sz="1200" b="1" spc="-20" dirty="0">
                <a:latin typeface="Times New Roman"/>
                <a:cs typeface="Times New Roman"/>
              </a:rPr>
              <a:t>Автоматизация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20" dirty="0">
                <a:latin typeface="Times New Roman"/>
                <a:cs typeface="Times New Roman"/>
              </a:rPr>
              <a:t>звуков</a:t>
            </a:r>
            <a:r>
              <a:rPr sz="1200" b="1" spc="70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Times New Roman"/>
                <a:cs typeface="Times New Roman"/>
              </a:rPr>
              <a:t>при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исполнении</a:t>
            </a:r>
            <a:r>
              <a:rPr sz="1200" b="1" spc="-65" dirty="0">
                <a:latin typeface="Times New Roman"/>
                <a:cs typeface="Times New Roman"/>
              </a:rPr>
              <a:t> </a:t>
            </a:r>
            <a:r>
              <a:rPr sz="1200" b="1" spc="-20" dirty="0">
                <a:latin typeface="Times New Roman"/>
                <a:cs typeface="Times New Roman"/>
              </a:rPr>
              <a:t>песен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21691" y="5597753"/>
            <a:ext cx="22809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10" indent="-62230">
              <a:lnSpc>
                <a:spcPct val="100000"/>
              </a:lnSpc>
              <a:spcBef>
                <a:spcPts val="100"/>
              </a:spcBef>
              <a:buSzPct val="91666"/>
              <a:buFont typeface="Times New Roman"/>
              <a:buChar char="•"/>
              <a:tabLst>
                <a:tab pos="67310" algn="l"/>
              </a:tabLst>
            </a:pPr>
            <a:r>
              <a:rPr sz="1200" b="1" dirty="0">
                <a:latin typeface="Times New Roman"/>
                <a:cs typeface="Times New Roman"/>
              </a:rPr>
              <a:t>Соотношение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речи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движение</a:t>
            </a:r>
            <a:r>
              <a:rPr sz="1200" spc="-10" dirty="0">
                <a:latin typeface="Times New Roman"/>
                <a:cs typeface="Times New Roman"/>
              </a:rPr>
              <a:t>м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430011" y="2995929"/>
            <a:ext cx="1647189" cy="1433830"/>
          </a:xfrm>
          <a:custGeom>
            <a:avLst/>
            <a:gdLst/>
            <a:ahLst/>
            <a:cxnLst/>
            <a:rect l="l" t="t" r="r" b="b"/>
            <a:pathLst>
              <a:path w="1647190" h="1433829">
                <a:moveTo>
                  <a:pt x="36575" y="1334643"/>
                </a:moveTo>
                <a:lnTo>
                  <a:pt x="32892" y="1336421"/>
                </a:lnTo>
                <a:lnTo>
                  <a:pt x="31750" y="1339723"/>
                </a:lnTo>
                <a:lnTo>
                  <a:pt x="0" y="1433576"/>
                </a:lnTo>
                <a:lnTo>
                  <a:pt x="18114" y="1430147"/>
                </a:lnTo>
                <a:lnTo>
                  <a:pt x="13588" y="1430147"/>
                </a:lnTo>
                <a:lnTo>
                  <a:pt x="5334" y="1420495"/>
                </a:lnTo>
                <a:lnTo>
                  <a:pt x="23034" y="1405103"/>
                </a:lnTo>
                <a:lnTo>
                  <a:pt x="43814" y="1343787"/>
                </a:lnTo>
                <a:lnTo>
                  <a:pt x="44958" y="1340485"/>
                </a:lnTo>
                <a:lnTo>
                  <a:pt x="43179" y="1336929"/>
                </a:lnTo>
                <a:lnTo>
                  <a:pt x="36575" y="1334643"/>
                </a:lnTo>
                <a:close/>
              </a:path>
              <a:path w="1647190" h="1433829">
                <a:moveTo>
                  <a:pt x="23034" y="1405103"/>
                </a:moveTo>
                <a:lnTo>
                  <a:pt x="5334" y="1420495"/>
                </a:lnTo>
                <a:lnTo>
                  <a:pt x="13588" y="1430147"/>
                </a:lnTo>
                <a:lnTo>
                  <a:pt x="16802" y="1427353"/>
                </a:lnTo>
                <a:lnTo>
                  <a:pt x="15493" y="1427353"/>
                </a:lnTo>
                <a:lnTo>
                  <a:pt x="8254" y="1419098"/>
                </a:lnTo>
                <a:lnTo>
                  <a:pt x="18983" y="1417055"/>
                </a:lnTo>
                <a:lnTo>
                  <a:pt x="23034" y="1405103"/>
                </a:lnTo>
                <a:close/>
              </a:path>
              <a:path w="1647190" h="1433829">
                <a:moveTo>
                  <a:pt x="98425" y="1401953"/>
                </a:moveTo>
                <a:lnTo>
                  <a:pt x="31351" y="1414701"/>
                </a:lnTo>
                <a:lnTo>
                  <a:pt x="13588" y="1430147"/>
                </a:lnTo>
                <a:lnTo>
                  <a:pt x="18114" y="1430147"/>
                </a:lnTo>
                <a:lnTo>
                  <a:pt x="97282" y="1415161"/>
                </a:lnTo>
                <a:lnTo>
                  <a:pt x="100837" y="1414399"/>
                </a:lnTo>
                <a:lnTo>
                  <a:pt x="102997" y="1411097"/>
                </a:lnTo>
                <a:lnTo>
                  <a:pt x="101726" y="1404239"/>
                </a:lnTo>
                <a:lnTo>
                  <a:pt x="98425" y="1401953"/>
                </a:lnTo>
                <a:close/>
              </a:path>
              <a:path w="1647190" h="1433829">
                <a:moveTo>
                  <a:pt x="18983" y="1417055"/>
                </a:moveTo>
                <a:lnTo>
                  <a:pt x="8254" y="1419098"/>
                </a:lnTo>
                <a:lnTo>
                  <a:pt x="15493" y="1427353"/>
                </a:lnTo>
                <a:lnTo>
                  <a:pt x="18983" y="1417055"/>
                </a:lnTo>
                <a:close/>
              </a:path>
              <a:path w="1647190" h="1433829">
                <a:moveTo>
                  <a:pt x="31351" y="1414701"/>
                </a:moveTo>
                <a:lnTo>
                  <a:pt x="18983" y="1417055"/>
                </a:lnTo>
                <a:lnTo>
                  <a:pt x="15493" y="1427353"/>
                </a:lnTo>
                <a:lnTo>
                  <a:pt x="16802" y="1427353"/>
                </a:lnTo>
                <a:lnTo>
                  <a:pt x="31351" y="1414701"/>
                </a:lnTo>
                <a:close/>
              </a:path>
              <a:path w="1647190" h="1433829">
                <a:moveTo>
                  <a:pt x="1638935" y="0"/>
                </a:moveTo>
                <a:lnTo>
                  <a:pt x="23034" y="1405103"/>
                </a:lnTo>
                <a:lnTo>
                  <a:pt x="18983" y="1417055"/>
                </a:lnTo>
                <a:lnTo>
                  <a:pt x="31351" y="1414701"/>
                </a:lnTo>
                <a:lnTo>
                  <a:pt x="1647189" y="9652"/>
                </a:lnTo>
                <a:lnTo>
                  <a:pt x="1638935" y="0"/>
                </a:lnTo>
                <a:close/>
              </a:path>
            </a:pathLst>
          </a:custGeom>
          <a:solidFill>
            <a:srgbClr val="055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139442" y="2996692"/>
            <a:ext cx="1219835" cy="1433195"/>
          </a:xfrm>
          <a:custGeom>
            <a:avLst/>
            <a:gdLst/>
            <a:ahLst/>
            <a:cxnLst/>
            <a:rect l="l" t="t" r="r" b="b"/>
            <a:pathLst>
              <a:path w="1219835" h="1433195">
                <a:moveTo>
                  <a:pt x="1126744" y="1386840"/>
                </a:moveTo>
                <a:lnTo>
                  <a:pt x="1123060" y="1388618"/>
                </a:lnTo>
                <a:lnTo>
                  <a:pt x="1120774" y="1395222"/>
                </a:lnTo>
                <a:lnTo>
                  <a:pt x="1122553" y="1398778"/>
                </a:lnTo>
                <a:lnTo>
                  <a:pt x="1219327" y="1432814"/>
                </a:lnTo>
                <a:lnTo>
                  <a:pt x="1218352" y="1427353"/>
                </a:lnTo>
                <a:lnTo>
                  <a:pt x="1206245" y="1427353"/>
                </a:lnTo>
                <a:lnTo>
                  <a:pt x="1190965" y="1409374"/>
                </a:lnTo>
                <a:lnTo>
                  <a:pt x="1126744" y="1386840"/>
                </a:lnTo>
                <a:close/>
              </a:path>
              <a:path w="1219835" h="1433195">
                <a:moveTo>
                  <a:pt x="1190965" y="1409374"/>
                </a:moveTo>
                <a:lnTo>
                  <a:pt x="1206245" y="1427353"/>
                </a:lnTo>
                <a:lnTo>
                  <a:pt x="1209856" y="1424305"/>
                </a:lnTo>
                <a:lnTo>
                  <a:pt x="1204848" y="1424305"/>
                </a:lnTo>
                <a:lnTo>
                  <a:pt x="1202932" y="1413576"/>
                </a:lnTo>
                <a:lnTo>
                  <a:pt x="1190965" y="1409374"/>
                </a:lnTo>
                <a:close/>
              </a:path>
              <a:path w="1219835" h="1433195">
                <a:moveTo>
                  <a:pt x="1197991" y="1329563"/>
                </a:moveTo>
                <a:lnTo>
                  <a:pt x="1194561" y="1330198"/>
                </a:lnTo>
                <a:lnTo>
                  <a:pt x="1191133" y="1330706"/>
                </a:lnTo>
                <a:lnTo>
                  <a:pt x="1188720" y="1334008"/>
                </a:lnTo>
                <a:lnTo>
                  <a:pt x="1200698" y="1401068"/>
                </a:lnTo>
                <a:lnTo>
                  <a:pt x="1216024" y="1419098"/>
                </a:lnTo>
                <a:lnTo>
                  <a:pt x="1206245" y="1427353"/>
                </a:lnTo>
                <a:lnTo>
                  <a:pt x="1218352" y="1427353"/>
                </a:lnTo>
                <a:lnTo>
                  <a:pt x="1201928" y="1335278"/>
                </a:lnTo>
                <a:lnTo>
                  <a:pt x="1201293" y="1331849"/>
                </a:lnTo>
                <a:lnTo>
                  <a:pt x="1197991" y="1329563"/>
                </a:lnTo>
                <a:close/>
              </a:path>
              <a:path w="1219835" h="1433195">
                <a:moveTo>
                  <a:pt x="1202932" y="1413576"/>
                </a:moveTo>
                <a:lnTo>
                  <a:pt x="1204848" y="1424305"/>
                </a:lnTo>
                <a:lnTo>
                  <a:pt x="1213231" y="1417193"/>
                </a:lnTo>
                <a:lnTo>
                  <a:pt x="1202932" y="1413576"/>
                </a:lnTo>
                <a:close/>
              </a:path>
              <a:path w="1219835" h="1433195">
                <a:moveTo>
                  <a:pt x="1200698" y="1401068"/>
                </a:moveTo>
                <a:lnTo>
                  <a:pt x="1202932" y="1413576"/>
                </a:lnTo>
                <a:lnTo>
                  <a:pt x="1213231" y="1417193"/>
                </a:lnTo>
                <a:lnTo>
                  <a:pt x="1204848" y="1424305"/>
                </a:lnTo>
                <a:lnTo>
                  <a:pt x="1209856" y="1424305"/>
                </a:lnTo>
                <a:lnTo>
                  <a:pt x="1216024" y="1419098"/>
                </a:lnTo>
                <a:lnTo>
                  <a:pt x="1200698" y="1401068"/>
                </a:lnTo>
                <a:close/>
              </a:path>
              <a:path w="1219835" h="1433195">
                <a:moveTo>
                  <a:pt x="9651" y="0"/>
                </a:moveTo>
                <a:lnTo>
                  <a:pt x="0" y="8128"/>
                </a:lnTo>
                <a:lnTo>
                  <a:pt x="1190965" y="1409374"/>
                </a:lnTo>
                <a:lnTo>
                  <a:pt x="1202932" y="1413576"/>
                </a:lnTo>
                <a:lnTo>
                  <a:pt x="1200698" y="1401068"/>
                </a:lnTo>
                <a:lnTo>
                  <a:pt x="9651" y="0"/>
                </a:lnTo>
                <a:close/>
              </a:path>
            </a:pathLst>
          </a:custGeom>
          <a:solidFill>
            <a:srgbClr val="055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" name="object 41"/>
          <p:cNvGrpSpPr/>
          <p:nvPr/>
        </p:nvGrpSpPr>
        <p:grpSpPr>
          <a:xfrm>
            <a:off x="2287523" y="852550"/>
            <a:ext cx="4072254" cy="4446905"/>
            <a:chOff x="2287523" y="852550"/>
            <a:chExt cx="4072254" cy="4446905"/>
          </a:xfrm>
        </p:grpSpPr>
        <p:sp>
          <p:nvSpPr>
            <p:cNvPr id="42" name="object 42"/>
            <p:cNvSpPr/>
            <p:nvPr/>
          </p:nvSpPr>
          <p:spPr>
            <a:xfrm>
              <a:off x="2287524" y="852550"/>
              <a:ext cx="4072254" cy="4446905"/>
            </a:xfrm>
            <a:custGeom>
              <a:avLst/>
              <a:gdLst/>
              <a:ahLst/>
              <a:cxnLst/>
              <a:rect l="l" t="t" r="r" b="b"/>
              <a:pathLst>
                <a:path w="4072254" h="4446905">
                  <a:moveTo>
                    <a:pt x="765175" y="10922"/>
                  </a:moveTo>
                  <a:lnTo>
                    <a:pt x="758825" y="0"/>
                  </a:lnTo>
                  <a:lnTo>
                    <a:pt x="62788" y="403644"/>
                  </a:lnTo>
                  <a:lnTo>
                    <a:pt x="46863" y="376174"/>
                  </a:lnTo>
                  <a:lnTo>
                    <a:pt x="0" y="447421"/>
                  </a:lnTo>
                  <a:lnTo>
                    <a:pt x="85090" y="442087"/>
                  </a:lnTo>
                  <a:lnTo>
                    <a:pt x="72859" y="421005"/>
                  </a:lnTo>
                  <a:lnTo>
                    <a:pt x="69151" y="414629"/>
                  </a:lnTo>
                  <a:lnTo>
                    <a:pt x="765175" y="10922"/>
                  </a:lnTo>
                  <a:close/>
                </a:path>
                <a:path w="4072254" h="4446905">
                  <a:moveTo>
                    <a:pt x="2054479" y="2865501"/>
                  </a:moveTo>
                  <a:lnTo>
                    <a:pt x="2042033" y="2863469"/>
                  </a:lnTo>
                  <a:lnTo>
                    <a:pt x="1935670" y="3501504"/>
                  </a:lnTo>
                  <a:lnTo>
                    <a:pt x="1904365" y="3496310"/>
                  </a:lnTo>
                  <a:lnTo>
                    <a:pt x="1929384" y="3577717"/>
                  </a:lnTo>
                  <a:lnTo>
                    <a:pt x="1974189" y="3516122"/>
                  </a:lnTo>
                  <a:lnTo>
                    <a:pt x="1979549" y="3508756"/>
                  </a:lnTo>
                  <a:lnTo>
                    <a:pt x="1948230" y="3503574"/>
                  </a:lnTo>
                  <a:lnTo>
                    <a:pt x="2054479" y="2865501"/>
                  </a:lnTo>
                  <a:close/>
                </a:path>
                <a:path w="4072254" h="4446905">
                  <a:moveTo>
                    <a:pt x="4060825" y="4415282"/>
                  </a:moveTo>
                  <a:lnTo>
                    <a:pt x="4008501" y="4415282"/>
                  </a:lnTo>
                  <a:lnTo>
                    <a:pt x="3995839" y="4415282"/>
                  </a:lnTo>
                  <a:lnTo>
                    <a:pt x="3995420" y="4446905"/>
                  </a:lnTo>
                  <a:lnTo>
                    <a:pt x="4060825" y="4415282"/>
                  </a:lnTo>
                  <a:close/>
                </a:path>
                <a:path w="4072254" h="4446905">
                  <a:moveTo>
                    <a:pt x="4072128" y="4409821"/>
                  </a:moveTo>
                  <a:lnTo>
                    <a:pt x="3996436" y="4370705"/>
                  </a:lnTo>
                  <a:lnTo>
                    <a:pt x="3996004" y="4402417"/>
                  </a:lnTo>
                  <a:lnTo>
                    <a:pt x="646252" y="4358805"/>
                  </a:lnTo>
                  <a:lnTo>
                    <a:pt x="646252" y="4358652"/>
                  </a:lnTo>
                  <a:lnTo>
                    <a:pt x="646684" y="4327017"/>
                  </a:lnTo>
                  <a:lnTo>
                    <a:pt x="569976" y="4364101"/>
                  </a:lnTo>
                  <a:lnTo>
                    <a:pt x="645668" y="4403217"/>
                  </a:lnTo>
                  <a:lnTo>
                    <a:pt x="646087" y="4371518"/>
                  </a:lnTo>
                  <a:lnTo>
                    <a:pt x="3995839" y="4415129"/>
                  </a:lnTo>
                  <a:lnTo>
                    <a:pt x="4008501" y="4415129"/>
                  </a:lnTo>
                  <a:lnTo>
                    <a:pt x="4061168" y="4415129"/>
                  </a:lnTo>
                  <a:lnTo>
                    <a:pt x="4072128" y="44098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447158" y="4774691"/>
              <a:ext cx="133350" cy="444500"/>
            </a:xfrm>
            <a:custGeom>
              <a:avLst/>
              <a:gdLst/>
              <a:ahLst/>
              <a:cxnLst/>
              <a:rect l="l" t="t" r="r" b="b"/>
              <a:pathLst>
                <a:path w="133350" h="444500">
                  <a:moveTo>
                    <a:pt x="37149" y="24516"/>
                  </a:moveTo>
                  <a:lnTo>
                    <a:pt x="33241" y="36476"/>
                  </a:lnTo>
                  <a:lnTo>
                    <a:pt x="120903" y="444245"/>
                  </a:lnTo>
                  <a:lnTo>
                    <a:pt x="133350" y="441578"/>
                  </a:lnTo>
                  <a:lnTo>
                    <a:pt x="45705" y="33896"/>
                  </a:lnTo>
                  <a:lnTo>
                    <a:pt x="37149" y="24516"/>
                  </a:lnTo>
                  <a:close/>
                </a:path>
                <a:path w="133350" h="444500">
                  <a:moveTo>
                    <a:pt x="31876" y="0"/>
                  </a:moveTo>
                  <a:lnTo>
                    <a:pt x="1015" y="94106"/>
                  </a:lnTo>
                  <a:lnTo>
                    <a:pt x="0" y="97535"/>
                  </a:lnTo>
                  <a:lnTo>
                    <a:pt x="1777" y="101091"/>
                  </a:lnTo>
                  <a:lnTo>
                    <a:pt x="5079" y="102107"/>
                  </a:lnTo>
                  <a:lnTo>
                    <a:pt x="8381" y="103250"/>
                  </a:lnTo>
                  <a:lnTo>
                    <a:pt x="12064" y="101472"/>
                  </a:lnTo>
                  <a:lnTo>
                    <a:pt x="13080" y="98170"/>
                  </a:lnTo>
                  <a:lnTo>
                    <a:pt x="33241" y="36476"/>
                  </a:lnTo>
                  <a:lnTo>
                    <a:pt x="28320" y="13588"/>
                  </a:lnTo>
                  <a:lnTo>
                    <a:pt x="40766" y="10921"/>
                  </a:lnTo>
                  <a:lnTo>
                    <a:pt x="41850" y="10921"/>
                  </a:lnTo>
                  <a:lnTo>
                    <a:pt x="31876" y="0"/>
                  </a:lnTo>
                  <a:close/>
                </a:path>
                <a:path w="133350" h="444500">
                  <a:moveTo>
                    <a:pt x="41850" y="10921"/>
                  </a:moveTo>
                  <a:lnTo>
                    <a:pt x="40766" y="10921"/>
                  </a:lnTo>
                  <a:lnTo>
                    <a:pt x="45705" y="33896"/>
                  </a:lnTo>
                  <a:lnTo>
                    <a:pt x="91693" y="84327"/>
                  </a:lnTo>
                  <a:lnTo>
                    <a:pt x="95630" y="84454"/>
                  </a:lnTo>
                  <a:lnTo>
                    <a:pt x="98298" y="82168"/>
                  </a:lnTo>
                  <a:lnTo>
                    <a:pt x="100837" y="79755"/>
                  </a:lnTo>
                  <a:lnTo>
                    <a:pt x="101091" y="75691"/>
                  </a:lnTo>
                  <a:lnTo>
                    <a:pt x="98678" y="73151"/>
                  </a:lnTo>
                  <a:lnTo>
                    <a:pt x="41850" y="10921"/>
                  </a:lnTo>
                  <a:close/>
                </a:path>
                <a:path w="133350" h="444500">
                  <a:moveTo>
                    <a:pt x="40766" y="10921"/>
                  </a:moveTo>
                  <a:lnTo>
                    <a:pt x="28320" y="13588"/>
                  </a:lnTo>
                  <a:lnTo>
                    <a:pt x="33241" y="36476"/>
                  </a:lnTo>
                  <a:lnTo>
                    <a:pt x="37149" y="24516"/>
                  </a:lnTo>
                  <a:lnTo>
                    <a:pt x="29844" y="16509"/>
                  </a:lnTo>
                  <a:lnTo>
                    <a:pt x="40512" y="14223"/>
                  </a:lnTo>
                  <a:lnTo>
                    <a:pt x="41476" y="14223"/>
                  </a:lnTo>
                  <a:lnTo>
                    <a:pt x="40766" y="10921"/>
                  </a:lnTo>
                  <a:close/>
                </a:path>
                <a:path w="133350" h="444500">
                  <a:moveTo>
                    <a:pt x="41476" y="14223"/>
                  </a:moveTo>
                  <a:lnTo>
                    <a:pt x="40512" y="14223"/>
                  </a:lnTo>
                  <a:lnTo>
                    <a:pt x="37149" y="24516"/>
                  </a:lnTo>
                  <a:lnTo>
                    <a:pt x="45705" y="33896"/>
                  </a:lnTo>
                  <a:lnTo>
                    <a:pt x="41476" y="14223"/>
                  </a:lnTo>
                  <a:close/>
                </a:path>
                <a:path w="133350" h="444500">
                  <a:moveTo>
                    <a:pt x="40512" y="14223"/>
                  </a:moveTo>
                  <a:lnTo>
                    <a:pt x="29844" y="16509"/>
                  </a:lnTo>
                  <a:lnTo>
                    <a:pt x="37149" y="24516"/>
                  </a:lnTo>
                  <a:lnTo>
                    <a:pt x="40512" y="14223"/>
                  </a:lnTo>
                  <a:close/>
                </a:path>
              </a:pathLst>
            </a:custGeom>
            <a:solidFill>
              <a:srgbClr val="055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1150" marR="5080" indent="-299085">
              <a:lnSpc>
                <a:spcPct val="114999"/>
              </a:lnSpc>
              <a:spcBef>
                <a:spcPts val="95"/>
              </a:spcBef>
            </a:pPr>
            <a:r>
              <a:rPr dirty="0"/>
              <a:t>Немаловажную</a:t>
            </a:r>
            <a:r>
              <a:rPr spc="-140" dirty="0"/>
              <a:t> </a:t>
            </a:r>
            <a:r>
              <a:rPr dirty="0"/>
              <a:t>роль</a:t>
            </a:r>
            <a:r>
              <a:rPr spc="-80" dirty="0"/>
              <a:t> </a:t>
            </a:r>
            <a:r>
              <a:rPr dirty="0"/>
              <a:t>в</a:t>
            </a:r>
            <a:r>
              <a:rPr spc="-60" dirty="0"/>
              <a:t> </a:t>
            </a:r>
            <a:r>
              <a:rPr dirty="0"/>
              <a:t>коррекционной</a:t>
            </a:r>
            <a:r>
              <a:rPr spc="-60" dirty="0"/>
              <a:t> </a:t>
            </a:r>
            <a:r>
              <a:rPr dirty="0"/>
              <a:t>работе</a:t>
            </a:r>
            <a:r>
              <a:rPr spc="-105" dirty="0"/>
              <a:t> </a:t>
            </a:r>
            <a:r>
              <a:rPr dirty="0"/>
              <a:t>с</a:t>
            </a:r>
            <a:r>
              <a:rPr spc="-50" dirty="0"/>
              <a:t> </a:t>
            </a:r>
            <a:r>
              <a:rPr spc="-10" dirty="0"/>
              <a:t>детьми </a:t>
            </a:r>
            <a:r>
              <a:rPr dirty="0"/>
              <a:t>имеет</a:t>
            </a:r>
            <a:r>
              <a:rPr spc="-75" dirty="0"/>
              <a:t> </a:t>
            </a:r>
            <a:r>
              <a:rPr dirty="0"/>
              <a:t>взаимосвязь</a:t>
            </a:r>
            <a:r>
              <a:rPr spc="-55" dirty="0"/>
              <a:t> </a:t>
            </a:r>
            <a:r>
              <a:rPr dirty="0"/>
              <a:t>и</a:t>
            </a:r>
            <a:r>
              <a:rPr spc="615" dirty="0"/>
              <a:t> </a:t>
            </a:r>
            <a:r>
              <a:rPr spc="-20" dirty="0"/>
              <a:t>сотрудничество</a:t>
            </a:r>
            <a:r>
              <a:rPr spc="-95" dirty="0"/>
              <a:t> </a:t>
            </a:r>
            <a:r>
              <a:rPr dirty="0"/>
              <a:t>с</a:t>
            </a:r>
            <a:r>
              <a:rPr spc="-30" dirty="0"/>
              <a:t> </a:t>
            </a:r>
            <a:r>
              <a:rPr spc="-10" dirty="0"/>
              <a:t>родителями</a:t>
            </a:r>
          </a:p>
        </p:txBody>
      </p:sp>
      <p:pic>
        <p:nvPicPr>
          <p:cNvPr id="3" name="object 3" descr="https://arhivurokov.ru/kopilka/uploads/user_file_573b5e246e5de/formy-i-mietody-raboty-s-roditieliami-po-oznakomlieniiu-dietiei-s-pravilami-dorozhnogho-dvizhieniia_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2896" y="1142998"/>
            <a:ext cx="7071359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2" y="0"/>
            <a:ext cx="9145584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2" y="0"/>
            <a:ext cx="9145584" cy="68579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607</Words>
  <Application>Microsoft Office PowerPoint</Application>
  <PresentationFormat>Экран (4:3)</PresentationFormat>
  <Paragraphs>100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Constantia</vt:lpstr>
      <vt:lpstr>Times New Roman</vt:lpstr>
      <vt:lpstr>Office Theme</vt:lpstr>
      <vt:lpstr>Презентация PowerPoint</vt:lpstr>
      <vt:lpstr>Презентация PowerPoint</vt:lpstr>
      <vt:lpstr>Задачи учителя-логопеда:</vt:lpstr>
      <vt:lpstr>Презентация PowerPoint</vt:lpstr>
      <vt:lpstr>Презентация PowerPoint</vt:lpstr>
      <vt:lpstr>Эффективность результатов коррекционной работы зависит от взаимосвязи всех специалистов  образования.</vt:lpstr>
      <vt:lpstr>Немаловажную роль в коррекционной работе с детьми имеет взаимосвязь и сотрудничество с родителями</vt:lpstr>
      <vt:lpstr>Презентация PowerPoint</vt:lpstr>
      <vt:lpstr>Презентация PowerPoint</vt:lpstr>
      <vt:lpstr>Презентация PowerPoint</vt:lpstr>
      <vt:lpstr>Актуальные проблемы современной логопедической службы: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Admin</cp:lastModifiedBy>
  <cp:revision>4</cp:revision>
  <dcterms:created xsi:type="dcterms:W3CDTF">2026-04-20T19:03:08Z</dcterms:created>
  <dcterms:modified xsi:type="dcterms:W3CDTF">2026-06-05T09:41:28Z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2017-10-31T00:00:00Z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2026-04-20T00:00:00Z</vt:filetime>
  </property>
  <property fmtid="{D5CDD505-2E9C-101B-9397-08002B2CF9AE}" pid="6" name="Producer">
    <vt:lpwstr>www.ilovepdf.com</vt:lpwstr>
  </property>
</Properties>
</file>