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4" r:id="rId2"/>
    <p:sldId id="305" r:id="rId3"/>
    <p:sldId id="306" r:id="rId4"/>
    <p:sldId id="307" r:id="rId5"/>
    <p:sldId id="308" r:id="rId6"/>
    <p:sldId id="304" r:id="rId7"/>
    <p:sldId id="302" r:id="rId8"/>
    <p:sldId id="303" r:id="rId9"/>
    <p:sldId id="301" r:id="rId10"/>
    <p:sldId id="300" r:id="rId11"/>
    <p:sldId id="293" r:id="rId12"/>
    <p:sldId id="294" r:id="rId13"/>
    <p:sldId id="264" r:id="rId14"/>
    <p:sldId id="266" r:id="rId15"/>
    <p:sldId id="267" r:id="rId16"/>
    <p:sldId id="268" r:id="rId17"/>
    <p:sldId id="270" r:id="rId18"/>
    <p:sldId id="271" r:id="rId19"/>
    <p:sldId id="272" r:id="rId20"/>
    <p:sldId id="299" r:id="rId21"/>
    <p:sldId id="298" r:id="rId22"/>
    <p:sldId id="296" r:id="rId23"/>
    <p:sldId id="297" r:id="rId24"/>
    <p:sldId id="260" r:id="rId25"/>
    <p:sldId id="261" r:id="rId26"/>
    <p:sldId id="262" r:id="rId27"/>
    <p:sldId id="263" r:id="rId28"/>
    <p:sldId id="256" r:id="rId29"/>
    <p:sldId id="291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788F-D13E-4AF2-9D92-F3FF4FECF622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E071-084A-4D89-9087-3351182EC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9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1A99-EF77-4D20-B043-5A379FB367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33C-27C6-4259-937B-513A8417DF3A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33C-27C6-4259-937B-513A8417DF3A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C9F933C-27C6-4259-937B-513A8417DF3A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sv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Relationship Id="rId9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4.svg"/><Relationship Id="rId18" Type="http://schemas.openxmlformats.org/officeDocument/2006/relationships/image" Target="../media/image79.svg"/><Relationship Id="rId26" Type="http://schemas.openxmlformats.org/officeDocument/2006/relationships/image" Target="../media/image86.svg"/><Relationship Id="rId3" Type="http://schemas.openxmlformats.org/officeDocument/2006/relationships/image" Target="../media/image65.svg"/><Relationship Id="rId21" Type="http://schemas.openxmlformats.org/officeDocument/2006/relationships/image" Target="../media/image34.png"/><Relationship Id="rId7" Type="http://schemas.openxmlformats.org/officeDocument/2006/relationships/image" Target="../media/image69.svg"/><Relationship Id="rId12" Type="http://schemas.openxmlformats.org/officeDocument/2006/relationships/image" Target="../media/image73.svg"/><Relationship Id="rId17" Type="http://schemas.openxmlformats.org/officeDocument/2006/relationships/image" Target="../media/image78.svg"/><Relationship Id="rId25" Type="http://schemas.openxmlformats.org/officeDocument/2006/relationships/image" Target="../media/image11.png"/><Relationship Id="rId33" Type="http://schemas.openxmlformats.org/officeDocument/2006/relationships/image" Target="../media/image40.png"/><Relationship Id="rId2" Type="http://schemas.openxmlformats.org/officeDocument/2006/relationships/image" Target="../media/image8.pn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29" Type="http://schemas.openxmlformats.org/officeDocument/2006/relationships/image" Target="../media/image8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2.svg"/><Relationship Id="rId24" Type="http://schemas.openxmlformats.org/officeDocument/2006/relationships/image" Target="../media/image37.png"/><Relationship Id="rId32" Type="http://schemas.openxmlformats.org/officeDocument/2006/relationships/image" Target="../media/image92.svg"/><Relationship Id="rId5" Type="http://schemas.openxmlformats.org/officeDocument/2006/relationships/image" Target="../media/image67.svg"/><Relationship Id="rId15" Type="http://schemas.openxmlformats.org/officeDocument/2006/relationships/image" Target="../media/image33.png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10" Type="http://schemas.openxmlformats.org/officeDocument/2006/relationships/image" Target="../media/image71.svg"/><Relationship Id="rId19" Type="http://schemas.openxmlformats.org/officeDocument/2006/relationships/image" Target="../media/image80.svg"/><Relationship Id="rId31" Type="http://schemas.openxmlformats.org/officeDocument/2006/relationships/image" Target="../media/image91.sv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75.svg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9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101.svg"/><Relationship Id="rId18" Type="http://schemas.openxmlformats.org/officeDocument/2006/relationships/image" Target="../media/image44.png"/><Relationship Id="rId26" Type="http://schemas.openxmlformats.org/officeDocument/2006/relationships/image" Target="../media/image9.png"/><Relationship Id="rId3" Type="http://schemas.openxmlformats.org/officeDocument/2006/relationships/image" Target="../media/image94.svg"/><Relationship Id="rId21" Type="http://schemas.openxmlformats.org/officeDocument/2006/relationships/image" Target="../media/image109.svg"/><Relationship Id="rId7" Type="http://schemas.openxmlformats.org/officeDocument/2006/relationships/image" Target="../media/image32.png"/><Relationship Id="rId12" Type="http://schemas.openxmlformats.org/officeDocument/2006/relationships/image" Target="../media/image100.svg"/><Relationship Id="rId17" Type="http://schemas.openxmlformats.org/officeDocument/2006/relationships/image" Target="../media/image43.png"/><Relationship Id="rId25" Type="http://schemas.openxmlformats.org/officeDocument/2006/relationships/image" Target="../media/image113.svg"/><Relationship Id="rId2" Type="http://schemas.openxmlformats.org/officeDocument/2006/relationships/image" Target="../media/image8.png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svg"/><Relationship Id="rId11" Type="http://schemas.openxmlformats.org/officeDocument/2006/relationships/image" Target="../media/image13.png"/><Relationship Id="rId24" Type="http://schemas.openxmlformats.org/officeDocument/2006/relationships/image" Target="../media/image112.svg"/><Relationship Id="rId5" Type="http://schemas.openxmlformats.org/officeDocument/2006/relationships/image" Target="../media/image31.png"/><Relationship Id="rId15" Type="http://schemas.openxmlformats.org/officeDocument/2006/relationships/image" Target="../media/image103.svg"/><Relationship Id="rId23" Type="http://schemas.openxmlformats.org/officeDocument/2006/relationships/image" Target="../media/image111.svg"/><Relationship Id="rId28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107.svg"/><Relationship Id="rId4" Type="http://schemas.openxmlformats.org/officeDocument/2006/relationships/image" Target="../media/image95.svg"/><Relationship Id="rId9" Type="http://schemas.openxmlformats.org/officeDocument/2006/relationships/image" Target="../media/image41.png"/><Relationship Id="rId14" Type="http://schemas.openxmlformats.org/officeDocument/2006/relationships/image" Target="../media/image102.svg"/><Relationship Id="rId22" Type="http://schemas.openxmlformats.org/officeDocument/2006/relationships/image" Target="../media/image110.svg"/><Relationship Id="rId27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clever-lab.pro/normativno-pravovye-dokumenty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407384408/" TargetMode="External"/><Relationship Id="rId2" Type="http://schemas.openxmlformats.org/officeDocument/2006/relationships/hyperlink" Target="https://www.zakonrf.info/zakon-ob-obrazovanii-v-rf/87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gosreestr.ru/educational_standard/federalnyi-gosudarstvennyi-obrazovatelnyi-standart-osnovnogo-obshchego-obrazovaniia" TargetMode="External"/><Relationship Id="rId4" Type="http://schemas.openxmlformats.org/officeDocument/2006/relationships/hyperlink" Target="https://fgosreestr.ru/educational_standard/federalnyi-gosudarstvennyi-obrazovatelnyi-standart-nachalnogo-obshchego-obrazovanii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rkce.apkpro.ru/doc/reliz.pdf" TargetMode="External"/><Relationship Id="rId3" Type="http://schemas.openxmlformats.org/officeDocument/2006/relationships/hyperlink" Target="https://fgosreestr.ru/oop/primernaia-rabochaia-programma-po-predmetnoi-oblasti-uchebnomu-predmetu-osnovy-religioznykh-kultur-i-svetskoi-etiki" TargetMode="External"/><Relationship Id="rId7" Type="http://schemas.openxmlformats.org/officeDocument/2006/relationships/hyperlink" Target="https://pravobraz.ru/instruktivno-normativnoe-pismo-ob-obuchenii-osnovam-religioznyx-kultur-i-svetskoj-etiki-orkse-v-obshheobrazovatelnyx-uchrezhdeniyax-rossijskoj-federacii/" TargetMode="External"/><Relationship Id="rId2" Type="http://schemas.openxmlformats.org/officeDocument/2006/relationships/hyperlink" Target="https://fgosreestr.ru/poop/primernaia-osnovnaia-obrazovatelnaia-programma-nachalnogo-obshchego-obrazovaniia-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smetod.ru/teaching-space/41/4688" TargetMode="External"/><Relationship Id="rId5" Type="http://schemas.openxmlformats.org/officeDocument/2006/relationships/hyperlink" Target="https://pravobraz.ru/rasporyazhenie-pravitelstva-rossijskoj-federacii-ot-28-yanvarya-2012-g-n-84-r-g-moskva/" TargetMode="External"/><Relationship Id="rId4" Type="http://schemas.openxmlformats.org/officeDocument/2006/relationships/hyperlink" Target="https://mosmetod.ru/teaching-space/41/4639" TargetMode="External"/><Relationship Id="rId9" Type="http://schemas.openxmlformats.org/officeDocument/2006/relationships/hyperlink" Target="http://publication.pravo.gov.ru/Document/View/000120220924000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7A30A5-AE88-449F-8C6B-5AC8BCDA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85877"/>
            <a:ext cx="2806652" cy="4079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600DF9B-EA2B-4C9B-A9C5-A5C87236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613792"/>
            <a:ext cx="2806652" cy="4078690"/>
          </a:xfrm>
          <a:prstGeom prst="rect">
            <a:avLst/>
          </a:prstGeom>
        </p:spPr>
      </p:pic>
      <p:sp>
        <p:nvSpPr>
          <p:cNvPr id="8" name="Содержимое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AA75653-C769-46F0-A7C2-92579CCD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0"/>
            <a:ext cx="7929618" cy="2204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7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</a:p>
          <a:p>
            <a:pPr marL="0" indent="0" algn="ctr">
              <a:lnSpc>
                <a:spcPct val="127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СОГЛАШЕНИЕ О СОТРУДНИЧЕСТВЕ С МИНИСТЕРСТВОМ ОБРАЗОВАНИЯ РОСТОВСКОЙ ОБЛАСТИ БЫЛО ПОДПИСАНО В 1996 ГОДУ, РЕГУЛЯРНО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4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DDF853E-9877-41C9-B763-2D734140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597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Приказом Министерства образования и науки РФ №1060 от 18 декабря 2012 года в учебный процесс общеобразовательных школ Российской Федерации введен новый учебный курс: </a:t>
            </a:r>
            <a:r>
              <a:rPr lang="ru-RU" sz="2400" i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Основы религиозных культур и светской этики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. Курс введен в состав </a:t>
            </a:r>
            <a:r>
              <a:rPr lang="ru-RU" sz="2400" u="sng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обязательных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учебных предметов 4 класса; ему отведено 34 часа (или 1 учебный час в неделю).</a:t>
            </a:r>
          </a:p>
          <a:p>
            <a:pPr algn="just"/>
            <a:endParaRPr lang="ru-RU" sz="240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Цель курса </a:t>
            </a:r>
            <a:r>
              <a:rPr lang="ru-RU" sz="2400" i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«Основы религиозных культур и светской этики»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-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  <a:p>
            <a:pPr marL="82296" indent="0" algn="just">
              <a:buNone/>
            </a:pPr>
            <a:endParaRPr lang="ru-RU" sz="240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941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0" y="1760544"/>
            <a:ext cx="7483637" cy="3336913"/>
            <a:chOff x="0" y="0"/>
            <a:chExt cx="2681966" cy="1195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1966" cy="1195874"/>
            </a:xfrm>
            <a:custGeom>
              <a:avLst/>
              <a:gdLst/>
              <a:ahLst/>
              <a:cxnLst/>
              <a:rect l="l" t="t" r="r" b="b"/>
              <a:pathLst>
                <a:path w="2681966" h="1195874">
                  <a:moveTo>
                    <a:pt x="38277" y="0"/>
                  </a:moveTo>
                  <a:lnTo>
                    <a:pt x="2643689" y="0"/>
                  </a:lnTo>
                  <a:cubicBezTo>
                    <a:pt x="2653841" y="0"/>
                    <a:pt x="2663577" y="4033"/>
                    <a:pt x="2670755" y="11211"/>
                  </a:cubicBezTo>
                  <a:cubicBezTo>
                    <a:pt x="2677934" y="18389"/>
                    <a:pt x="2681966" y="28125"/>
                    <a:pt x="2681966" y="38277"/>
                  </a:cubicBezTo>
                  <a:lnTo>
                    <a:pt x="2681966" y="1157597"/>
                  </a:lnTo>
                  <a:cubicBezTo>
                    <a:pt x="2681966" y="1167749"/>
                    <a:pt x="2677934" y="1177485"/>
                    <a:pt x="2670755" y="1184663"/>
                  </a:cubicBezTo>
                  <a:cubicBezTo>
                    <a:pt x="2663577" y="1191842"/>
                    <a:pt x="2653841" y="1195874"/>
                    <a:pt x="2643689" y="1195874"/>
                  </a:cubicBezTo>
                  <a:lnTo>
                    <a:pt x="38277" y="1195874"/>
                  </a:lnTo>
                  <a:cubicBezTo>
                    <a:pt x="17137" y="1195874"/>
                    <a:pt x="0" y="1178737"/>
                    <a:pt x="0" y="1157597"/>
                  </a:cubicBezTo>
                  <a:lnTo>
                    <a:pt x="0" y="38277"/>
                  </a:lnTo>
                  <a:cubicBezTo>
                    <a:pt x="0" y="28125"/>
                    <a:pt x="4033" y="18389"/>
                    <a:pt x="11211" y="11211"/>
                  </a:cubicBezTo>
                  <a:cubicBezTo>
                    <a:pt x="18389" y="4033"/>
                    <a:pt x="28125" y="0"/>
                    <a:pt x="3827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681966" cy="126254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1520" y="2276872"/>
            <a:ext cx="669674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ЗНАКОМСТВО С МОДУЛЕМ </a:t>
            </a:r>
          </a:p>
          <a:p>
            <a:pPr>
              <a:lnSpc>
                <a:spcPts val="3499"/>
              </a:lnSpc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ОСНОВЫ ПРАВ</a:t>
            </a:r>
            <a:r>
              <a:rPr lang="ru-RU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</a:t>
            </a: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СЛАВНОЙ КУЛЬТУРЫ (ОПК)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В РАМКАХ КУРСА ОРКСЭ</a:t>
            </a:r>
          </a:p>
        </p:txBody>
      </p:sp>
      <p:sp>
        <p:nvSpPr>
          <p:cNvPr id="7" name="Freeform 7"/>
          <p:cNvSpPr/>
          <p:nvPr/>
        </p:nvSpPr>
        <p:spPr>
          <a:xfrm>
            <a:off x="5260847" y="2180366"/>
            <a:ext cx="4445580" cy="4100221"/>
          </a:xfrm>
          <a:custGeom>
            <a:avLst/>
            <a:gdLst/>
            <a:ahLst/>
            <a:cxnLst/>
            <a:rect l="l" t="t" r="r" b="b"/>
            <a:pathLst>
              <a:path w="8891159" h="8200440">
                <a:moveTo>
                  <a:pt x="0" y="0"/>
                </a:moveTo>
                <a:lnTo>
                  <a:pt x="8891159" y="0"/>
                </a:lnTo>
                <a:lnTo>
                  <a:pt x="8891159" y="8200442"/>
                </a:lnTo>
                <a:lnTo>
                  <a:pt x="0" y="820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024" y="3955816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2738422" y="3253007"/>
            <a:ext cx="5143500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6396259" y="3253007"/>
            <a:ext cx="5143500" cy="351985"/>
            <a:chOff x="0" y="0"/>
            <a:chExt cx="3395120" cy="1261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4350" y="1830387"/>
            <a:ext cx="3916159" cy="285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Выбор модуля в курсе ОРКСЭ — это право семьи.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Задача данной презентации —  рассказать, что такое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«Основы православной культуры», чтобы решение было осознанным, без тревоги и домыслов.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7408" y="931669"/>
            <a:ext cx="3603451" cy="131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Больше про курс </a:t>
            </a:r>
          </a:p>
          <a:p>
            <a:pPr algn="ctr">
              <a:lnSpc>
                <a:spcPts val="3499"/>
              </a:lnSpc>
            </a:pPr>
            <a:r>
              <a:rPr lang="en-US" sz="2500" b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ОРКСЭ можно узнать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 ссылке</a:t>
            </a:r>
            <a:endParaRPr lang="en-US" sz="25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134179" y="5545056"/>
            <a:ext cx="4009822" cy="455695"/>
            <a:chOff x="0" y="0"/>
            <a:chExt cx="1701010" cy="5650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1010" cy="565083"/>
            </a:xfrm>
            <a:custGeom>
              <a:avLst/>
              <a:gdLst/>
              <a:ahLst/>
              <a:cxnLst/>
              <a:rect l="l" t="t" r="r" b="b"/>
              <a:pathLst>
                <a:path w="1701010" h="565083">
                  <a:moveTo>
                    <a:pt x="60351" y="0"/>
                  </a:moveTo>
                  <a:lnTo>
                    <a:pt x="1640659" y="0"/>
                  </a:lnTo>
                  <a:cubicBezTo>
                    <a:pt x="1673990" y="0"/>
                    <a:pt x="1701010" y="27020"/>
                    <a:pt x="1701010" y="60351"/>
                  </a:cubicBezTo>
                  <a:lnTo>
                    <a:pt x="1701010" y="504732"/>
                  </a:lnTo>
                  <a:cubicBezTo>
                    <a:pt x="1701010" y="520738"/>
                    <a:pt x="1694652" y="536089"/>
                    <a:pt x="1683334" y="547407"/>
                  </a:cubicBezTo>
                  <a:cubicBezTo>
                    <a:pt x="1672016" y="558725"/>
                    <a:pt x="1656665" y="565083"/>
                    <a:pt x="1640659" y="565083"/>
                  </a:cubicBezTo>
                  <a:lnTo>
                    <a:pt x="60351" y="565083"/>
                  </a:lnTo>
                  <a:cubicBezTo>
                    <a:pt x="44345" y="565083"/>
                    <a:pt x="28994" y="558725"/>
                    <a:pt x="17676" y="547407"/>
                  </a:cubicBezTo>
                  <a:cubicBezTo>
                    <a:pt x="6358" y="536089"/>
                    <a:pt x="0" y="520738"/>
                    <a:pt x="0" y="504732"/>
                  </a:cubicBezTo>
                  <a:lnTo>
                    <a:pt x="0" y="60351"/>
                  </a:lnTo>
                  <a:cubicBezTo>
                    <a:pt x="0" y="44345"/>
                    <a:pt x="6358" y="28994"/>
                    <a:pt x="17676" y="17676"/>
                  </a:cubicBezTo>
                  <a:cubicBezTo>
                    <a:pt x="28994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701010" cy="6317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67329" y="-682761"/>
            <a:ext cx="4511460" cy="6474538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A278D0E-1DF9-4390-8DF9-32D2B3383391}"/>
              </a:ext>
            </a:extLst>
          </p:cNvPr>
          <p:cNvSpPr/>
          <p:nvPr/>
        </p:nvSpPr>
        <p:spPr>
          <a:xfrm>
            <a:off x="1210388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2" name="Freeform 2"/>
          <p:cNvSpPr/>
          <p:nvPr/>
        </p:nvSpPr>
        <p:spPr>
          <a:xfrm>
            <a:off x="5717143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40751" y="388313"/>
            <a:ext cx="5365159" cy="255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ПРАВОСЛАВИЕ — КУЛЬТУРООБРАЗУЮЩАЯ РЕЛИГИЯ РОССИИ.</a:t>
            </a:r>
            <a:endParaRPr lang="ru-RU" sz="185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185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ЕСЛИ СКАЗАТЬ ПРОЩЕ — РЕБЕНОК УЖЕ ЖИВЕТ В ПРОСТРАНСТВЕ, КОТОРОЕ СФОРМИРОВАЛОСЬ БЛАГОДАРЯ ПРАВОСЛАВНОЙ КУЛЬТУРЕ.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endParaRPr lang="en-US" sz="1700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Italics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ЭТО ПРОСТРАНСТВО ВОКРУГ НЕГО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804357" y="3043288"/>
            <a:ext cx="9473589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60499" y="3157368"/>
            <a:ext cx="4596146" cy="130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Знакомая улица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Колокольный звон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Слова «милосердие», «святой», «спасибо»</a:t>
            </a: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Праздники, символы, традиции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1184" y="3192283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281184" y="3524218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281184" y="3856185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281184" y="4184232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507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24DBC63-68A7-499D-B2E0-5FF0F64E98BF}"/>
              </a:ext>
            </a:extLst>
          </p:cNvPr>
          <p:cNvSpPr/>
          <p:nvPr/>
        </p:nvSpPr>
        <p:spPr>
          <a:xfrm>
            <a:off x="1123302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2" name="Freeform 2"/>
          <p:cNvSpPr/>
          <p:nvPr/>
        </p:nvSpPr>
        <p:spPr>
          <a:xfrm>
            <a:off x="5545280" y="857250"/>
            <a:ext cx="3598721" cy="5401457"/>
          </a:xfrm>
          <a:custGeom>
            <a:avLst/>
            <a:gdLst/>
            <a:ahLst/>
            <a:cxnLst/>
            <a:rect l="l" t="t" r="r" b="b"/>
            <a:pathLst>
              <a:path w="7197440" h="10802913">
                <a:moveTo>
                  <a:pt x="0" y="0"/>
                </a:moveTo>
                <a:lnTo>
                  <a:pt x="7197441" y="0"/>
                </a:lnTo>
                <a:lnTo>
                  <a:pt x="7197441" y="10802913"/>
                </a:lnTo>
                <a:lnTo>
                  <a:pt x="0" y="1080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632493" y="3026424"/>
            <a:ext cx="9473589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2990" y="2069379"/>
            <a:ext cx="4279202" cy="401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ОПК —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это не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навязывание веры.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Это понимание мира,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в котором ребенок растет.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8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Фон становится понятным.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Традиции — осмысленными.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Слова — наполненными смыслом.</a:t>
            </a:r>
          </a:p>
        </p:txBody>
      </p:sp>
      <p:sp>
        <p:nvSpPr>
          <p:cNvPr id="7" name="Freeform 7"/>
          <p:cNvSpPr/>
          <p:nvPr/>
        </p:nvSpPr>
        <p:spPr>
          <a:xfrm>
            <a:off x="281679" y="3737891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324111" y="438727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285135" y="5301208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5440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52" y="872578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133946" y="3060152"/>
            <a:ext cx="9473589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377222" y="954564"/>
            <a:ext cx="4627527" cy="5026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РЕБЕНОК СТАНОВИТСЯ ИССЛЕДОВАТЕЛЕМ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. 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НА УРОКАХ РЕБЕНОК НАЧИНАЕТ ЗАДАВАТЬ ВОПРОСЫ: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ПОЧЕМУ ТАК НАЗЫВАЕТСЯ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ЕГО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УЛИЦА ИЛИ ГОРОД?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ОТКУДА ПРИШЛА ТРАДИЦИЯ?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ОЗНАЧАЕТ ВЫРАЖЕНИЕ?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ПОЧЕМУ В ЛИТЕРАТУРЕ ВСТРЕЧАЮТСЯ ТАКИЕ ОБРАЗЫ?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ОН УЧИТСЯ НЕ ПРОХОДИТЬ МИМО СМЫСЛА.</a:t>
            </a:r>
          </a:p>
        </p:txBody>
      </p:sp>
      <p:sp>
        <p:nvSpPr>
          <p:cNvPr id="7" name="Freeform 7"/>
          <p:cNvSpPr/>
          <p:nvPr/>
        </p:nvSpPr>
        <p:spPr>
          <a:xfrm>
            <a:off x="3949872" y="2908243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3957048" y="333455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949872" y="4378625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3923888" y="393593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88049"/>
            <a:ext cx="2146937" cy="2912702"/>
          </a:xfrm>
          <a:custGeom>
            <a:avLst/>
            <a:gdLst/>
            <a:ahLst/>
            <a:cxnLst/>
            <a:rect l="l" t="t" r="r" b="b"/>
            <a:pathLst>
              <a:path w="4293874" h="5825403">
                <a:moveTo>
                  <a:pt x="0" y="0"/>
                </a:moveTo>
                <a:lnTo>
                  <a:pt x="4293874" y="0"/>
                </a:lnTo>
                <a:lnTo>
                  <a:pt x="4293874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628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6997064" y="4302352"/>
            <a:ext cx="2167747" cy="2687422"/>
          </a:xfrm>
          <a:custGeom>
            <a:avLst/>
            <a:gdLst/>
            <a:ahLst/>
            <a:cxnLst/>
            <a:rect l="l" t="t" r="r" b="b"/>
            <a:pathLst>
              <a:path w="4335493" h="5825403">
                <a:moveTo>
                  <a:pt x="0" y="0"/>
                </a:moveTo>
                <a:lnTo>
                  <a:pt x="4335493" y="0"/>
                </a:lnTo>
                <a:lnTo>
                  <a:pt x="4335493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674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2146937" y="3909026"/>
            <a:ext cx="4829317" cy="1270747"/>
            <a:chOff x="0" y="0"/>
            <a:chExt cx="202712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7120" cy="533400"/>
            </a:xfrm>
            <a:custGeom>
              <a:avLst/>
              <a:gdLst/>
              <a:ahLst/>
              <a:cxnLst/>
              <a:rect l="l" t="t" r="r" b="b"/>
              <a:pathLst>
                <a:path w="2027119" h="533400">
                  <a:moveTo>
                    <a:pt x="239386" y="166418"/>
                  </a:moveTo>
                  <a:lnTo>
                    <a:pt x="2027120" y="166418"/>
                  </a:lnTo>
                  <a:lnTo>
                    <a:pt x="202712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1906470" cy="2413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3608" y="992553"/>
            <a:ext cx="7704856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ЗАЧЕМ ЭТО РЕБЕНКУ?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РОДИТЕЛЕЙ ВОЛНУЕТ БУДУЩЕЕ: ЭКЗАМЕНЫ, ПОСТУПЛЕНИЕ.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НО ЛИТЕРАТУРА, ИСТОРИЯ, РУССКИЙ ЯЗЫК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 НАПОЛНЕНЫ СМЫСЛАМИ, ВЫРОСШИМИ ИЗ ПРАВОСЛАВНОЙ ТРАДИЦИИ.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400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Italic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ПОНИМАНИЕ ЭТИХ СМЫСЛОВ — ЭТО ГЛУБИНА ЗНАНИЙ,  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ИНТЕРЕС И МОТИВАЦИЯ К ОБУЧЕНИЮ.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0D6A6FB-A902-4AE5-867B-8EA8E2C1879A}"/>
              </a:ext>
            </a:extLst>
          </p:cNvPr>
          <p:cNvSpPr/>
          <p:nvPr/>
        </p:nvSpPr>
        <p:spPr>
          <a:xfrm>
            <a:off x="236769" y="-12096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9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D38A4C6-970E-4BAC-AE80-BB5BED862F08}"/>
              </a:ext>
            </a:extLst>
          </p:cNvPr>
          <p:cNvSpPr/>
          <p:nvPr/>
        </p:nvSpPr>
        <p:spPr>
          <a:xfrm>
            <a:off x="3050157" y="1972649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9225" y="546208"/>
            <a:ext cx="4614970" cy="631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 НРАВСТВЕННЫХ ОРИЕНТИРАХ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РАНО ИЛИ ПОЗДНО РЕБЕНОК ЗАДАЕТ ВОПРОСЫ: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НА УРОКАХ РАЗБИРАЮТСЯ ЖИВЫЕ ПРИМЕРЫ: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ТРУДОЛЮБИЕ, МИЛОСЕРДИЕ, ВЕРНОСТЬ, СЕМЕЙНАЯ ОТВЕТСТВЕННОСТЬ.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ЧЕРЕЗ КОНКРЕТНЫЕ ИСТОРИИ СЛОЖНЫЕ СЛОВА СТАНОВЯТСЯ ПОНЯТНЫМИ.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99624" y="2266986"/>
            <a:ext cx="3382232" cy="150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такое добро?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значит быть сильным?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Как относиться к людям?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Как строить семью?</a:t>
            </a:r>
          </a:p>
        </p:txBody>
      </p:sp>
      <p:sp>
        <p:nvSpPr>
          <p:cNvPr id="4" name="Freeform 4"/>
          <p:cNvSpPr/>
          <p:nvPr/>
        </p:nvSpPr>
        <p:spPr>
          <a:xfrm>
            <a:off x="3917470" y="2343186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3917470" y="2723209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3917470" y="3105504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3917470" y="3487799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4"/>
                </a:lnTo>
                <a:lnTo>
                  <a:pt x="0" y="50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0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-1133946" y="3197921"/>
            <a:ext cx="9473589" cy="351985"/>
            <a:chOff x="0" y="0"/>
            <a:chExt cx="3395120" cy="12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2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4E02AAC-AD32-4F49-AF88-FA5EB5F888F9}"/>
              </a:ext>
            </a:extLst>
          </p:cNvPr>
          <p:cNvSpPr/>
          <p:nvPr/>
        </p:nvSpPr>
        <p:spPr>
          <a:xfrm>
            <a:off x="5651696" y="1042902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B229585-51BE-4F67-8A93-59E9F9BA86CE}"/>
              </a:ext>
            </a:extLst>
          </p:cNvPr>
          <p:cNvSpPr/>
          <p:nvPr/>
        </p:nvSpPr>
        <p:spPr>
          <a:xfrm>
            <a:off x="1123302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grpSp>
        <p:nvGrpSpPr>
          <p:cNvPr id="2" name="Group 2"/>
          <p:cNvGrpSpPr/>
          <p:nvPr/>
        </p:nvGrpSpPr>
        <p:grpSpPr>
          <a:xfrm>
            <a:off x="767909" y="521609"/>
            <a:ext cx="8344085" cy="2764564"/>
            <a:chOff x="0" y="0"/>
            <a:chExt cx="2990332" cy="888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332" cy="888413"/>
            </a:xfrm>
            <a:custGeom>
              <a:avLst/>
              <a:gdLst/>
              <a:ahLst/>
              <a:cxnLst/>
              <a:rect l="l" t="t" r="r" b="b"/>
              <a:pathLst>
                <a:path w="2990332" h="888412">
                  <a:moveTo>
                    <a:pt x="34330" y="0"/>
                  </a:moveTo>
                  <a:lnTo>
                    <a:pt x="2956002" y="0"/>
                  </a:lnTo>
                  <a:cubicBezTo>
                    <a:pt x="2965107" y="0"/>
                    <a:pt x="2973839" y="3617"/>
                    <a:pt x="2980277" y="10055"/>
                  </a:cubicBezTo>
                  <a:cubicBezTo>
                    <a:pt x="2986715" y="16493"/>
                    <a:pt x="2990332" y="25225"/>
                    <a:pt x="2990332" y="34330"/>
                  </a:cubicBezTo>
                  <a:lnTo>
                    <a:pt x="2990332" y="854083"/>
                  </a:lnTo>
                  <a:cubicBezTo>
                    <a:pt x="2990332" y="863188"/>
                    <a:pt x="2986715" y="871920"/>
                    <a:pt x="2980277" y="878358"/>
                  </a:cubicBezTo>
                  <a:cubicBezTo>
                    <a:pt x="2973839" y="884796"/>
                    <a:pt x="2965107" y="888413"/>
                    <a:pt x="2956002" y="888413"/>
                  </a:cubicBezTo>
                  <a:lnTo>
                    <a:pt x="34330" y="888413"/>
                  </a:lnTo>
                  <a:cubicBezTo>
                    <a:pt x="15370" y="888413"/>
                    <a:pt x="0" y="873043"/>
                    <a:pt x="0" y="854083"/>
                  </a:cubicBezTo>
                  <a:lnTo>
                    <a:pt x="0" y="34330"/>
                  </a:lnTo>
                  <a:cubicBezTo>
                    <a:pt x="0" y="15370"/>
                    <a:pt x="15370" y="0"/>
                    <a:pt x="34330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990332" cy="9550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929031" y="3429000"/>
            <a:ext cx="5285939" cy="3990884"/>
          </a:xfrm>
          <a:custGeom>
            <a:avLst/>
            <a:gdLst/>
            <a:ahLst/>
            <a:cxnLst/>
            <a:rect l="l" t="t" r="r" b="b"/>
            <a:pathLst>
              <a:path w="10571878" h="7981768">
                <a:moveTo>
                  <a:pt x="0" y="0"/>
                </a:moveTo>
                <a:lnTo>
                  <a:pt x="10571878" y="0"/>
                </a:lnTo>
                <a:lnTo>
                  <a:pt x="10571878" y="7981768"/>
                </a:lnTo>
                <a:lnTo>
                  <a:pt x="0" y="7981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403647" y="908720"/>
            <a:ext cx="6433027" cy="869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8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ЧЕМ СЕГОДНЯ ОПК ОТЛИЧАЕТСЯ ОТ ДРУГИХ ПРЕДМЕТОВ?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7A4F2E8-3B73-442D-8C66-78DA3A2B9396}"/>
              </a:ext>
            </a:extLst>
          </p:cNvPr>
          <p:cNvSpPr/>
          <p:nvPr/>
        </p:nvSpPr>
        <p:spPr>
          <a:xfrm>
            <a:off x="5052557" y="3333782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17143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" y="857250"/>
            <a:ext cx="3275856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3131840" y="404664"/>
            <a:ext cx="2736305" cy="6048672"/>
            <a:chOff x="-786712" y="0"/>
            <a:chExt cx="7296814" cy="1232276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610743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ИНТЕРЕСНЫЕ </a:t>
              </a:r>
            </a:p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УРОКИ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786712" y="2548410"/>
              <a:ext cx="7296814" cy="1504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ИНТЕРАКТИВНЫЕ</a:t>
              </a:r>
            </a:p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ФОРМЫ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01112"/>
              <a:ext cx="610743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ВИДЕО И АУДИО ПОДБОРКИ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53810"/>
              <a:ext cx="6107430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РАБОЧИЕ ЛИСТЫ И ЗАНИМАТЕЛЬНЫЕ ЗАДАНИЯ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955809"/>
              <a:ext cx="6107430" cy="136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ПОНЯТНЫЙ</a:t>
              </a:r>
            </a:p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МАТЕРИАЛ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7CBF8EB-0646-4917-81A5-DFAD5958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ОБЛАСТНОЙ ЭТАП ВСЕРОССИЙСКОГО КОНКУРСА</a:t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«УЧИТЕЛЬ ГОДА -ДОНА»</a:t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НОМИНАЦИЯ «УЧИТЕЛЬ ОСНОВ ПРАВОСЛАВНОЙ КУЛЬТУРЫ»</a:t>
            </a:r>
            <a:endParaRPr lang="ru-RU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C327BD8-13D5-442A-BCC8-DE369308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5544616" cy="3920804"/>
          </a:xfrm>
        </p:spPr>
      </p:pic>
    </p:spTree>
    <p:extLst>
      <p:ext uri="{BB962C8B-B14F-4D97-AF65-F5344CB8AC3E}">
        <p14:creationId xmlns:p14="http://schemas.microsoft.com/office/powerpoint/2010/main" val="2888183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9F5F028-2ABD-412A-B26B-4788274734CC}"/>
              </a:ext>
            </a:extLst>
          </p:cNvPr>
          <p:cNvSpPr txBox="1"/>
          <p:nvPr/>
        </p:nvSpPr>
        <p:spPr>
          <a:xfrm>
            <a:off x="2286000" y="2991909"/>
            <a:ext cx="6318448" cy="2695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800" u="sng">
              <a:solidFill>
                <a:srgbClr val="0000FF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u="sng">
              <a:solidFill>
                <a:srgbClr val="0000FF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A5DC40F-D329-41FC-B21A-191C9475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9"/>
            <a:ext cx="810039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11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4816" y="1185662"/>
            <a:ext cx="3539090" cy="4815089"/>
          </a:xfrm>
          <a:custGeom>
            <a:avLst/>
            <a:gdLst/>
            <a:ahLst/>
            <a:cxnLst/>
            <a:rect l="l" t="t" r="r" b="b"/>
            <a:pathLst>
              <a:path w="7078180" h="9630177">
                <a:moveTo>
                  <a:pt x="0" y="0"/>
                </a:moveTo>
                <a:lnTo>
                  <a:pt x="7078180" y="0"/>
                </a:lnTo>
                <a:lnTo>
                  <a:pt x="7078180" y="9630178"/>
                </a:lnTo>
                <a:lnTo>
                  <a:pt x="0" y="9630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396258" y="3253007"/>
            <a:ext cx="5143502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738421" y="3253008"/>
            <a:ext cx="5143501" cy="351985"/>
            <a:chOff x="0" y="0"/>
            <a:chExt cx="3395120" cy="126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14266" y="931669"/>
            <a:ext cx="3829734" cy="130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БОЛЬШЕ ПРО УЧЕБНИК МОЖНО УЗНАТЬ ПО ССЫЛКЕ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34179" y="5545056"/>
            <a:ext cx="4009822" cy="455695"/>
            <a:chOff x="0" y="0"/>
            <a:chExt cx="1701010" cy="5650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1010" cy="565083"/>
            </a:xfrm>
            <a:custGeom>
              <a:avLst/>
              <a:gdLst/>
              <a:ahLst/>
              <a:cxnLst/>
              <a:rect l="l" t="t" r="r" b="b"/>
              <a:pathLst>
                <a:path w="1701010" h="565083">
                  <a:moveTo>
                    <a:pt x="60351" y="0"/>
                  </a:moveTo>
                  <a:lnTo>
                    <a:pt x="1640659" y="0"/>
                  </a:lnTo>
                  <a:cubicBezTo>
                    <a:pt x="1673990" y="0"/>
                    <a:pt x="1701010" y="27020"/>
                    <a:pt x="1701010" y="60351"/>
                  </a:cubicBezTo>
                  <a:lnTo>
                    <a:pt x="1701010" y="504732"/>
                  </a:lnTo>
                  <a:cubicBezTo>
                    <a:pt x="1701010" y="520738"/>
                    <a:pt x="1694652" y="536089"/>
                    <a:pt x="1683334" y="547407"/>
                  </a:cubicBezTo>
                  <a:cubicBezTo>
                    <a:pt x="1672016" y="558725"/>
                    <a:pt x="1656665" y="565083"/>
                    <a:pt x="1640659" y="565083"/>
                  </a:cubicBezTo>
                  <a:lnTo>
                    <a:pt x="60351" y="565083"/>
                  </a:lnTo>
                  <a:cubicBezTo>
                    <a:pt x="44345" y="565083"/>
                    <a:pt x="28994" y="558725"/>
                    <a:pt x="17676" y="547407"/>
                  </a:cubicBezTo>
                  <a:cubicBezTo>
                    <a:pt x="6358" y="536089"/>
                    <a:pt x="0" y="520738"/>
                    <a:pt x="0" y="504732"/>
                  </a:cubicBezTo>
                  <a:lnTo>
                    <a:pt x="0" y="60351"/>
                  </a:lnTo>
                  <a:cubicBezTo>
                    <a:pt x="0" y="44345"/>
                    <a:pt x="6358" y="28994"/>
                    <a:pt x="17676" y="17676"/>
                  </a:cubicBezTo>
                  <a:cubicBezTo>
                    <a:pt x="28994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701010" cy="6317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F628AAC-0008-436B-A0BD-8D81B283B611}"/>
              </a:ext>
            </a:extLst>
          </p:cNvPr>
          <p:cNvSpPr/>
          <p:nvPr/>
        </p:nvSpPr>
        <p:spPr>
          <a:xfrm>
            <a:off x="-266700" y="1662845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05030" y="857250"/>
            <a:ext cx="8933941" cy="841041"/>
            <a:chOff x="0" y="0"/>
            <a:chExt cx="3201723" cy="30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1723" cy="301410"/>
            </a:xfrm>
            <a:custGeom>
              <a:avLst/>
              <a:gdLst/>
              <a:ahLst/>
              <a:cxnLst/>
              <a:rect l="l" t="t" r="r" b="b"/>
              <a:pathLst>
                <a:path w="3201723" h="301410">
                  <a:moveTo>
                    <a:pt x="32063" y="0"/>
                  </a:moveTo>
                  <a:lnTo>
                    <a:pt x="3169660" y="0"/>
                  </a:lnTo>
                  <a:cubicBezTo>
                    <a:pt x="3187368" y="0"/>
                    <a:pt x="3201723" y="14355"/>
                    <a:pt x="3201723" y="32063"/>
                  </a:cubicBezTo>
                  <a:lnTo>
                    <a:pt x="3201723" y="269347"/>
                  </a:lnTo>
                  <a:cubicBezTo>
                    <a:pt x="3201723" y="287055"/>
                    <a:pt x="3187368" y="301410"/>
                    <a:pt x="3169660" y="301410"/>
                  </a:cubicBezTo>
                  <a:lnTo>
                    <a:pt x="32063" y="301410"/>
                  </a:lnTo>
                  <a:cubicBezTo>
                    <a:pt x="14355" y="301410"/>
                    <a:pt x="0" y="287055"/>
                    <a:pt x="0" y="269347"/>
                  </a:cubicBezTo>
                  <a:lnTo>
                    <a:pt x="0" y="32063"/>
                  </a:lnTo>
                  <a:cubicBezTo>
                    <a:pt x="0" y="14355"/>
                    <a:pt x="14355" y="0"/>
                    <a:pt x="32063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201723" cy="36808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42459" y="1040439"/>
            <a:ext cx="532514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0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Давайте заглянем в учебник</a:t>
            </a:r>
            <a:endParaRPr lang="en-US" sz="30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14350" y="2080991"/>
            <a:ext cx="5310581" cy="3405410"/>
          </a:xfrm>
          <a:custGeom>
            <a:avLst/>
            <a:gdLst/>
            <a:ahLst/>
            <a:cxnLst/>
            <a:rect l="l" t="t" r="r" b="b"/>
            <a:pathLst>
              <a:path w="10621161" h="6810818">
                <a:moveTo>
                  <a:pt x="0" y="0"/>
                </a:moveTo>
                <a:lnTo>
                  <a:pt x="10621161" y="0"/>
                </a:lnTo>
                <a:lnTo>
                  <a:pt x="10621161" y="6810819"/>
                </a:lnTo>
                <a:lnTo>
                  <a:pt x="0" y="6810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5630705" y="1834653"/>
            <a:ext cx="4054344" cy="4340142"/>
          </a:xfrm>
          <a:custGeom>
            <a:avLst/>
            <a:gdLst/>
            <a:ahLst/>
            <a:cxnLst/>
            <a:rect l="l" t="t" r="r" b="b"/>
            <a:pathLst>
              <a:path w="8108687" h="8680283">
                <a:moveTo>
                  <a:pt x="0" y="0"/>
                </a:moveTo>
                <a:lnTo>
                  <a:pt x="8108686" y="0"/>
                </a:lnTo>
                <a:lnTo>
                  <a:pt x="8108686" y="8680282"/>
                </a:lnTo>
                <a:lnTo>
                  <a:pt x="0" y="8680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C7F5496-620A-4A0C-9D7B-5294E9CC4547}"/>
              </a:ext>
            </a:extLst>
          </p:cNvPr>
          <p:cNvSpPr/>
          <p:nvPr/>
        </p:nvSpPr>
        <p:spPr>
          <a:xfrm>
            <a:off x="3124200" y="4572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5E6F577-2A50-4ED2-9F5A-A8690685B253}"/>
              </a:ext>
            </a:extLst>
          </p:cNvPr>
          <p:cNvSpPr/>
          <p:nvPr/>
        </p:nvSpPr>
        <p:spPr>
          <a:xfrm>
            <a:off x="-762000" y="19812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323528" y="260648"/>
            <a:ext cx="4591721" cy="6408712"/>
          </a:xfrm>
          <a:custGeom>
            <a:avLst/>
            <a:gdLst/>
            <a:ahLst/>
            <a:cxnLst/>
            <a:rect l="l" t="t" r="r" b="b"/>
            <a:pathLst>
              <a:path w="8607378" h="8977708">
                <a:moveTo>
                  <a:pt x="0" y="0"/>
                </a:moveTo>
                <a:lnTo>
                  <a:pt x="8607378" y="0"/>
                </a:lnTo>
                <a:lnTo>
                  <a:pt x="8607378" y="8977708"/>
                </a:lnTo>
                <a:lnTo>
                  <a:pt x="0" y="8977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4831331" y="260648"/>
            <a:ext cx="4292467" cy="6336703"/>
          </a:xfrm>
          <a:custGeom>
            <a:avLst/>
            <a:gdLst/>
            <a:ahLst/>
            <a:cxnLst/>
            <a:rect l="l" t="t" r="r" b="b"/>
            <a:pathLst>
              <a:path w="8584933" h="8977708">
                <a:moveTo>
                  <a:pt x="0" y="0"/>
                </a:moveTo>
                <a:lnTo>
                  <a:pt x="8584933" y="0"/>
                </a:lnTo>
                <a:lnTo>
                  <a:pt x="8584933" y="8977708"/>
                </a:lnTo>
                <a:lnTo>
                  <a:pt x="0" y="8977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2F7D7F4-34AE-41AA-BB2A-0BA70F2F81DB}"/>
              </a:ext>
            </a:extLst>
          </p:cNvPr>
          <p:cNvSpPr/>
          <p:nvPr/>
        </p:nvSpPr>
        <p:spPr>
          <a:xfrm>
            <a:off x="-1943100" y="21336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AF51C8A-160F-4BF3-BC50-5F7A193F8116}"/>
              </a:ext>
            </a:extLst>
          </p:cNvPr>
          <p:cNvSpPr/>
          <p:nvPr/>
        </p:nvSpPr>
        <p:spPr>
          <a:xfrm>
            <a:off x="5257800" y="75752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323528" y="116633"/>
            <a:ext cx="8707021" cy="6552728"/>
          </a:xfrm>
          <a:custGeom>
            <a:avLst/>
            <a:gdLst/>
            <a:ahLst/>
            <a:cxnLst/>
            <a:rect l="l" t="t" r="r" b="b"/>
            <a:pathLst>
              <a:path w="15090993" h="9846873">
                <a:moveTo>
                  <a:pt x="0" y="0"/>
                </a:moveTo>
                <a:lnTo>
                  <a:pt x="15090992" y="0"/>
                </a:lnTo>
                <a:lnTo>
                  <a:pt x="15090992" y="9846872"/>
                </a:lnTo>
                <a:lnTo>
                  <a:pt x="0" y="9846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729B5DC-F5D6-4FDC-88DF-5220357EDAEE}"/>
              </a:ext>
            </a:extLst>
          </p:cNvPr>
          <p:cNvSpPr/>
          <p:nvPr/>
        </p:nvSpPr>
        <p:spPr>
          <a:xfrm>
            <a:off x="-1562100" y="26289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65BAA7E-EBF4-436B-AE04-8A729561CEA6}"/>
              </a:ext>
            </a:extLst>
          </p:cNvPr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1259632" y="944962"/>
            <a:ext cx="7628522" cy="5508374"/>
          </a:xfrm>
          <a:custGeom>
            <a:avLst/>
            <a:gdLst/>
            <a:ahLst/>
            <a:cxnLst/>
            <a:rect l="l" t="t" r="r" b="b"/>
            <a:pathLst>
              <a:path w="15257044" h="9936150">
                <a:moveTo>
                  <a:pt x="0" y="0"/>
                </a:moveTo>
                <a:lnTo>
                  <a:pt x="15257044" y="0"/>
                </a:lnTo>
                <a:lnTo>
                  <a:pt x="15257044" y="9936150"/>
                </a:lnTo>
                <a:lnTo>
                  <a:pt x="0" y="9936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65244F1-51A9-4386-9295-7FAD095E2BBC}"/>
              </a:ext>
            </a:extLst>
          </p:cNvPr>
          <p:cNvSpPr/>
          <p:nvPr/>
        </p:nvSpPr>
        <p:spPr>
          <a:xfrm>
            <a:off x="-2286000" y="16383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EE9023F-725A-460C-883F-CEAAC325B186}"/>
              </a:ext>
            </a:extLst>
          </p:cNvPr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1403648" y="836712"/>
            <a:ext cx="7343475" cy="5544616"/>
          </a:xfrm>
          <a:custGeom>
            <a:avLst/>
            <a:gdLst/>
            <a:ahLst/>
            <a:cxnLst/>
            <a:rect l="l" t="t" r="r" b="b"/>
            <a:pathLst>
              <a:path w="14686949" h="9968767">
                <a:moveTo>
                  <a:pt x="0" y="0"/>
                </a:moveTo>
                <a:lnTo>
                  <a:pt x="14686950" y="0"/>
                </a:lnTo>
                <a:lnTo>
                  <a:pt x="14686950" y="9968766"/>
                </a:lnTo>
                <a:lnTo>
                  <a:pt x="0" y="99687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476672"/>
            <a:ext cx="4129658" cy="5976664"/>
          </a:xfrm>
          <a:custGeom>
            <a:avLst/>
            <a:gdLst/>
            <a:ahLst/>
            <a:cxnLst/>
            <a:rect l="l" t="t" r="r" b="b"/>
            <a:pathLst>
              <a:path w="7078180" h="9630177">
                <a:moveTo>
                  <a:pt x="0" y="0"/>
                </a:moveTo>
                <a:lnTo>
                  <a:pt x="7078180" y="0"/>
                </a:lnTo>
                <a:lnTo>
                  <a:pt x="7078180" y="9630178"/>
                </a:lnTo>
                <a:lnTo>
                  <a:pt x="0" y="9630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396258" y="3253007"/>
            <a:ext cx="5143502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738421" y="3253008"/>
            <a:ext cx="5143501" cy="351985"/>
            <a:chOff x="0" y="0"/>
            <a:chExt cx="3395120" cy="126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14266" y="931669"/>
            <a:ext cx="3829734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Больше про учебник можно узнать по ссылке</a:t>
            </a:r>
            <a:endParaRPr lang="en-US" sz="25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34179" y="5545056"/>
            <a:ext cx="4009822" cy="455695"/>
          </a:xfrm>
          <a:custGeom>
            <a:avLst/>
            <a:gdLst/>
            <a:ahLst/>
            <a:cxnLst/>
            <a:rect l="l" t="t" r="r" b="b"/>
            <a:pathLst>
              <a:path w="1701010" h="565083">
                <a:moveTo>
                  <a:pt x="60351" y="0"/>
                </a:moveTo>
                <a:lnTo>
                  <a:pt x="1640659" y="0"/>
                </a:lnTo>
                <a:cubicBezTo>
                  <a:pt x="1673990" y="0"/>
                  <a:pt x="1701010" y="27020"/>
                  <a:pt x="1701010" y="60351"/>
                </a:cubicBezTo>
                <a:lnTo>
                  <a:pt x="1701010" y="504732"/>
                </a:lnTo>
                <a:cubicBezTo>
                  <a:pt x="1701010" y="520738"/>
                  <a:pt x="1694652" y="536089"/>
                  <a:pt x="1683334" y="547407"/>
                </a:cubicBezTo>
                <a:cubicBezTo>
                  <a:pt x="1672016" y="558725"/>
                  <a:pt x="1656665" y="565083"/>
                  <a:pt x="1640659" y="565083"/>
                </a:cubicBezTo>
                <a:lnTo>
                  <a:pt x="60351" y="565083"/>
                </a:lnTo>
                <a:cubicBezTo>
                  <a:pt x="44345" y="565083"/>
                  <a:pt x="28994" y="558725"/>
                  <a:pt x="17676" y="547407"/>
                </a:cubicBezTo>
                <a:cubicBezTo>
                  <a:pt x="6358" y="536089"/>
                  <a:pt x="0" y="520738"/>
                  <a:pt x="0" y="504732"/>
                </a:cubicBezTo>
                <a:lnTo>
                  <a:pt x="0" y="60351"/>
                </a:lnTo>
                <a:cubicBezTo>
                  <a:pt x="0" y="44345"/>
                  <a:pt x="6358" y="28994"/>
                  <a:pt x="17676" y="17676"/>
                </a:cubicBezTo>
                <a:cubicBezTo>
                  <a:pt x="28994" y="6358"/>
                  <a:pt x="44345" y="0"/>
                  <a:pt x="60351" y="0"/>
                </a:cubicBezTo>
                <a:close/>
              </a:path>
            </a:pathLst>
          </a:custGeom>
          <a:solidFill>
            <a:srgbClr val="0076C9"/>
          </a:solid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645" y="-611396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4"/>
                </a:lnTo>
                <a:lnTo>
                  <a:pt x="0" y="10064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334915" y="231536"/>
            <a:ext cx="5621461" cy="453351"/>
          </a:xfrm>
          <a:custGeom>
            <a:avLst/>
            <a:gdLst/>
            <a:ahLst/>
            <a:cxnLst/>
            <a:rect l="l" t="t" r="r" b="b"/>
            <a:pathLst>
              <a:path w="12559508" h="1412945">
                <a:moveTo>
                  <a:pt x="0" y="0"/>
                </a:moveTo>
                <a:lnTo>
                  <a:pt x="12559508" y="0"/>
                </a:lnTo>
                <a:lnTo>
                  <a:pt x="12559508" y="1412945"/>
                </a:lnTo>
                <a:lnTo>
                  <a:pt x="0" y="1412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6462423" y="294961"/>
            <a:ext cx="251189" cy="439718"/>
          </a:xfrm>
          <a:custGeom>
            <a:avLst/>
            <a:gdLst/>
            <a:ahLst/>
            <a:cxnLst/>
            <a:rect l="l" t="t" r="r" b="b"/>
            <a:pathLst>
              <a:path w="782872" h="1370454">
                <a:moveTo>
                  <a:pt x="0" y="0"/>
                </a:moveTo>
                <a:lnTo>
                  <a:pt x="782872" y="0"/>
                </a:lnTo>
                <a:lnTo>
                  <a:pt x="782872" y="1370454"/>
                </a:lnTo>
                <a:lnTo>
                  <a:pt x="0" y="1370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823615" y="4233683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3"/>
                </a:lnTo>
                <a:lnTo>
                  <a:pt x="0" y="10064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879012" y="1264747"/>
            <a:ext cx="2070776" cy="1000851"/>
            <a:chOff x="0" y="-142875"/>
            <a:chExt cx="8605227" cy="41590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7072" y="-142875"/>
              <a:ext cx="7828155" cy="4159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диалог и обсуждение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образовательный сериал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работа в мини-группах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проекты и мини-исследования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творческие задания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96458" y="1229008"/>
            <a:ext cx="1426814" cy="950615"/>
          </a:xfrm>
          <a:custGeom>
            <a:avLst/>
            <a:gdLst/>
            <a:ahLst/>
            <a:cxnLst/>
            <a:rect l="l" t="t" r="r" b="b"/>
            <a:pathLst>
              <a:path w="4446903" h="2962749">
                <a:moveTo>
                  <a:pt x="0" y="0"/>
                </a:moveTo>
                <a:lnTo>
                  <a:pt x="4446903" y="0"/>
                </a:lnTo>
                <a:lnTo>
                  <a:pt x="4446903" y="2962749"/>
                </a:lnTo>
                <a:lnTo>
                  <a:pt x="0" y="29627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2334915" y="2802722"/>
            <a:ext cx="3280311" cy="1206036"/>
            <a:chOff x="0" y="-142875"/>
            <a:chExt cx="13631514" cy="50117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7076" y="-142875"/>
              <a:ext cx="12854438" cy="501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специальная подготовка по курсу ОРКСЭ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регулярные курсы повышения квалификации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методическая поддержка учителей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современные конкурсы на лучшие разработки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интенсивы, семинары, мастер-классы</a:t>
              </a:r>
            </a:p>
            <a:p>
              <a:pPr>
                <a:lnSpc>
                  <a:spcPts val="1563"/>
                </a:lnSpc>
              </a:pPr>
              <a:endPara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96458" y="793030"/>
            <a:ext cx="4753330" cy="331898"/>
            <a:chOff x="0" y="0"/>
            <a:chExt cx="2654599" cy="1853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196458" y="2361566"/>
            <a:ext cx="4753330" cy="331898"/>
            <a:chOff x="0" y="0"/>
            <a:chExt cx="2654599" cy="1853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5226" y="2693464"/>
            <a:ext cx="1118437" cy="1118437"/>
          </a:xfrm>
          <a:custGeom>
            <a:avLst/>
            <a:gdLst/>
            <a:ahLst/>
            <a:cxnLst/>
            <a:rect l="l" t="t" r="r" b="b"/>
            <a:pathLst>
              <a:path w="3485794" h="3485794">
                <a:moveTo>
                  <a:pt x="0" y="0"/>
                </a:moveTo>
                <a:lnTo>
                  <a:pt x="3485794" y="0"/>
                </a:lnTo>
                <a:lnTo>
                  <a:pt x="3485794" y="3485794"/>
                </a:lnTo>
                <a:lnTo>
                  <a:pt x="0" y="348579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28" name="Group 28"/>
          <p:cNvGrpSpPr/>
          <p:nvPr/>
        </p:nvGrpSpPr>
        <p:grpSpPr>
          <a:xfrm>
            <a:off x="2196458" y="3992153"/>
            <a:ext cx="4753330" cy="331898"/>
            <a:chOff x="0" y="0"/>
            <a:chExt cx="2654599" cy="18535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334916" y="4417263"/>
            <a:ext cx="2858469" cy="1213464"/>
            <a:chOff x="0" y="0"/>
            <a:chExt cx="11878527" cy="504261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76514" cy="5042619"/>
            </a:xfrm>
            <a:custGeom>
              <a:avLst/>
              <a:gdLst/>
              <a:ahLst/>
              <a:cxnLst/>
              <a:rect l="l" t="t" r="r" b="b"/>
              <a:pathLst>
                <a:path w="3876514" h="5042619">
                  <a:moveTo>
                    <a:pt x="0" y="0"/>
                  </a:moveTo>
                  <a:lnTo>
                    <a:pt x="3876514" y="0"/>
                  </a:lnTo>
                  <a:lnTo>
                    <a:pt x="3876514" y="5042619"/>
                  </a:lnTo>
                  <a:lnTo>
                    <a:pt x="0" y="50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139734" y="0"/>
              <a:ext cx="3780139" cy="4965700"/>
            </a:xfrm>
            <a:custGeom>
              <a:avLst/>
              <a:gdLst/>
              <a:ahLst/>
              <a:cxnLst/>
              <a:rect l="l" t="t" r="r" b="b"/>
              <a:pathLst>
                <a:path w="3780138" h="4965700">
                  <a:moveTo>
                    <a:pt x="0" y="0"/>
                  </a:moveTo>
                  <a:lnTo>
                    <a:pt x="3780139" y="0"/>
                  </a:lnTo>
                  <a:lnTo>
                    <a:pt x="3780139" y="4965700"/>
                  </a:lnTo>
                  <a:lnTo>
                    <a:pt x="0" y="496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186573" y="147489"/>
              <a:ext cx="3691954" cy="4818211"/>
            </a:xfrm>
            <a:custGeom>
              <a:avLst/>
              <a:gdLst/>
              <a:ahLst/>
              <a:cxnLst/>
              <a:rect l="l" t="t" r="r" b="b"/>
              <a:pathLst>
                <a:path w="3691954" h="4818211">
                  <a:moveTo>
                    <a:pt x="0" y="0"/>
                  </a:moveTo>
                  <a:lnTo>
                    <a:pt x="3691954" y="0"/>
                  </a:lnTo>
                  <a:lnTo>
                    <a:pt x="3691954" y="4818211"/>
                  </a:lnTo>
                  <a:lnTo>
                    <a:pt x="0" y="481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5697499" y="4606622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3"/>
                </a:lnTo>
                <a:lnTo>
                  <a:pt x="0" y="100645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2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/>
          <p:nvPr/>
        </p:nvSpPr>
        <p:spPr>
          <a:xfrm>
            <a:off x="3372237" y="5757558"/>
            <a:ext cx="2443670" cy="1844971"/>
          </a:xfrm>
          <a:custGeom>
            <a:avLst/>
            <a:gdLst/>
            <a:ahLst/>
            <a:cxnLst/>
            <a:rect l="l" t="t" r="r" b="b"/>
            <a:pathLst>
              <a:path w="7616105" h="5750160">
                <a:moveTo>
                  <a:pt x="0" y="0"/>
                </a:moveTo>
                <a:lnTo>
                  <a:pt x="7616105" y="0"/>
                </a:lnTo>
                <a:lnTo>
                  <a:pt x="7616105" y="5750160"/>
                </a:lnTo>
                <a:lnTo>
                  <a:pt x="0" y="575016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7" name="Freeform 37"/>
          <p:cNvSpPr/>
          <p:nvPr/>
        </p:nvSpPr>
        <p:spPr>
          <a:xfrm>
            <a:off x="6078941" y="6029280"/>
            <a:ext cx="808134" cy="693526"/>
          </a:xfrm>
          <a:custGeom>
            <a:avLst/>
            <a:gdLst/>
            <a:ahLst/>
            <a:cxnLst/>
            <a:rect l="l" t="t" r="r" b="b"/>
            <a:pathLst>
              <a:path w="2518685" h="2161490">
                <a:moveTo>
                  <a:pt x="0" y="0"/>
                </a:moveTo>
                <a:lnTo>
                  <a:pt x="2518685" y="0"/>
                </a:lnTo>
                <a:lnTo>
                  <a:pt x="2518685" y="2161490"/>
                </a:lnTo>
                <a:lnTo>
                  <a:pt x="0" y="216149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8" name="Freeform 38"/>
          <p:cNvSpPr/>
          <p:nvPr/>
        </p:nvSpPr>
        <p:spPr>
          <a:xfrm>
            <a:off x="5221803" y="5234563"/>
            <a:ext cx="951392" cy="816468"/>
          </a:xfrm>
          <a:custGeom>
            <a:avLst/>
            <a:gdLst/>
            <a:ahLst/>
            <a:cxnLst/>
            <a:rect l="l" t="t" r="r" b="b"/>
            <a:pathLst>
              <a:path w="2965173" h="2544658">
                <a:moveTo>
                  <a:pt x="0" y="0"/>
                </a:moveTo>
                <a:lnTo>
                  <a:pt x="2965173" y="0"/>
                </a:lnTo>
                <a:lnTo>
                  <a:pt x="2965173" y="2544657"/>
                </a:lnTo>
                <a:lnTo>
                  <a:pt x="0" y="25446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9" name="Freeform 39"/>
          <p:cNvSpPr/>
          <p:nvPr/>
        </p:nvSpPr>
        <p:spPr>
          <a:xfrm>
            <a:off x="6058356" y="4382117"/>
            <a:ext cx="943460" cy="809660"/>
          </a:xfrm>
          <a:custGeom>
            <a:avLst/>
            <a:gdLst/>
            <a:ahLst/>
            <a:cxnLst/>
            <a:rect l="l" t="t" r="r" b="b"/>
            <a:pathLst>
              <a:path w="2940449" h="2523440">
                <a:moveTo>
                  <a:pt x="0" y="0"/>
                </a:moveTo>
                <a:lnTo>
                  <a:pt x="2940449" y="0"/>
                </a:lnTo>
                <a:lnTo>
                  <a:pt x="2940449" y="2523440"/>
                </a:lnTo>
                <a:lnTo>
                  <a:pt x="0" y="2523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0" name="Freeform 40"/>
          <p:cNvSpPr/>
          <p:nvPr/>
        </p:nvSpPr>
        <p:spPr>
          <a:xfrm flipH="1">
            <a:off x="2632588" y="5814097"/>
            <a:ext cx="800202" cy="686719"/>
          </a:xfrm>
          <a:custGeom>
            <a:avLst/>
            <a:gdLst/>
            <a:ahLst/>
            <a:cxnLst/>
            <a:rect l="l" t="t" r="r" b="b"/>
            <a:pathLst>
              <a:path w="2493962" h="2140273">
                <a:moveTo>
                  <a:pt x="2493962" y="0"/>
                </a:moveTo>
                <a:lnTo>
                  <a:pt x="0" y="0"/>
                </a:lnTo>
                <a:lnTo>
                  <a:pt x="0" y="2140272"/>
                </a:lnTo>
                <a:lnTo>
                  <a:pt x="2493962" y="2140272"/>
                </a:lnTo>
                <a:lnTo>
                  <a:pt x="2493962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1" name="Freeform 41"/>
          <p:cNvSpPr/>
          <p:nvPr/>
        </p:nvSpPr>
        <p:spPr>
          <a:xfrm>
            <a:off x="3723491" y="1215597"/>
            <a:ext cx="1055301" cy="1055301"/>
          </a:xfrm>
          <a:custGeom>
            <a:avLst/>
            <a:gdLst/>
            <a:ahLst/>
            <a:cxnLst/>
            <a:rect l="l" t="t" r="r" b="b"/>
            <a:pathLst>
              <a:path w="3289022" h="3289022">
                <a:moveTo>
                  <a:pt x="0" y="0"/>
                </a:moveTo>
                <a:lnTo>
                  <a:pt x="3289021" y="0"/>
                </a:lnTo>
                <a:lnTo>
                  <a:pt x="3289021" y="3289021"/>
                </a:lnTo>
                <a:lnTo>
                  <a:pt x="0" y="3289021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3143050" y="4031570"/>
            <a:ext cx="2860146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Методическое обеспечение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773557" y="297691"/>
            <a:ext cx="3452689" cy="41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КАК УСТРОЕН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М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ОДУЛЬ ОПК?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68132" y="827666"/>
            <a:ext cx="2372122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Современный формат уроков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531019" y="2415762"/>
            <a:ext cx="2084207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Качество преподавания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128092" y="4451606"/>
            <a:ext cx="1405509" cy="66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виртуальные </a:t>
            </a:r>
          </a:p>
          <a:p>
            <a:pPr>
              <a:lnSpc>
                <a:spcPts val="1258"/>
              </a:lnSpc>
            </a:pPr>
            <a:r>
              <a:rPr lang="en-US" sz="8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туры </a:t>
            </a:r>
          </a:p>
          <a:p>
            <a:pPr>
              <a:lnSpc>
                <a:spcPts val="1258"/>
              </a:lnSpc>
            </a:pPr>
            <a:r>
              <a:rPr lang="en-US" sz="8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экскурсии</a:t>
            </a:r>
          </a:p>
          <a:p>
            <a:pPr>
              <a:lnSpc>
                <a:spcPts val="1563"/>
              </a:lnSpc>
            </a:pPr>
            <a:endParaRPr lang="en-US" sz="898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280328" y="5264841"/>
            <a:ext cx="892867" cy="73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рабочие листы</a:t>
            </a:r>
          </a:p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сериал на уроке</a:t>
            </a:r>
          </a:p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интересные задания</a:t>
            </a:r>
          </a:p>
          <a:p>
            <a:pPr>
              <a:lnSpc>
                <a:spcPts val="1518"/>
              </a:lnSpc>
            </a:pPr>
            <a:endParaRPr lang="en-US" sz="81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128092" y="6032694"/>
            <a:ext cx="919851" cy="79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интерактив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квесты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викторины</a:t>
            </a:r>
          </a:p>
          <a:p>
            <a:pPr>
              <a:lnSpc>
                <a:spcPts val="1168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63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683124" y="5832434"/>
            <a:ext cx="919851" cy="79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активности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конкурсы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проекты</a:t>
            </a:r>
          </a:p>
          <a:p>
            <a:pPr>
              <a:lnSpc>
                <a:spcPts val="1168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63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984" y="2914354"/>
            <a:ext cx="3635993" cy="4324273"/>
          </a:xfrm>
          <a:custGeom>
            <a:avLst/>
            <a:gdLst/>
            <a:ahLst/>
            <a:cxnLst/>
            <a:rect l="l" t="t" r="r" b="b"/>
            <a:pathLst>
              <a:path w="11332179" h="13477319">
                <a:moveTo>
                  <a:pt x="0" y="0"/>
                </a:moveTo>
                <a:lnTo>
                  <a:pt x="11332179" y="0"/>
                </a:lnTo>
                <a:lnTo>
                  <a:pt x="11332179" y="13477319"/>
                </a:lnTo>
                <a:lnTo>
                  <a:pt x="0" y="1347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943919" y="-236980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4"/>
                </a:lnTo>
                <a:lnTo>
                  <a:pt x="0" y="10064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2180807" y="148452"/>
            <a:ext cx="5470156" cy="453351"/>
          </a:xfrm>
          <a:custGeom>
            <a:avLst/>
            <a:gdLst/>
            <a:ahLst/>
            <a:cxnLst/>
            <a:rect l="l" t="t" r="r" b="b"/>
            <a:pathLst>
              <a:path w="12559508" h="1412945">
                <a:moveTo>
                  <a:pt x="0" y="0"/>
                </a:moveTo>
                <a:lnTo>
                  <a:pt x="12559508" y="0"/>
                </a:lnTo>
                <a:lnTo>
                  <a:pt x="12559508" y="1412945"/>
                </a:lnTo>
                <a:lnTo>
                  <a:pt x="0" y="14129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6462423" y="294961"/>
            <a:ext cx="251189" cy="439718"/>
          </a:xfrm>
          <a:custGeom>
            <a:avLst/>
            <a:gdLst/>
            <a:ahLst/>
            <a:cxnLst/>
            <a:rect l="l" t="t" r="r" b="b"/>
            <a:pathLst>
              <a:path w="782872" h="1370454">
                <a:moveTo>
                  <a:pt x="0" y="0"/>
                </a:moveTo>
                <a:lnTo>
                  <a:pt x="782872" y="0"/>
                </a:lnTo>
                <a:lnTo>
                  <a:pt x="782872" y="1370454"/>
                </a:lnTo>
                <a:lnTo>
                  <a:pt x="0" y="1370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2196458" y="793030"/>
            <a:ext cx="4753330" cy="331898"/>
            <a:chOff x="0" y="0"/>
            <a:chExt cx="2654599" cy="185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9" name="Freeform 9"/>
          <p:cNvSpPr/>
          <p:nvPr/>
        </p:nvSpPr>
        <p:spPr>
          <a:xfrm>
            <a:off x="3033899" y="1572930"/>
            <a:ext cx="2130376" cy="1419363"/>
          </a:xfrm>
          <a:custGeom>
            <a:avLst/>
            <a:gdLst/>
            <a:ahLst/>
            <a:cxnLst/>
            <a:rect l="l" t="t" r="r" b="b"/>
            <a:pathLst>
              <a:path w="6639671" h="4423681">
                <a:moveTo>
                  <a:pt x="0" y="0"/>
                </a:moveTo>
                <a:lnTo>
                  <a:pt x="6639670" y="0"/>
                </a:lnTo>
                <a:lnTo>
                  <a:pt x="6639670" y="4423681"/>
                </a:lnTo>
                <a:lnTo>
                  <a:pt x="0" y="44236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2330309" y="2241914"/>
            <a:ext cx="1126272" cy="750379"/>
          </a:xfrm>
          <a:custGeom>
            <a:avLst/>
            <a:gdLst/>
            <a:ahLst/>
            <a:cxnLst/>
            <a:rect l="l" t="t" r="r" b="b"/>
            <a:pathLst>
              <a:path w="3510215" h="2338681">
                <a:moveTo>
                  <a:pt x="0" y="0"/>
                </a:moveTo>
                <a:lnTo>
                  <a:pt x="3510215" y="0"/>
                </a:lnTo>
                <a:lnTo>
                  <a:pt x="3510215" y="2338681"/>
                </a:lnTo>
                <a:lnTo>
                  <a:pt x="0" y="2338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2301559" y="1151484"/>
            <a:ext cx="3280311" cy="1206036"/>
            <a:chOff x="0" y="-142875"/>
            <a:chExt cx="13631514" cy="50117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7076" y="-142875"/>
              <a:ext cx="12854438" cy="501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осмысление традиций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понимание слов и символов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связь истории, культуры и повседневности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знание праздников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приобщение к культуре</a:t>
              </a:r>
            </a:p>
            <a:p>
              <a:pPr>
                <a:lnSpc>
                  <a:spcPts val="1563"/>
                </a:lnSpc>
              </a:pPr>
              <a:endPara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196458" y="2992292"/>
            <a:ext cx="4753330" cy="331898"/>
            <a:chOff x="0" y="0"/>
            <a:chExt cx="2654599" cy="1853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21" name="Freeform 21"/>
          <p:cNvSpPr/>
          <p:nvPr/>
        </p:nvSpPr>
        <p:spPr>
          <a:xfrm>
            <a:off x="6023624" y="2183458"/>
            <a:ext cx="1214010" cy="808834"/>
          </a:xfrm>
          <a:custGeom>
            <a:avLst/>
            <a:gdLst/>
            <a:ahLst/>
            <a:cxnLst/>
            <a:rect l="l" t="t" r="r" b="b"/>
            <a:pathLst>
              <a:path w="3783664" h="2520866">
                <a:moveTo>
                  <a:pt x="0" y="0"/>
                </a:moveTo>
                <a:lnTo>
                  <a:pt x="3783664" y="0"/>
                </a:lnTo>
                <a:lnTo>
                  <a:pt x="3783664" y="2520867"/>
                </a:lnTo>
                <a:lnTo>
                  <a:pt x="0" y="25208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5164275" y="2183752"/>
            <a:ext cx="1213570" cy="808541"/>
          </a:xfrm>
          <a:custGeom>
            <a:avLst/>
            <a:gdLst/>
            <a:ahLst/>
            <a:cxnLst/>
            <a:rect l="l" t="t" r="r" b="b"/>
            <a:pathLst>
              <a:path w="3782292" h="2519952">
                <a:moveTo>
                  <a:pt x="0" y="0"/>
                </a:moveTo>
                <a:lnTo>
                  <a:pt x="3782292" y="0"/>
                </a:lnTo>
                <a:lnTo>
                  <a:pt x="3782292" y="2519952"/>
                </a:lnTo>
                <a:lnTo>
                  <a:pt x="0" y="25199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3" name="Freeform 23"/>
          <p:cNvSpPr/>
          <p:nvPr/>
        </p:nvSpPr>
        <p:spPr>
          <a:xfrm>
            <a:off x="2301559" y="3430588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488555" y="3384746"/>
            <a:ext cx="3093314" cy="141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умение рассуждать о добре и зле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осознанный выбор в поступках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понимание ответственности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навыки диалога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уважение к другой позиции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развитие эмпатии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способность слышать и быть услышанным</a:t>
            </a:r>
          </a:p>
        </p:txBody>
      </p:sp>
      <p:sp>
        <p:nvSpPr>
          <p:cNvPr id="25" name="Freeform 25"/>
          <p:cNvSpPr/>
          <p:nvPr/>
        </p:nvSpPr>
        <p:spPr>
          <a:xfrm>
            <a:off x="2301559" y="362654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6" name="Freeform 26"/>
          <p:cNvSpPr/>
          <p:nvPr/>
        </p:nvSpPr>
        <p:spPr>
          <a:xfrm>
            <a:off x="2301559" y="382123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7" name="Freeform 27"/>
          <p:cNvSpPr/>
          <p:nvPr/>
        </p:nvSpPr>
        <p:spPr>
          <a:xfrm>
            <a:off x="2301559" y="401592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8" name="Freeform 28"/>
          <p:cNvSpPr/>
          <p:nvPr/>
        </p:nvSpPr>
        <p:spPr>
          <a:xfrm>
            <a:off x="2301559" y="421061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9" name="Freeform 29"/>
          <p:cNvSpPr/>
          <p:nvPr/>
        </p:nvSpPr>
        <p:spPr>
          <a:xfrm>
            <a:off x="2301559" y="440530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0" name="Freeform 30"/>
          <p:cNvSpPr/>
          <p:nvPr/>
        </p:nvSpPr>
        <p:spPr>
          <a:xfrm>
            <a:off x="2301559" y="459999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1" name="Freeform 31"/>
          <p:cNvSpPr/>
          <p:nvPr/>
        </p:nvSpPr>
        <p:spPr>
          <a:xfrm>
            <a:off x="5401977" y="3397538"/>
            <a:ext cx="1596815" cy="1472764"/>
          </a:xfrm>
          <a:custGeom>
            <a:avLst/>
            <a:gdLst/>
            <a:ahLst/>
            <a:cxnLst/>
            <a:rect l="l" t="t" r="r" b="b"/>
            <a:pathLst>
              <a:path w="4976739" h="4590116">
                <a:moveTo>
                  <a:pt x="0" y="0"/>
                </a:moveTo>
                <a:lnTo>
                  <a:pt x="4976739" y="0"/>
                </a:lnTo>
                <a:lnTo>
                  <a:pt x="4976739" y="4590116"/>
                </a:lnTo>
                <a:lnTo>
                  <a:pt x="0" y="459011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2" name="Freeform 32"/>
          <p:cNvSpPr/>
          <p:nvPr/>
        </p:nvSpPr>
        <p:spPr>
          <a:xfrm>
            <a:off x="5641891" y="1124928"/>
            <a:ext cx="1116986" cy="1116986"/>
          </a:xfrm>
          <a:custGeom>
            <a:avLst/>
            <a:gdLst/>
            <a:ahLst/>
            <a:cxnLst/>
            <a:rect l="l" t="t" r="r" b="b"/>
            <a:pathLst>
              <a:path w="3481272" h="3481272">
                <a:moveTo>
                  <a:pt x="0" y="0"/>
                </a:moveTo>
                <a:lnTo>
                  <a:pt x="3481273" y="0"/>
                </a:lnTo>
                <a:lnTo>
                  <a:pt x="3481273" y="3481273"/>
                </a:lnTo>
                <a:lnTo>
                  <a:pt x="0" y="34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676748" y="283021"/>
            <a:ext cx="4487539" cy="425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  <a:spcBef>
                <a:spcPct val="0"/>
              </a:spcBef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Что изучение ОПК даст ребенку и семье?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37326" y="827666"/>
            <a:ext cx="2433734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Понимание культурной среды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70284" y="3026929"/>
            <a:ext cx="4367818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Формирование нравственных ориентиров и личности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711224" y="5923452"/>
            <a:ext cx="2125783" cy="1059835"/>
            <a:chOff x="0" y="0"/>
            <a:chExt cx="8833808" cy="440420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4" y="0"/>
                  </a:lnTo>
                  <a:lnTo>
                    <a:pt x="4404204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429604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5" y="0"/>
                  </a:lnTo>
                  <a:lnTo>
                    <a:pt x="4404205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39280" y="1406797"/>
              <a:ext cx="2558617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ценность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семьи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807645" y="1508259"/>
              <a:ext cx="3747932" cy="13405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почитание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старших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711225" y="5044503"/>
            <a:ext cx="2119670" cy="1059835"/>
            <a:chOff x="0" y="0"/>
            <a:chExt cx="8808408" cy="440420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4" y="0"/>
                  </a:lnTo>
                  <a:lnTo>
                    <a:pt x="4404204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404204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5" y="0"/>
                  </a:lnTo>
                  <a:lnTo>
                    <a:pt x="4404205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50476" y="1541130"/>
              <a:ext cx="2851883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любовь </a:t>
              </a: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уважение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213307" y="1459153"/>
              <a:ext cx="2743781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помощь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внимание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196458" y="4839741"/>
            <a:ext cx="4753330" cy="331898"/>
            <a:chOff x="0" y="0"/>
            <a:chExt cx="2654599" cy="18535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2338331" y="4874377"/>
            <a:ext cx="443172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Поддержка семьи через содержательные линии урока </a:t>
            </a:r>
          </a:p>
        </p:txBody>
      </p:sp>
      <p:sp>
        <p:nvSpPr>
          <p:cNvPr id="50" name="Freeform 50"/>
          <p:cNvSpPr/>
          <p:nvPr/>
        </p:nvSpPr>
        <p:spPr>
          <a:xfrm>
            <a:off x="1957614" y="5005690"/>
            <a:ext cx="2997934" cy="1997373"/>
          </a:xfrm>
          <a:custGeom>
            <a:avLst/>
            <a:gdLst/>
            <a:ahLst/>
            <a:cxnLst/>
            <a:rect l="l" t="t" r="r" b="b"/>
            <a:pathLst>
              <a:path w="9343561" h="6225147">
                <a:moveTo>
                  <a:pt x="0" y="0"/>
                </a:moveTo>
                <a:lnTo>
                  <a:pt x="9343561" y="0"/>
                </a:lnTo>
                <a:lnTo>
                  <a:pt x="9343561" y="6225147"/>
                </a:lnTo>
                <a:lnTo>
                  <a:pt x="0" y="622514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A85671A-9D7E-40E9-A623-12A3783C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В ОБЛАСТИ ПЕДАГОГИКИ, ВОСПИТАНИЯ И РАБОТЫ С ДЕТЬМИ И МОЛОДЕЖЬЮ ДО 20 ЛЕТ «ЗА НРАВСТВЕННЫЙ ПОДВИГ УЧИТЕЛЯ»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862D0C3-6D87-4B13-9A0D-6A3A93927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5824736" cy="3954506"/>
          </a:xfrm>
        </p:spPr>
      </p:pic>
    </p:spTree>
    <p:extLst>
      <p:ext uri="{BB962C8B-B14F-4D97-AF65-F5344CB8AC3E}">
        <p14:creationId xmlns:p14="http://schemas.microsoft.com/office/powerpoint/2010/main" val="32744454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EEE2BA9-0BED-4886-91D2-81F1B1C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858120" cy="1497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  <a:b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«СЕРАФИМОВСКИЙ УЧИТЕЛЬ»</a:t>
            </a: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7772F0D-5BA2-48D0-B641-36B42AC6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564904"/>
            <a:ext cx="7499350" cy="3749675"/>
          </a:xfrm>
        </p:spPr>
      </p:pic>
    </p:spTree>
    <p:extLst>
      <p:ext uri="{BB962C8B-B14F-4D97-AF65-F5344CB8AC3E}">
        <p14:creationId xmlns:p14="http://schemas.microsoft.com/office/powerpoint/2010/main" val="22134351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D7D0570-FCD9-4F4F-AE30-47D99BC0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19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«КЛЕВЕР ДНК»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D5BC029-A0AC-4FF9-B035-0CDE2B2A8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8640960" cy="4924400"/>
          </a:xfrm>
        </p:spPr>
      </p:pic>
    </p:spTree>
    <p:extLst>
      <p:ext uri="{BB962C8B-B14F-4D97-AF65-F5344CB8AC3E}">
        <p14:creationId xmlns:p14="http://schemas.microsoft.com/office/powerpoint/2010/main" val="24159730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DE22EA1-40AD-45A0-807F-26A1DD02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https://news.clever-lab.pro/category/k_uroku/</a:t>
            </a:r>
            <a:endParaRPr lang="ru-RU">
              <a:hlinkClick r:id="rId2"/>
            </a:endParaRPr>
          </a:p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https://news.clever-lab.pro/normativno-pravovye-dokumenty/</a:t>
            </a:r>
            <a:endParaRPr lang="ru-RU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433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2308EB6-FE81-41FC-A2DF-A7C58D81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5880720"/>
          </a:xfrm>
        </p:spPr>
        <p:txBody>
          <a:bodyPr>
            <a:normAutofit fontScale="92500"/>
          </a:bodyPr>
          <a:lstStyle/>
          <a:p>
            <a:pPr algn="ctr">
              <a:lnSpc>
                <a:spcPts val="2100"/>
              </a:lnSpc>
              <a:spcAft>
                <a:spcPts val="1800"/>
              </a:spcAft>
            </a:pPr>
            <a:r>
              <a:rPr lang="ru-RU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И ИНСТРУКТИВНО-МЕТОДИЧЕСКИЕ ДОКУМЕНТЫ, РЕГЛАМЕНТИРУЮЩИЕ ИЗУЧЕНИЕ ПРЕДМЕТНЫХ ОБЛАСТЕЙ «ОСНОВЫ РЕЛИГИОЗНЫХ КУЛЬТУР И СВЕТСКОЙ ЭТИКИ» И «ОСНОВЫ ДУХОВНО-НРАВСТВЕННОЙ КУЛЬТУРЫ НАРОДОВ РОССИИ» В ОБЩЕОБРАЗОВАТЕЛЬНОЙ ШКОЛЕ</a:t>
            </a:r>
            <a:endParaRPr lang="ru-RU" sz="180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 </a:t>
            </a:r>
            <a:r>
              <a:rPr lang="ru-RU" sz="2200" b="1" u="sng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«Об образовании в Российской Федерации» (Статья 87)</a:t>
            </a:r>
            <a:endParaRPr lang="ru-RU" sz="2200" b="1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18.05.2023 № 372 «</a:t>
            </a:r>
            <a:r>
              <a:rPr lang="ru-RU" sz="2200" b="1" u="sng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Об утверждении федеральной образовательной программы начального общего образования</a:t>
            </a: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(Зарегистрирован 12.07.2023 № 74229)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u="sng" strike="noStrike">
                <a:solidFill>
                  <a:srgbClr val="8DC7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Приказ Минпросвещения</a:t>
            </a:r>
            <a:r>
              <a:rPr lang="ru-RU" sz="22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России от 31.05.2021 г. № 286 Федеральный государственный образовательный стандарт начального общего образования</a:t>
            </a:r>
            <a:endParaRPr lang="ru-RU" sz="2200" b="1" i="0"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u="sng" strike="noStrike">
                <a:solidFill>
                  <a:srgbClr val="8DC7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Приказ Минпросвещения</a:t>
            </a:r>
            <a:r>
              <a:rPr lang="ru-RU" sz="22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России от 31 мая 2021 г. № 287 Федеральный государственный образовательный стандарт основного общего образования</a:t>
            </a:r>
            <a:endParaRPr lang="ru-RU" sz="2200" b="1" i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>
              <a:solidFill>
                <a:srgbClr val="050D0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4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A4407E6-48B1-4E8B-AF30-F8283717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протокол от 15 сентября 2022 г. № 6/22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Примерная основная образовательная программа начального общего образования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протокол от 18 марта 2022 г. № 1/22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Примерная рабочая программа по предметной области (учебному предмету) “Основы религиозных культур и светской этики“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от 08.07.2011 г. № МД-883/03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О направлении методических материалов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28.01.2012 г.№ 84-р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План мероприятий по введению с 2012/13 учебного года во всех субъектах Российской Федерации комплексного учебного курса для образовательных учреждений “Основы религиозных культур и светской этики“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Соглашение о сотрудничестве между Русской Православной Церковью и Департаментом образования города Москвы от 24.04.2012 г.</a:t>
            </a:r>
            <a:endParaRPr lang="ru-RU" sz="3800" b="1" i="0"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Письмо Минобрнауки России от 22.08.2012 г. № 08-250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О введении учебного курса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от 21.04.2014 г. № 08-516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О реализации курса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24.09.2022 № 371-ФЗ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О внесении изменений в Федеральный закон “Об образовании в Российской Федерации“ и статью 1 Федерального закона “Об обязательных требованиях в Российской Федерации“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55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C292F89-A3A5-4393-AC62-1DE43C78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В декабре 2022 года прошел экспертизу ФГОС и был введен в учебное употребление новый учебник по </a:t>
            </a:r>
            <a:r>
              <a:rPr lang="ru-RU" sz="2400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Основам православной культуры</a:t>
            </a:r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Данный учебник является результатом огромной научно-педагогической работы целого коллектива университетских ученных, учителей-практиков, методистов и, конечно, родителей. Коллектив составителей учебника возглавили президент Российской академии образования - О.Ю. Васильева и председатель Синодального отдела религиозного образования 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катехизации</a:t>
            </a:r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Русской Православной Церкви - митрополит Екатеринбургский и 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Верхотурский </a:t>
            </a:r>
            <a:r>
              <a:rPr lang="ru-RU" sz="240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Евгений.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401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563</TotalTime>
  <Words>886</Words>
  <Application>Microsoft Office PowerPoint</Application>
  <PresentationFormat>Экран (4:3)</PresentationFormat>
  <Paragraphs>156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Презентация PowerPoint</vt:lpstr>
      <vt:lpstr> ОБЛАСТНОЙ ЭТАП ВСЕРОССИЙСКОГО КОНКУРСА  «УЧИТЕЛЬ ГОДА -ДОНА»  НОМИНАЦИЯ «УЧИТЕЛЬ ОСНОВ ПРАВОСЛАВНОЙ КУЛЬТУРЫ»</vt:lpstr>
      <vt:lpstr>ВСЕРОССИЙСКИЙ КОНКУРС В ОБЛАСТИ ПЕДАГОГИКИ, ВОСПИТАНИЯ И РАБОТЫ С ДЕТЬМИ И МОЛОДЕЖЬЮ ДО 20 ЛЕТ «ЗА НРАВСТВЕННЫЙ ПОДВИГ УЧИТЕЛЯ»</vt:lpstr>
      <vt:lpstr>КОНКУРС  «СЕРАФИМОВСКИЙ УЧИТЕЛЬ»</vt:lpstr>
      <vt:lpstr>МЕЖДУНАРОДНЫЙ КОНКУРС  «КЛЕВЕР ДНК»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Людмилa</dc:creator>
  <cp:lastModifiedBy>ТЛД</cp:lastModifiedBy>
  <cp:revision>107</cp:revision>
  <cp:lastPrinted>2026-03-17T09:28:06Z</cp:lastPrinted>
  <dcterms:created xsi:type="dcterms:W3CDTF">2023-11-03T08:37:43Z</dcterms:created>
  <dcterms:modified xsi:type="dcterms:W3CDTF">2026-03-26T07:03:42Z</dcterms:modified>
</cp:coreProperties>
</file>