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2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</p:sldIdLst>
  <p:sldSz cx="12192000" cy="6858000"/>
  <p:notesSz cx="12192000" cy="6858000"/>
  <p:defaultTextStyle>
    <a:defPPr>
      <a:defRPr lang="ru-RU"/>
    </a:defPPr>
    <a:lvl1pPr marL="0" algn="l" defTabSz="914400">
      <a:defRPr sz="18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8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8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8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8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8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8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8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8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 snapToGrid="0">
      <p:cViewPr>
        <p:scale>
          <a:sx n="66" d="100"/>
          <a:sy n="66" d="100"/>
        </p:scale>
        <p:origin x="198" y="-30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" preserve="1" userDrawn="1">
  <p:cSld name="Титульны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 bwMode="auto"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 bwMode="auto"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>
              <a:defRPr/>
            </a:pPr>
            <a:r>
              <a:rPr lang="ru-RU"/>
              <a:t>Образец подзаголовка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48A87A34-81AB-432B-8DAE-1953F412C126}" type="datetimeFigureOut">
              <a:rPr lang="en-US"/>
              <a:pPr>
                <a:defRPr/>
              </a:pPr>
              <a:t>6/3/2026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6D22F896-40B5-4ADD-8801-0D06FADFA0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x" preserve="1" userDrawn="1">
  <p:cSld name="Заголовок и вертикальный 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 bwMode="auto"/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48A87A34-81AB-432B-8DAE-1953F412C126}" type="datetimeFigureOut">
              <a:rPr lang="en-US"/>
              <a:pPr>
                <a:defRPr/>
              </a:pPr>
              <a:t>6/3/2026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6D22F896-40B5-4ADD-8801-0D06FADFA0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itleAndTx" preserve="1" userDrawn="1">
  <p:cSld name="Вертикальный заголовок и 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 bwMode="auto">
          <a:xfrm>
            <a:off x="8724900" y="365125"/>
            <a:ext cx="2628900" cy="5811838"/>
          </a:xfrm>
        </p:spPr>
        <p:txBody>
          <a:bodyPr vert="eaVert"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 bwMode="auto">
          <a:xfrm>
            <a:off x="838200" y="365125"/>
            <a:ext cx="7734300" cy="5811838"/>
          </a:xfrm>
        </p:spPr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48A87A34-81AB-432B-8DAE-1953F412C126}" type="datetimeFigureOut">
              <a:rPr lang="en-US"/>
              <a:pPr>
                <a:defRPr/>
              </a:pPr>
              <a:t>6/3/2026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6D22F896-40B5-4ADD-8801-0D06FADFA0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" preserve="1" userDrawn="1">
  <p:cSld name="Титульны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 bwMode="auto"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 bwMode="auto"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7200" b="1" cap="all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auto"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pPr>
              <a:defRPr/>
            </a:pPr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F2FFB779-270B-4192-84BA-A697F48306DC}" type="datetimeFigureOut">
              <a:rPr lang="ru-RU"/>
              <a:pPr>
                <a:defRPr/>
              </a:pPr>
              <a:t>03.06.2026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285DC19C-03DA-4066-9FF7-D0BF1BC6D6F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cxnSp>
        <p:nvCxnSpPr>
          <p:cNvPr id="8" name="Straight Connector 7"/>
          <p:cNvCxnSpPr>
            <a:cxnSpLocks/>
          </p:cNvCxnSpPr>
          <p:nvPr/>
        </p:nvCxnSpPr>
        <p:spPr bwMode="auto"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preserve="1" userDrawn="1">
  <p:cSld name="Заголовок и объек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F2FFB779-270B-4192-84BA-A697F48306DC}" type="datetimeFigureOut">
              <a:rPr lang="ru-RU"/>
              <a:pPr>
                <a:defRPr/>
              </a:pPr>
              <a:t>03.06.2026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285DC19C-03DA-4066-9FF7-D0BF1BC6D6F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secHead" preserve="1" userDrawn="1">
  <p:cSld name="Заголовок раздел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7200" b="0" cap="all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F2FFB779-270B-4192-84BA-A697F48306DC}" type="datetimeFigureOut">
              <a:rPr lang="ru-RU"/>
              <a:pPr>
                <a:defRPr/>
              </a:pPr>
              <a:t>03.06.2026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285DC19C-03DA-4066-9FF7-D0BF1BC6D6F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cxnSp>
        <p:nvCxnSpPr>
          <p:cNvPr id="7" name="Straight Connector 6"/>
          <p:cNvCxnSpPr>
            <a:cxnSpLocks/>
          </p:cNvCxnSpPr>
          <p:nvPr/>
        </p:nvCxnSpPr>
        <p:spPr bwMode="auto"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Obj" preserve="1" userDrawn="1">
  <p:cSld name="Два объект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 bwMode="auto"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 bwMode="auto"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F2FFB779-270B-4192-84BA-A697F48306DC}" type="datetimeFigureOut">
              <a:rPr lang="ru-RU"/>
              <a:pPr>
                <a:defRPr/>
              </a:pPr>
              <a:t>03.06.2026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285DC19C-03DA-4066-9FF7-D0BF1BC6D6F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TxTwoObj" preserve="1" userDrawn="1">
  <p:cSld name="Сравнение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 bwMode="auto"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 bwMode="auto"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 bwMode="auto"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F2FFB779-270B-4192-84BA-A697F48306DC}" type="datetimeFigureOut">
              <a:rPr lang="ru-RU"/>
              <a:pPr>
                <a:defRPr/>
              </a:pPr>
              <a:t>03.06.2026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285DC19C-03DA-4066-9FF7-D0BF1BC6D6F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Only" preserve="1" userDrawn="1">
  <p:cSld name="Только заголовок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F2FFB779-270B-4192-84BA-A697F48306DC}" type="datetimeFigureOut">
              <a:rPr lang="ru-RU"/>
              <a:pPr>
                <a:defRPr/>
              </a:pPr>
              <a:t>03.06.2026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285DC19C-03DA-4066-9FF7-D0BF1BC6D6F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blank" preserve="1" userDrawn="1">
  <p:cSld name="Пусто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F2FFB779-270B-4192-84BA-A697F48306DC}" type="datetimeFigureOut">
              <a:rPr lang="ru-RU"/>
              <a:pPr>
                <a:defRPr/>
              </a:pPr>
              <a:t>03.06.2026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285DC19C-03DA-4066-9FF7-D0BF1BC6D6F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Tx" preserve="1" userDrawn="1">
  <p:cSld name="Объект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auto"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auto">
          <a:xfrm>
            <a:off x="1143000" y="2834640"/>
            <a:ext cx="3931920" cy="3017519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F2FFB779-270B-4192-84BA-A697F48306DC}" type="datetimeFigureOut">
              <a:rPr lang="ru-RU"/>
              <a:pPr>
                <a:defRPr/>
              </a:pPr>
              <a:t>03.06.2026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285DC19C-03DA-4066-9FF7-D0BF1BC6D6F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preserve="1" userDrawn="1">
  <p:cSld name="Заголовок и объек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48A87A34-81AB-432B-8DAE-1953F412C126}" type="datetimeFigureOut">
              <a:rPr lang="en-US"/>
              <a:pPr>
                <a:defRPr/>
              </a:pPr>
              <a:t>6/3/2026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6D22F896-40B5-4ADD-8801-0D06FADFA0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picTx" preserve="1" userDrawn="1">
  <p:cSld name="Рисунок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 bwMode="auto"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>
              <a:defRPr/>
            </a:pPr>
            <a:r>
              <a:rPr lang="ru-RU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auto"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F2FFB779-270B-4192-84BA-A697F48306DC}" type="datetimeFigureOut">
              <a:rPr lang="ru-RU"/>
              <a:pPr>
                <a:defRPr/>
              </a:pPr>
              <a:t>03.06.2026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285DC19C-03DA-4066-9FF7-D0BF1BC6D6F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x" preserve="1" userDrawn="1">
  <p:cSld name="Заголовок и вертикальный 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 bwMode="auto"/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F2FFB779-270B-4192-84BA-A697F48306DC}" type="datetimeFigureOut">
              <a:rPr lang="ru-RU"/>
              <a:pPr>
                <a:defRPr/>
              </a:pPr>
              <a:t>03.06.2026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285DC19C-03DA-4066-9FF7-D0BF1BC6D6F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itleAndTx" preserve="1" userDrawn="1">
  <p:cSld name="Вертикальный заголовок и 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 bwMode="auto">
          <a:xfrm>
            <a:off x="8724900" y="762000"/>
            <a:ext cx="2324100" cy="5410200"/>
          </a:xfrm>
        </p:spPr>
        <p:txBody>
          <a:bodyPr vert="eaVert"/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 bwMode="auto">
          <a:xfrm>
            <a:off x="1143000" y="762000"/>
            <a:ext cx="7429500" cy="5410200"/>
          </a:xfrm>
        </p:spPr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F2FFB779-270B-4192-84BA-A697F48306DC}" type="datetimeFigureOut">
              <a:rPr lang="ru-RU"/>
              <a:pPr>
                <a:defRPr/>
              </a:pPr>
              <a:t>03.06.2026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285DC19C-03DA-4066-9FF7-D0BF1BC6D6F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secHead" preserve="1" userDrawn="1">
  <p:cSld name="Заголовок раздел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48A87A34-81AB-432B-8DAE-1953F412C126}" type="datetimeFigureOut">
              <a:rPr lang="en-US"/>
              <a:pPr>
                <a:defRPr/>
              </a:pPr>
              <a:t>6/3/2026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6D22F896-40B5-4ADD-8801-0D06FADFA0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Obj" preserve="1" userDrawn="1">
  <p:cSld name="Два объект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 bwMode="auto">
          <a:xfrm>
            <a:off x="838200" y="1825625"/>
            <a:ext cx="5181600" cy="435133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 bwMode="auto">
          <a:xfrm>
            <a:off x="6172200" y="1825625"/>
            <a:ext cx="5181600" cy="435133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48A87A34-81AB-432B-8DAE-1953F412C126}" type="datetimeFigureOut">
              <a:rPr lang="en-US"/>
              <a:pPr>
                <a:defRPr/>
              </a:pPr>
              <a:t>6/3/2026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6D22F896-40B5-4ADD-8801-0D06FADFA0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TxTwoObj" preserve="1" userDrawn="1">
  <p:cSld name="Сравнение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9788" y="365125"/>
            <a:ext cx="10515600" cy="1325563"/>
          </a:xfrm>
        </p:spPr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 bwMode="auto">
          <a:xfrm>
            <a:off x="839788" y="2505074"/>
            <a:ext cx="5157787" cy="368458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 bwMode="auto"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 bwMode="auto">
          <a:xfrm>
            <a:off x="6172200" y="2505074"/>
            <a:ext cx="5183188" cy="368458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48A87A34-81AB-432B-8DAE-1953F412C126}" type="datetimeFigureOut">
              <a:rPr lang="en-US"/>
              <a:pPr>
                <a:defRPr/>
              </a:pPr>
              <a:t>6/3/2026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6D22F896-40B5-4ADD-8801-0D06FADFA0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Only" preserve="1" userDrawn="1">
  <p:cSld name="Только заголовок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48A87A34-81AB-432B-8DAE-1953F412C126}" type="datetimeFigureOut">
              <a:rPr lang="en-US"/>
              <a:pPr>
                <a:defRPr/>
              </a:pPr>
              <a:t>6/3/2026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6D22F896-40B5-4ADD-8801-0D06FADFA0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blank" preserve="1" userDrawn="1">
  <p:cSld name="Пусто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48A87A34-81AB-432B-8DAE-1953F412C126}" type="datetimeFigureOut">
              <a:rPr lang="en-US"/>
              <a:pPr>
                <a:defRPr/>
              </a:pPr>
              <a:t>6/3/2026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6D22F896-40B5-4ADD-8801-0D06FADFA0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Tx" preserve="1" userDrawn="1">
  <p:cSld name="Объект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auto"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48A87A34-81AB-432B-8DAE-1953F412C126}" type="datetimeFigureOut">
              <a:rPr lang="en-US"/>
              <a:pPr>
                <a:defRPr/>
              </a:pPr>
              <a:t>6/3/2026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6D22F896-40B5-4ADD-8801-0D06FADFA0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picTx" preserve="1" userDrawn="1">
  <p:cSld name="Рисунок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 bwMode="auto"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>
              <a:defRPr/>
            </a:pP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auto"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48A87A34-81AB-432B-8DAE-1953F412C126}" type="datetimeFigureOut">
              <a:rPr lang="en-US"/>
              <a:pPr>
                <a:defRPr/>
              </a:pPr>
              <a:t>6/3/2026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6D22F896-40B5-4ADD-8801-0D06FADFA0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20AB6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>
              <a:defRPr/>
            </a:pPr>
            <a:fld id="{48A87A34-81AB-432B-8DAE-1953F412C126}" type="datetimeFigureOut">
              <a:rPr lang="en-US"/>
              <a:pPr>
                <a:defRPr/>
              </a:pPr>
              <a:t>6/3/2026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>
              <a:defRPr/>
            </a:pPr>
            <a:fld id="{6D22F896-40B5-4ADD-8801-0D06FADFA0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>
        <a:lnSpc>
          <a:spcPct val="90000"/>
        </a:lnSpc>
        <a:spcBef>
          <a:spcPts val="0"/>
        </a:spcBef>
        <a:buNone/>
        <a:defRPr sz="44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>
        <a:lnSpc>
          <a:spcPct val="90000"/>
        </a:lnSpc>
        <a:spcBef>
          <a:spcPts val="1000"/>
        </a:spcBef>
        <a:buFont typeface="Arial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 bwMode="auto"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auto"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fld id="{F2FFB779-270B-4192-84BA-A697F48306DC}" type="datetimeFigureOut">
              <a:rPr lang="ru-RU"/>
              <a:pPr>
                <a:defRPr/>
              </a:pPr>
              <a:t>03.06.2026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fld id="{285DC19C-03DA-4066-9FF7-D0BF1BC6D6F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>
        <a:lnSpc>
          <a:spcPct val="90000"/>
        </a:lnSpc>
        <a:spcBef>
          <a:spcPts val="0"/>
        </a:spcBef>
        <a:buNone/>
        <a:defRPr sz="44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/>
        <a:buChar char="•"/>
        <a:defRPr sz="2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182880" algn="l" defTabSz="914400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/>
        <a:buChar char="•"/>
        <a:defRPr sz="2000">
          <a:solidFill>
            <a:schemeClr val="accent1"/>
          </a:solidFill>
          <a:latin typeface="+mn-lt"/>
          <a:ea typeface="+mn-ea"/>
          <a:cs typeface="+mn-cs"/>
        </a:defRPr>
      </a:lvl2pPr>
      <a:lvl3pPr marL="731520" indent="-182880" algn="l" defTabSz="914400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/>
        <a:buChar char="•"/>
        <a:defRPr sz="1800">
          <a:solidFill>
            <a:schemeClr val="accent1"/>
          </a:solidFill>
          <a:latin typeface="+mn-lt"/>
          <a:ea typeface="+mn-ea"/>
          <a:cs typeface="+mn-cs"/>
        </a:defRPr>
      </a:lvl3pPr>
      <a:lvl4pPr marL="1005840" indent="-182880" algn="l" defTabSz="914400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/>
        <a:buChar char="•"/>
        <a:defRPr sz="1600">
          <a:solidFill>
            <a:schemeClr val="accent1"/>
          </a:solidFill>
          <a:latin typeface="+mn-lt"/>
          <a:ea typeface="+mn-ea"/>
          <a:cs typeface="+mn-cs"/>
        </a:defRPr>
      </a:lvl4pPr>
      <a:lvl5pPr marL="1280160" indent="-182880" algn="l" defTabSz="914400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/>
        <a:buChar char="•"/>
        <a:defRPr sz="1600">
          <a:solidFill>
            <a:schemeClr val="accent1"/>
          </a:solidFill>
          <a:latin typeface="+mn-lt"/>
          <a:ea typeface="+mn-ea"/>
          <a:cs typeface="+mn-cs"/>
        </a:defRPr>
      </a:lvl5pPr>
      <a:lvl6pPr marL="1600000" indent="-228600" algn="l" defTabSz="914400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/>
        <a:buChar char="•"/>
        <a:defRPr sz="16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l" defTabSz="914400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/>
        <a:buChar char="•"/>
        <a:defRPr sz="16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l" defTabSz="914400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/>
        <a:buChar char="•"/>
        <a:defRPr sz="16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l" defTabSz="914400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/>
        <a:buChar char="•"/>
        <a:defRPr sz="16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Relationship Id="rId9" Type="http://schemas.openxmlformats.org/officeDocument/2006/relationships/image" Target="../media/image43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0F6FC6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 bwMode="auto">
          <a:xfrm>
            <a:off x="365760" y="264160"/>
            <a:ext cx="11369040" cy="6329680"/>
          </a:xfrm>
          <a:prstGeom prst="rect">
            <a:avLst/>
          </a:prstGeom>
          <a:solidFill>
            <a:srgbClr val="0F6FC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 bwMode="auto">
          <a:xfrm>
            <a:off x="1199411" y="-575486"/>
            <a:ext cx="9701738" cy="256233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defRPr/>
            </a:pPr>
            <a:r>
              <a:rPr lang="ru-RU" sz="3600" b="1">
                <a:solidFill>
                  <a:schemeClr val="bg1"/>
                </a:solidFill>
                <a:latin typeface="Arial Black"/>
                <a:cs typeface="Arial"/>
              </a:rPr>
              <a:t>УЧЕБНЫЕ СБОРЫ ЮНОШЕЙ </a:t>
            </a:r>
            <a:br>
              <a:rPr lang="ru-RU" sz="3600" b="1">
                <a:solidFill>
                  <a:schemeClr val="bg1"/>
                </a:solidFill>
                <a:latin typeface="Arial Black"/>
                <a:cs typeface="Arial"/>
              </a:rPr>
            </a:br>
            <a:r>
              <a:rPr lang="ru-RU" sz="3600" b="1">
                <a:solidFill>
                  <a:schemeClr val="bg1"/>
                </a:solidFill>
                <a:latin typeface="Arial Black"/>
                <a:cs typeface="Arial"/>
              </a:rPr>
              <a:t>10 КЛАССОВ</a:t>
            </a:r>
            <a:endParaRPr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 bwMode="auto">
          <a:xfrm>
            <a:off x="2812495" y="5998494"/>
            <a:ext cx="6272981" cy="980240"/>
          </a:xfrm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ct val="80000"/>
              </a:lnSpc>
              <a:defRPr/>
            </a:pPr>
            <a:r>
              <a:rPr lang="ru-RU" sz="1800" b="1" dirty="0">
                <a:solidFill>
                  <a:schemeClr val="bg1"/>
                </a:solidFill>
                <a:latin typeface="Arial Black"/>
                <a:cs typeface="Arial"/>
              </a:rPr>
              <a:t>МАОУ "Лицей экономический № 14"</a:t>
            </a:r>
            <a:endParaRPr/>
          </a:p>
          <a:p>
            <a:pPr>
              <a:lnSpc>
                <a:spcPct val="80000"/>
              </a:lnSpc>
              <a:defRPr/>
            </a:pPr>
            <a:r>
              <a:rPr lang="ru-RU" sz="1800" b="1" dirty="0">
                <a:solidFill>
                  <a:schemeClr val="bg1"/>
                </a:solidFill>
                <a:latin typeface="Arial Black"/>
                <a:cs typeface="Arial"/>
              </a:rPr>
              <a:t>26 – 30 мая 2026 года</a:t>
            </a:r>
            <a:endParaRPr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rcRect b="9194"/>
          <a:stretch/>
        </p:blipFill>
        <p:spPr bwMode="auto">
          <a:xfrm>
            <a:off x="3175067" y="2232155"/>
            <a:ext cx="5841866" cy="352102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 bwMode="auto">
          <a:xfrm>
            <a:off x="588973" y="1620203"/>
            <a:ext cx="11085502" cy="4351337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ru-RU">
                <a:solidFill>
                  <a:schemeClr val="accent1">
                    <a:lumMod val="75000"/>
                  </a:schemeClr>
                </a:solidFill>
                <a:latin typeface="Arial Black"/>
                <a:cs typeface="Arial"/>
              </a:rPr>
              <a:t>Юноши изучили правило оказания первой медицинской помощи при ранениях, правила оказания первой медицинской помощи при ожогах, острых отравлениях, отморожении.</a:t>
            </a: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 bwMode="auto">
          <a:xfrm>
            <a:off x="0" y="131763"/>
            <a:ext cx="11674474" cy="1346200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defRPr/>
            </a:pPr>
            <a:r>
              <a:rPr lang="ru-RU" sz="3200" b="1">
                <a:solidFill>
                  <a:schemeClr val="accent1">
                    <a:lumMod val="75000"/>
                  </a:schemeClr>
                </a:solidFill>
                <a:latin typeface="Arial Black"/>
                <a:cs typeface="Arial"/>
              </a:rPr>
              <a:t>ВОЕННО-МЕДИЦИНСКАЯ ПОДГОТОВКА</a:t>
            </a:r>
            <a:endParaRPr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610470" y="3093430"/>
            <a:ext cx="5485530" cy="3194611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/>
          <a:srcRect l="19194" t="10505" r="12501"/>
          <a:stretch/>
        </p:blipFill>
        <p:spPr bwMode="auto">
          <a:xfrm>
            <a:off x="6798734" y="3093429"/>
            <a:ext cx="4340596" cy="319461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 bwMode="auto">
          <a:xfrm>
            <a:off x="0" y="-77990"/>
            <a:ext cx="11672887" cy="1346200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defRPr/>
            </a:pPr>
            <a:r>
              <a:rPr lang="ru-RU" sz="3600" b="1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ПАТРИОТИЧЕСКОЕ ВОСПИТАНИЕ</a:t>
            </a:r>
            <a:endParaRPr/>
          </a:p>
        </p:txBody>
      </p:sp>
      <p:sp>
        <p:nvSpPr>
          <p:cNvPr id="6" name="Content Placeholder 2"/>
          <p:cNvSpPr txBox="1"/>
          <p:nvPr/>
        </p:nvSpPr>
        <p:spPr bwMode="auto">
          <a:xfrm>
            <a:off x="1932972" y="5702423"/>
            <a:ext cx="8912506" cy="11555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  <a:defRPr/>
            </a:pPr>
            <a:r>
              <a:rPr lang="ru-RU" sz="1600" dirty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Юнармейский отряд «Патриот» МАОУ «Лицей экономический №14» - победитель муниципального проекта «Юнармейский марш 2024-2025</a:t>
            </a:r>
            <a:r>
              <a:rPr lang="ru-RU" sz="1600" dirty="0" smtClean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» -  </a:t>
            </a:r>
            <a:r>
              <a:rPr lang="ru-RU" sz="1600" dirty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принял участие во Всероссийском </a:t>
            </a:r>
            <a:r>
              <a:rPr lang="ru-RU" sz="1600" dirty="0" smtClean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 слёте </a:t>
            </a:r>
            <a:r>
              <a:rPr lang="ru-RU" sz="1600" dirty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активистов движения ПОСТ №1 с </a:t>
            </a:r>
            <a:r>
              <a:rPr lang="ru-RU" sz="1600" dirty="0" smtClean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3 по 6 </a:t>
            </a:r>
            <a:r>
              <a:rPr lang="ru-RU" sz="1600" dirty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октября  </a:t>
            </a:r>
            <a:r>
              <a:rPr lang="ru-RU" sz="1600" dirty="0" smtClean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2025 года в </a:t>
            </a:r>
            <a:r>
              <a:rPr lang="ru-RU" sz="1600" dirty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Нижнем Новгороде.</a:t>
            </a:r>
            <a:endParaRPr sz="3200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8A8E0F1C-FEC8-5C50-D135-4CDF6E81FC8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2193" y="1040761"/>
            <a:ext cx="3571672" cy="2006275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57A3E4B4-ADAB-3964-0022-54B0385EC45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42484" y="1092216"/>
            <a:ext cx="3325876" cy="4434502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D1795B5C-D2CB-D18E-C921-C810E5E53EC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921060" y="1040761"/>
            <a:ext cx="3904527" cy="2194918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1B6A2622-EF30-339C-8F3A-3780132A9B1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2068" y="3153115"/>
            <a:ext cx="3561797" cy="2373603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37870F01-FEE1-BC97-87A0-0830118F042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1" t="25665" r="1322" b="36844"/>
          <a:stretch/>
        </p:blipFill>
        <p:spPr>
          <a:xfrm>
            <a:off x="7921060" y="3300601"/>
            <a:ext cx="3904527" cy="2226117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120AB6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>
            <a:spLocks noGrp="1"/>
          </p:cNvSpPr>
          <p:nvPr>
            <p:ph idx="4294967295"/>
          </p:nvPr>
        </p:nvSpPr>
        <p:spPr bwMode="auto">
          <a:xfrm>
            <a:off x="716152" y="872278"/>
            <a:ext cx="10361899" cy="973138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  <a:defRPr/>
            </a:pP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Arial Black"/>
                <a:cs typeface="Arial"/>
              </a:rPr>
              <a:t> Вахта Памяти у Вечного Огня                                                         в сквере им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Arial Black"/>
                <a:cs typeface="Arial"/>
              </a:rPr>
              <a:t>. Фрунзе 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Arial Black"/>
                <a:cs typeface="Arial"/>
              </a:rPr>
              <a:t>у мемориала павшим воинам 1941-1943гг.      с 4 по 11 мая 2026 года.</a:t>
            </a:r>
            <a:endParaRPr dirty="0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 bwMode="auto">
          <a:xfrm>
            <a:off x="182404" y="220279"/>
            <a:ext cx="11672887" cy="858823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defRPr/>
            </a:pPr>
            <a:r>
              <a:rPr lang="ru-RU" sz="3200" b="1" dirty="0">
                <a:solidFill>
                  <a:schemeClr val="accent1">
                    <a:lumMod val="75000"/>
                  </a:schemeClr>
                </a:solidFill>
                <a:latin typeface="Arial Black"/>
                <a:cs typeface="Arial"/>
              </a:rPr>
              <a:t>ПОЧЁТНЫЙ КАРАУЛ ПОСТА №1</a:t>
            </a:r>
            <a:endParaRPr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3573222" y="1787603"/>
            <a:ext cx="5070397" cy="507039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8252447" y="1468012"/>
            <a:ext cx="2838769" cy="2129077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1082516" y="1518642"/>
            <a:ext cx="2838769" cy="2129077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/>
          <a:srcRect l="18063" t="19503" r="19503" b="18063"/>
          <a:stretch/>
        </p:blipFill>
        <p:spPr bwMode="auto">
          <a:xfrm>
            <a:off x="141766" y="3378758"/>
            <a:ext cx="3012459" cy="2259148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6"/>
          <a:srcRect l="8295" t="15735" r="24498" b="17057"/>
          <a:stretch/>
        </p:blipFill>
        <p:spPr bwMode="auto">
          <a:xfrm>
            <a:off x="8963792" y="3193227"/>
            <a:ext cx="3011974" cy="2259148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7"/>
          <a:srcRect l="29673" t="10222" r="1" b="19452"/>
          <a:stretch/>
        </p:blipFill>
        <p:spPr bwMode="auto">
          <a:xfrm>
            <a:off x="1768008" y="4709740"/>
            <a:ext cx="2864622" cy="2148260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8"/>
          <a:srcRect l="36625" t="17471" r="22516" b="26680"/>
          <a:stretch/>
        </p:blipFill>
        <p:spPr bwMode="auto">
          <a:xfrm>
            <a:off x="7861182" y="4709740"/>
            <a:ext cx="2821728" cy="2148260"/>
          </a:xfrm>
          <a:prstGeom prst="rect">
            <a:avLst/>
          </a:prstGeom>
          <a:effectLst>
            <a:softEdge rad="63500"/>
          </a:effec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 bwMode="auto">
          <a:xfrm>
            <a:off x="0" y="153988"/>
            <a:ext cx="11674474" cy="1344612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defRPr/>
            </a:pPr>
            <a:r>
              <a:rPr lang="ru-RU" sz="3200" b="1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ТОРЖЕСТВЕННОЕ ЗАКРЫТИЕ УЧЕБНЫХ СБОРОВ</a:t>
            </a:r>
            <a:endParaRPr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3957604" y="1073613"/>
            <a:ext cx="4276792" cy="283872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rcRect t="14774" b="30331"/>
          <a:stretch/>
        </p:blipFill>
        <p:spPr bwMode="auto">
          <a:xfrm>
            <a:off x="599817" y="1119877"/>
            <a:ext cx="2478275" cy="181392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rcRect l="16851" t="19970" r="13003" b="44745"/>
          <a:stretch/>
        </p:blipFill>
        <p:spPr bwMode="auto">
          <a:xfrm>
            <a:off x="1397036" y="2853268"/>
            <a:ext cx="3038855" cy="203815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/>
          <a:srcRect l="13241" t="15194" r="3783" b="37789"/>
          <a:stretch/>
        </p:blipFill>
        <p:spPr bwMode="auto">
          <a:xfrm>
            <a:off x="9159160" y="1073613"/>
            <a:ext cx="2515314" cy="1841038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/>
          <a:srcRect l="23093" t="25946" r="8424" b="39235"/>
          <a:stretch/>
        </p:blipFill>
        <p:spPr bwMode="auto">
          <a:xfrm>
            <a:off x="599817" y="4664451"/>
            <a:ext cx="2620170" cy="1776271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7"/>
          <a:srcRect l="9799" t="12012" r="510" b="41415"/>
          <a:stretch/>
        </p:blipFill>
        <p:spPr bwMode="auto">
          <a:xfrm>
            <a:off x="7887672" y="2793804"/>
            <a:ext cx="3038854" cy="210395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DD7EF731-8D32-7E34-1C25-376F1B04711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9594" t="45802" b="21111"/>
          <a:stretch/>
        </p:blipFill>
        <p:spPr>
          <a:xfrm>
            <a:off x="4256320" y="3689535"/>
            <a:ext cx="3865796" cy="3154934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C88CB27E-05C1-E11D-25E2-B86B32B1B9D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853" t="20247" r="1439" b="37284"/>
          <a:stretch/>
        </p:blipFill>
        <p:spPr>
          <a:xfrm>
            <a:off x="9205732" y="4664451"/>
            <a:ext cx="2386451" cy="1761672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 bwMode="auto">
          <a:xfrm>
            <a:off x="0" y="204064"/>
            <a:ext cx="11672887" cy="1344613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defRPr/>
            </a:pPr>
            <a:r>
              <a:rPr lang="ru-RU" sz="3200" b="1">
                <a:solidFill>
                  <a:schemeClr val="accent1">
                    <a:lumMod val="75000"/>
                  </a:schemeClr>
                </a:solidFill>
                <a:latin typeface="Arial Black"/>
                <a:cs typeface="Arial"/>
              </a:rPr>
              <a:t>ИТОГИ УЧЕБНЫХ СБОРОВ В 2026 ГОДУ</a:t>
            </a:r>
            <a:endParaRPr/>
          </a:p>
        </p:txBody>
      </p:sp>
      <p:sp>
        <p:nvSpPr>
          <p:cNvPr id="5" name="TextBox 4"/>
          <p:cNvSpPr txBox="1"/>
          <p:nvPr/>
        </p:nvSpPr>
        <p:spPr bwMode="auto">
          <a:xfrm>
            <a:off x="367091" y="1244600"/>
            <a:ext cx="10670796" cy="46782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buClrTx/>
              <a:defRPr/>
            </a:pPr>
            <a:r>
              <a:rPr lang="ru-RU" sz="1400" b="1" dirty="0">
                <a:solidFill>
                  <a:schemeClr val="accent1">
                    <a:lumMod val="75000"/>
                  </a:schemeClr>
                </a:solidFill>
                <a:latin typeface="Arial Black"/>
                <a:cs typeface="Arial"/>
              </a:rPr>
              <a:t>В ходе учебных сборов  закреплены теоретические и практические знания, полученные юношами                    10 классов на занятиях по курсу ОБЗР;  сформированы морально-психологические и физические качества, необходимые для прохождения военной службы, выполнения конституционного долга                     по защите Родины; проведена работа по  воспитанию патриотизма, уважения к историческому                         и культурному наследию России, гордости за Вооружённые Силы  Российской Федерации, готовности к службе в их рядах, а  также по профессиональной ориентации на овладение военно-учётными  специальностями и выбору обучающимися профессии офицера.</a:t>
            </a:r>
            <a:endParaRPr dirty="0"/>
          </a:p>
          <a:p>
            <a:pPr algn="just">
              <a:buClrTx/>
              <a:defRPr/>
            </a:pPr>
            <a:endParaRPr lang="ru-RU" sz="1400" b="1" dirty="0">
              <a:solidFill>
                <a:schemeClr val="accent1">
                  <a:lumMod val="75000"/>
                </a:schemeClr>
              </a:solidFill>
              <a:latin typeface="Arial Black"/>
              <a:cs typeface="Arial"/>
            </a:endParaRPr>
          </a:p>
          <a:p>
            <a:pPr algn="just">
              <a:buClrTx/>
              <a:defRPr/>
            </a:pPr>
            <a:r>
              <a:rPr lang="ru-RU" sz="1400" b="1" dirty="0">
                <a:solidFill>
                  <a:schemeClr val="accent1">
                    <a:lumMod val="75000"/>
                  </a:schemeClr>
                </a:solidFill>
                <a:latin typeface="Arial Black"/>
                <a:cs typeface="Arial"/>
              </a:rPr>
              <a:t>Юноши получили практические навыки и теоретические знания по основам военной службы, медицинских знаний, строевой, физической и тактической подготовке, повседневной и учебной деятельности личного состава, организации караульной службы, стреляли из пневматической винтовки.</a:t>
            </a:r>
            <a:endParaRPr dirty="0"/>
          </a:p>
          <a:p>
            <a:pPr algn="just">
              <a:buClrTx/>
              <a:defRPr/>
            </a:pPr>
            <a:endParaRPr lang="ru-RU" sz="1400" b="1" dirty="0">
              <a:solidFill>
                <a:schemeClr val="accent1">
                  <a:lumMod val="75000"/>
                </a:schemeClr>
              </a:solidFill>
              <a:latin typeface="Arial Black"/>
              <a:cs typeface="Arial"/>
            </a:endParaRPr>
          </a:p>
          <a:p>
            <a:pPr algn="just">
              <a:buClrTx/>
              <a:defRPr/>
            </a:pPr>
            <a:r>
              <a:rPr lang="ru-RU" sz="1400" b="1" dirty="0">
                <a:solidFill>
                  <a:schemeClr val="accent1">
                    <a:lumMod val="75000"/>
                  </a:schemeClr>
                </a:solidFill>
                <a:latin typeface="Arial Black"/>
                <a:cs typeface="Arial"/>
              </a:rPr>
              <a:t>Программа учебных сборов в объёме 35 часов выполнена  100% обучающихся с общей отметкой «отлично»: отметку «отлично» получили 19 обучающихся (66%), отметку «хорошо»  –  10 обучающийся (34%). Процент качества – 100. Восемь юношей награждены Грамотами за успешное освоение основ военных  знаний в рамках учебных сборов. </a:t>
            </a:r>
            <a:endParaRPr dirty="0"/>
          </a:p>
          <a:p>
            <a:pPr algn="just">
              <a:buClrTx/>
              <a:defRPr/>
            </a:pPr>
            <a:endParaRPr lang="ru-RU" sz="1400" b="1" dirty="0">
              <a:solidFill>
                <a:schemeClr val="accent1">
                  <a:lumMod val="75000"/>
                </a:schemeClr>
              </a:solidFill>
              <a:latin typeface="Arial Black"/>
              <a:cs typeface="Arial"/>
            </a:endParaRPr>
          </a:p>
          <a:p>
            <a:pPr algn="just">
              <a:buClrTx/>
              <a:defRPr/>
            </a:pPr>
            <a:r>
              <a:rPr lang="ru-RU" sz="1400" b="1" dirty="0">
                <a:solidFill>
                  <a:schemeClr val="accent1">
                    <a:lumMod val="75000"/>
                  </a:schemeClr>
                </a:solidFill>
                <a:latin typeface="Arial Black"/>
                <a:cs typeface="Arial"/>
              </a:rPr>
              <a:t>Учебные сборы с юношами 10 классов провёл преподаватель – организатор ОБЗР, учитель высшей квалификационной категории </a:t>
            </a:r>
            <a:r>
              <a:rPr lang="ru-RU" sz="1400" b="1" dirty="0" err="1">
                <a:solidFill>
                  <a:schemeClr val="accent1">
                    <a:lumMod val="75000"/>
                  </a:schemeClr>
                </a:solidFill>
                <a:latin typeface="Arial Black"/>
                <a:cs typeface="Arial"/>
              </a:rPr>
              <a:t>Струкачев</a:t>
            </a:r>
            <a:r>
              <a:rPr lang="ru-RU" sz="1400" b="1" dirty="0">
                <a:solidFill>
                  <a:schemeClr val="accent1">
                    <a:lumMod val="75000"/>
                  </a:schemeClr>
                </a:solidFill>
                <a:latin typeface="Arial Black"/>
                <a:cs typeface="Arial"/>
              </a:rPr>
              <a:t> Александр Александрович. </a:t>
            </a:r>
            <a:endParaRPr dirty="0"/>
          </a:p>
          <a:p>
            <a:pPr algn="just">
              <a:buClrTx/>
              <a:defRPr/>
            </a:pPr>
            <a:endParaRPr lang="ru-RU" sz="1600" b="1" dirty="0">
              <a:solidFill>
                <a:schemeClr val="accent1">
                  <a:lumMod val="75000"/>
                </a:schemeClr>
              </a:solidFill>
              <a:latin typeface="Arial Black"/>
              <a:cs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0F6FC6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 bwMode="auto">
          <a:xfrm>
            <a:off x="3048000" y="379214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3200" b="1" i="0" u="none" strike="noStrike" cap="none" spc="0">
                <a:ln>
                  <a:noFill/>
                </a:ln>
                <a:solidFill>
                  <a:srgbClr val="0F6FC6">
                    <a:lumMod val="75000"/>
                  </a:srgbClr>
                </a:solidFill>
                <a:latin typeface="Arial Black"/>
                <a:ea typeface="+mn-ea"/>
                <a:cs typeface="Arial"/>
              </a:rPr>
              <a:t>ЦЕЛЬ УЧЕБНЫХ СБОРОВ</a:t>
            </a:r>
            <a:endParaRPr lang="ru-RU" sz="3200" b="0" i="0" u="none" strike="noStrike" cap="none" spc="0">
              <a:ln>
                <a:noFill/>
              </a:ln>
              <a:solidFill>
                <a:srgbClr val="0F6FC6">
                  <a:lumMod val="75000"/>
                </a:srgbClr>
              </a:solidFill>
              <a:latin typeface="Arial Black"/>
              <a:ea typeface="+mn-ea"/>
              <a:cs typeface="+mn-cs"/>
            </a:endParaRPr>
          </a:p>
        </p:txBody>
      </p:sp>
      <p:sp>
        <p:nvSpPr>
          <p:cNvPr id="4" name="Content Placeholder 2"/>
          <p:cNvSpPr txBox="1"/>
          <p:nvPr/>
        </p:nvSpPr>
        <p:spPr bwMode="auto">
          <a:xfrm>
            <a:off x="344978" y="1632584"/>
            <a:ext cx="6096000" cy="503237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182880" algn="l" defTabSz="914400">
              <a:lnSpc>
                <a:spcPct val="90000"/>
              </a:lnSpc>
              <a:spcBef>
                <a:spcPts val="1400"/>
              </a:spcBef>
              <a:buClr>
                <a:schemeClr val="accent1"/>
              </a:buClr>
              <a:buSzPct val="80000"/>
              <a:buFont typeface="Corbel"/>
              <a:buChar char="•"/>
              <a:defRPr sz="2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/>
              <a:buChar char="•"/>
              <a:defRPr sz="20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/>
              <a:buChar char="•"/>
              <a:defRPr sz="18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/>
              <a:buChar char="•"/>
              <a:defRPr sz="16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/>
              <a:buChar char="•"/>
              <a:defRPr sz="16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/>
              <a:buChar char="•"/>
              <a:defRPr sz="16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/>
              <a:buChar char="•"/>
              <a:defRPr sz="16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/>
              <a:buChar char="•"/>
              <a:defRPr sz="16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/>
              <a:buChar char="•"/>
              <a:defRPr sz="16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rgbClr val="0F6FC6"/>
              </a:buClr>
              <a:buSzPct val="80000"/>
              <a:buFont typeface="Corbel"/>
              <a:buNone/>
              <a:defRPr/>
            </a:pPr>
            <a:endParaRPr lang="ru-RU" sz="2200" b="0" i="0" u="none" strike="noStrike" cap="none" spc="0">
              <a:ln>
                <a:noFill/>
              </a:ln>
              <a:solidFill>
                <a:srgbClr val="0F6FC6">
                  <a:lumMod val="75000"/>
                </a:srgbClr>
              </a:solidFill>
              <a:latin typeface="Arial Black"/>
              <a:ea typeface="+mn-ea"/>
              <a:cs typeface="+mn-cs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6007395" y="1186229"/>
            <a:ext cx="6036262" cy="4527693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2" name="Content Placeholder 2"/>
          <p:cNvSpPr txBox="1"/>
          <p:nvPr/>
        </p:nvSpPr>
        <p:spPr bwMode="auto">
          <a:xfrm>
            <a:off x="443709" y="1409407"/>
            <a:ext cx="5652291" cy="503237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182880" algn="l" defTabSz="914400">
              <a:lnSpc>
                <a:spcPct val="90000"/>
              </a:lnSpc>
              <a:spcBef>
                <a:spcPts val="1400"/>
              </a:spcBef>
              <a:buClr>
                <a:schemeClr val="accent1"/>
              </a:buClr>
              <a:buSzPct val="80000"/>
              <a:buFont typeface="Corbel"/>
              <a:buChar char="•"/>
              <a:defRPr sz="2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/>
              <a:buChar char="•"/>
              <a:defRPr sz="20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/>
              <a:buChar char="•"/>
              <a:defRPr sz="18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/>
              <a:buChar char="•"/>
              <a:defRPr sz="16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/>
              <a:buChar char="•"/>
              <a:defRPr sz="16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/>
              <a:buChar char="•"/>
              <a:defRPr sz="16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/>
              <a:buChar char="•"/>
              <a:defRPr sz="16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/>
              <a:buChar char="•"/>
              <a:defRPr sz="16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/>
              <a:buChar char="•"/>
              <a:defRPr sz="16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Corbel"/>
              <a:buNone/>
              <a:defRPr/>
            </a:pPr>
            <a:r>
              <a:rPr lang="ru-RU" sz="2400" dirty="0">
                <a:solidFill>
                  <a:schemeClr val="accent1">
                    <a:lumMod val="75000"/>
                  </a:schemeClr>
                </a:solidFill>
                <a:latin typeface="Arial Black"/>
                <a:cs typeface="Arial"/>
              </a:rPr>
              <a:t>Выполнение практической части программы учебного курса «Основы безопасности и защиты Родины» в разделе «Основы воинской службы».</a:t>
            </a:r>
            <a:endParaRPr dirty="0"/>
          </a:p>
          <a:p>
            <a:pPr marL="0" indent="0">
              <a:buFont typeface="Corbel"/>
              <a:buNone/>
              <a:defRPr/>
            </a:pPr>
            <a:r>
              <a:rPr lang="ru-RU" sz="2400" dirty="0">
                <a:solidFill>
                  <a:schemeClr val="accent1">
                    <a:lumMod val="75000"/>
                  </a:schemeClr>
                </a:solidFill>
                <a:latin typeface="Arial Black"/>
                <a:cs typeface="Arial"/>
              </a:rPr>
              <a:t>Повышение эффективности подготовки юношей к службе   в рядах Вооружённых Сил Российской Федерации             и защите Родины.</a:t>
            </a:r>
            <a:endParaRPr dirty="0"/>
          </a:p>
          <a:p>
            <a:pPr marL="0" indent="0">
              <a:buFont typeface="Corbel"/>
              <a:buNone/>
              <a:defRPr/>
            </a:pPr>
            <a:endParaRPr lang="ru-RU" sz="1800" dirty="0">
              <a:solidFill>
                <a:schemeClr val="accent1">
                  <a:lumMod val="75000"/>
                </a:schemeClr>
              </a:solidFill>
              <a:latin typeface="Arial Black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 bwMode="auto">
          <a:xfrm>
            <a:off x="702959" y="1709738"/>
            <a:ext cx="4826953" cy="3847831"/>
          </a:xfrm>
        </p:spPr>
        <p:txBody>
          <a:bodyPr>
            <a:normAutofit/>
          </a:bodyPr>
          <a:lstStyle/>
          <a:p>
            <a:pPr marL="0" indent="0">
              <a:buNone/>
              <a:defRPr/>
            </a:pPr>
            <a:r>
              <a:rPr lang="ru-RU" sz="2400" dirty="0">
                <a:solidFill>
                  <a:schemeClr val="accent1">
                    <a:lumMod val="75000"/>
                  </a:schemeClr>
                </a:solidFill>
                <a:latin typeface="Arial Black"/>
                <a:cs typeface="Arial"/>
              </a:rPr>
              <a:t>Торжественный вынос Государственного флага Российской Федерации, флага Ростовской области, флага города Ростова-на-Дону и исполнение Государственного гимна России и гимна Ростовской области.</a:t>
            </a: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 bwMode="auto">
          <a:xfrm>
            <a:off x="0" y="365125"/>
            <a:ext cx="11674474" cy="1344613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ru-RU" sz="3600" b="1">
                <a:solidFill>
                  <a:schemeClr val="accent1">
                    <a:lumMod val="75000"/>
                  </a:schemeClr>
                </a:solidFill>
                <a:latin typeface="Arial Black"/>
                <a:cs typeface="Arial"/>
              </a:rPr>
              <a:t>ТОРЖЕСТВЕННОЕ ОТКРЫТИЕ </a:t>
            </a:r>
            <a:br>
              <a:rPr lang="ru-RU" sz="3600" b="1">
                <a:solidFill>
                  <a:schemeClr val="accent1">
                    <a:lumMod val="75000"/>
                  </a:schemeClr>
                </a:solidFill>
                <a:latin typeface="Arial Black"/>
                <a:cs typeface="Arial"/>
              </a:rPr>
            </a:br>
            <a:r>
              <a:rPr lang="ru-RU" sz="3600" b="1">
                <a:solidFill>
                  <a:schemeClr val="accent1">
                    <a:lumMod val="75000"/>
                  </a:schemeClr>
                </a:solidFill>
                <a:latin typeface="Arial Black"/>
                <a:cs typeface="Arial"/>
              </a:rPr>
              <a:t>УЧЕБНЫХ СБОРОВ</a:t>
            </a:r>
            <a:endParaRPr lang="ru-RU" sz="3600">
              <a:solidFill>
                <a:schemeClr val="accent1">
                  <a:lumMod val="75000"/>
                </a:schemeClr>
              </a:solidFill>
              <a:latin typeface="Arial Black"/>
              <a:cs typeface="Arial"/>
            </a:endParaRPr>
          </a:p>
        </p:txBody>
      </p:sp>
      <p:sp>
        <p:nvSpPr>
          <p:cNvPr id="7" name="Content Placeholder 2"/>
          <p:cNvSpPr txBox="1"/>
          <p:nvPr/>
        </p:nvSpPr>
        <p:spPr bwMode="auto">
          <a:xfrm>
            <a:off x="5646108" y="3726403"/>
            <a:ext cx="5391778" cy="2766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rcRect l="8647" t="18083" r="7840" b="10739"/>
          <a:stretch/>
        </p:blipFill>
        <p:spPr bwMode="auto">
          <a:xfrm>
            <a:off x="5413717" y="1757106"/>
            <a:ext cx="6019690" cy="3847831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 bwMode="auto">
          <a:xfrm>
            <a:off x="502993" y="1220599"/>
            <a:ext cx="11359515" cy="2928938"/>
          </a:xfrm>
        </p:spPr>
        <p:txBody>
          <a:bodyPr>
            <a:normAutofit/>
          </a:bodyPr>
          <a:lstStyle/>
          <a:p>
            <a:pPr marL="0" indent="0">
              <a:buNone/>
              <a:defRPr/>
            </a:pPr>
            <a:r>
              <a:rPr lang="ru-RU" sz="2400" dirty="0">
                <a:solidFill>
                  <a:schemeClr val="accent1">
                    <a:lumMod val="75000"/>
                  </a:schemeClr>
                </a:solidFill>
                <a:latin typeface="Arial Black"/>
                <a:cs typeface="Arial"/>
              </a:rPr>
              <a:t>Юноши изучили современный общевойсковой бой, обязанности солдата в бою, основные приёмы и способы действий солдата в современном общевойсковом бою, сигналы управления, оповещения и взаимодействия, способы передвижения солдата в бою, приёмы и правила стрельбы       в бою, последовательность инженерного оборудования одиночного окопа, способы ориентирования на местности.</a:t>
            </a:r>
            <a:endParaRPr dirty="0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 bwMode="auto">
          <a:xfrm>
            <a:off x="0" y="0"/>
            <a:ext cx="11674474" cy="1344613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ru-RU" sz="3600" b="1">
                <a:solidFill>
                  <a:schemeClr val="accent1">
                    <a:lumMod val="75000"/>
                  </a:schemeClr>
                </a:solidFill>
                <a:latin typeface="Arial Black"/>
                <a:cs typeface="Arial"/>
              </a:rPr>
              <a:t>ТАКТИЧЕСКАЯ ПОДГОТОВКА</a:t>
            </a:r>
            <a:endParaRPr lang="ru-RU">
              <a:solidFill>
                <a:schemeClr val="accent1">
                  <a:lumMod val="75000"/>
                </a:schemeClr>
              </a:solidFill>
              <a:latin typeface="Arial Black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7294507" y="4052150"/>
            <a:ext cx="4379968" cy="246031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/>
          <a:srcRect l="19090"/>
          <a:stretch/>
        </p:blipFill>
        <p:spPr bwMode="auto">
          <a:xfrm>
            <a:off x="488461" y="4043501"/>
            <a:ext cx="3556317" cy="246896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/>
          <a:srcRect l="8281" t="31539" r="14034" b="33414"/>
          <a:stretch/>
        </p:blipFill>
        <p:spPr bwMode="auto">
          <a:xfrm>
            <a:off x="4241360" y="4041164"/>
            <a:ext cx="2881299" cy="246148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 bwMode="auto">
          <a:xfrm>
            <a:off x="304579" y="1220168"/>
            <a:ext cx="6969760" cy="3033713"/>
          </a:xfrm>
        </p:spPr>
        <p:txBody>
          <a:bodyPr>
            <a:normAutofit/>
          </a:bodyPr>
          <a:lstStyle/>
          <a:p>
            <a:pPr marL="0" indent="0">
              <a:buNone/>
              <a:defRPr/>
            </a:pPr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Arial Black"/>
                <a:cs typeface="Arial"/>
              </a:rPr>
              <a:t>Участники сборов изучили устройство стрелкового оружия, основные правила, приёмы и способы стрельбы из него, устройство ручных боевых гранат, требования и выполнению метания ручных имитационных гранат, требования безопасности при обращении с оружием             и боеприпасами, в тире на базе МБОУ «Школа Nº 83» готовили стрелковое оружие к стрельбе и стреляли по неподвижным целям.</a:t>
            </a:r>
            <a:endParaRPr dirty="0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 bwMode="auto">
          <a:xfrm>
            <a:off x="519113" y="119063"/>
            <a:ext cx="11672887" cy="1346200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ru-RU" sz="3600" b="1">
                <a:solidFill>
                  <a:schemeClr val="accent1">
                    <a:lumMod val="75000"/>
                  </a:schemeClr>
                </a:solidFill>
                <a:latin typeface="Arial Black"/>
                <a:cs typeface="Arial"/>
              </a:rPr>
              <a:t>ОГНЕВАЯ ПОДГОТОВКА</a:t>
            </a:r>
            <a:endParaRPr lang="ru-RU">
              <a:solidFill>
                <a:schemeClr val="accent1">
                  <a:lumMod val="75000"/>
                </a:schemeClr>
              </a:solidFill>
              <a:latin typeface="Arial Black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rcRect t="10752"/>
          <a:stretch/>
        </p:blipFill>
        <p:spPr bwMode="auto">
          <a:xfrm>
            <a:off x="7446327" y="1148080"/>
            <a:ext cx="4226560" cy="282909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rcRect t="12512"/>
          <a:stretch/>
        </p:blipFill>
        <p:spPr bwMode="auto">
          <a:xfrm>
            <a:off x="436880" y="4114800"/>
            <a:ext cx="3545840" cy="232664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/>
          <a:srcRect t="12741" r="2334"/>
          <a:stretch/>
        </p:blipFill>
        <p:spPr bwMode="auto">
          <a:xfrm>
            <a:off x="8248967" y="4114799"/>
            <a:ext cx="3423920" cy="229429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4564751" y="4114799"/>
            <a:ext cx="3102185" cy="2326639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 bwMode="auto">
          <a:xfrm>
            <a:off x="802322" y="1140143"/>
            <a:ext cx="10587355" cy="5108257"/>
          </a:xfrm>
        </p:spPr>
        <p:txBody>
          <a:bodyPr>
            <a:normAutofit/>
          </a:bodyPr>
          <a:lstStyle/>
          <a:p>
            <a:pPr marL="0" indent="0">
              <a:buNone/>
              <a:defRPr/>
            </a:pPr>
            <a:r>
              <a:rPr lang="ru-RU" sz="2400" dirty="0">
                <a:solidFill>
                  <a:schemeClr val="accent1">
                    <a:lumMod val="75000"/>
                  </a:schemeClr>
                </a:solidFill>
                <a:latin typeface="Arial Black"/>
                <a:cs typeface="Arial"/>
              </a:rPr>
              <a:t>Юноши изучили строи и управление ими, строевые приёмы и движение без оружия, выполняли воинские приветствия без оружия на месте и в движении, выходили из строя и возвращались в строй, подходили к начальнику и отходили от него, строили отделения, развёрнутый строй, походный строй.</a:t>
            </a: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 bwMode="auto">
          <a:xfrm>
            <a:off x="0" y="119063"/>
            <a:ext cx="11674474" cy="1346200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ru-RU" sz="3600" b="1">
                <a:solidFill>
                  <a:schemeClr val="accent1">
                    <a:lumMod val="75000"/>
                  </a:schemeClr>
                </a:solidFill>
                <a:latin typeface="Arial Black"/>
                <a:cs typeface="Arial"/>
              </a:rPr>
              <a:t>СТРОЕВАЯ ПОДГОТОВКА</a:t>
            </a:r>
            <a:endParaRPr lang="ru-RU">
              <a:solidFill>
                <a:schemeClr val="accent1">
                  <a:lumMod val="75000"/>
                </a:schemeClr>
              </a:solidFill>
              <a:latin typeface="Arial Black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6817359" y="3428999"/>
            <a:ext cx="3884083" cy="291306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1658913" y="3429000"/>
            <a:ext cx="3884083" cy="2913062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 bwMode="auto">
          <a:xfrm>
            <a:off x="1087119" y="1940157"/>
            <a:ext cx="10698481" cy="4351338"/>
          </a:xfrm>
        </p:spPr>
        <p:txBody>
          <a:bodyPr>
            <a:normAutofit/>
          </a:bodyPr>
          <a:lstStyle/>
          <a:p>
            <a:pPr marL="0" indent="0">
              <a:buNone/>
              <a:defRPr/>
            </a:pPr>
            <a:r>
              <a:rPr lang="ru-RU" sz="1600" dirty="0">
                <a:solidFill>
                  <a:schemeClr val="accent1">
                    <a:lumMod val="75000"/>
                  </a:schemeClr>
                </a:solidFill>
                <a:latin typeface="Arial Black"/>
                <a:cs typeface="Arial"/>
              </a:rPr>
              <a:t>Участники учебных сборов изучили права, обязанности и ответственность военнослужащих, взаимоотношения между военнослужащими, обязанности солдата (матроса), размещение военнослужащих, распределение времени и внутренний распорядок в повседневной деятельности военнослужащих, суточный наряд, обязанности дневального по роте, организацию караульной службы, обязанности часового, охрану здоровья военнослужащих, основные мероприятия, проводимые                      в частях и подразделениях по обеспечению безопасности военной службы.</a:t>
            </a:r>
            <a:endParaRPr dirty="0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 bwMode="auto">
          <a:xfrm>
            <a:off x="259556" y="424206"/>
            <a:ext cx="11672887" cy="1346200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defRPr/>
            </a:pPr>
            <a:r>
              <a:rPr lang="ru-RU" sz="3200" b="1">
                <a:solidFill>
                  <a:schemeClr val="accent1">
                    <a:lumMod val="75000"/>
                  </a:schemeClr>
                </a:solidFill>
                <a:latin typeface="Arial Black"/>
                <a:cs typeface="Arial"/>
              </a:rPr>
              <a:t>ОБЩЕВОИНСКИЕ УСТАВЫ</a:t>
            </a:r>
            <a:br>
              <a:rPr lang="ru-RU" sz="3200" b="1">
                <a:solidFill>
                  <a:schemeClr val="accent1">
                    <a:lumMod val="75000"/>
                  </a:schemeClr>
                </a:solidFill>
                <a:latin typeface="Arial Black"/>
                <a:cs typeface="Arial"/>
              </a:rPr>
            </a:br>
            <a:r>
              <a:rPr lang="ru-RU" sz="3200" b="1">
                <a:solidFill>
                  <a:schemeClr val="accent1">
                    <a:lumMod val="75000"/>
                  </a:schemeClr>
                </a:solidFill>
                <a:latin typeface="Arial Black"/>
                <a:cs typeface="Arial"/>
              </a:rPr>
              <a:t>ВООРУЖЁННЫХ СИЛ </a:t>
            </a:r>
            <a:br>
              <a:rPr lang="ru-RU" sz="3200" b="1">
                <a:solidFill>
                  <a:schemeClr val="accent1">
                    <a:lumMod val="75000"/>
                  </a:schemeClr>
                </a:solidFill>
                <a:latin typeface="Arial Black"/>
                <a:cs typeface="Arial"/>
              </a:rPr>
            </a:br>
            <a:r>
              <a:rPr lang="ru-RU" sz="3200" b="1">
                <a:solidFill>
                  <a:schemeClr val="accent1">
                    <a:lumMod val="75000"/>
                  </a:schemeClr>
                </a:solidFill>
                <a:latin typeface="Arial Black"/>
                <a:cs typeface="Arial"/>
              </a:rPr>
              <a:t>РОССИЙСКОЙ ФЕДЕРАЦИИ</a:t>
            </a:r>
            <a:endParaRPr lang="ru-RU" sz="3200">
              <a:solidFill>
                <a:schemeClr val="accent1">
                  <a:lumMod val="75000"/>
                </a:schemeClr>
              </a:solidFill>
              <a:latin typeface="Arial Black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rcRect l="15791"/>
          <a:stretch/>
        </p:blipFill>
        <p:spPr bwMode="auto">
          <a:xfrm>
            <a:off x="1199789" y="3912623"/>
            <a:ext cx="3937004" cy="262618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8D6B1414-F886-72D2-6E45-7BECD7DB46D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23413"/>
          <a:stretch/>
        </p:blipFill>
        <p:spPr>
          <a:xfrm>
            <a:off x="5394163" y="3912623"/>
            <a:ext cx="1926134" cy="2626181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B857DCD0-4F6F-CFEB-5529-C4C78125EA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7819" r="15335"/>
          <a:stretch/>
        </p:blipFill>
        <p:spPr>
          <a:xfrm>
            <a:off x="7577667" y="3912624"/>
            <a:ext cx="3691330" cy="262618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 bwMode="auto">
          <a:xfrm>
            <a:off x="1963737" y="1732916"/>
            <a:ext cx="8264525" cy="4351337"/>
          </a:xfrm>
        </p:spPr>
        <p:txBody>
          <a:bodyPr/>
          <a:lstStyle/>
          <a:p>
            <a:pPr marL="0" indent="0" algn="ctr">
              <a:buNone/>
              <a:defRPr/>
            </a:pPr>
            <a:r>
              <a:rPr lang="ru-RU">
                <a:solidFill>
                  <a:schemeClr val="accent1">
                    <a:lumMod val="75000"/>
                  </a:schemeClr>
                </a:solidFill>
                <a:latin typeface="Arial Black"/>
                <a:cs typeface="Arial"/>
              </a:rPr>
              <a:t>Юноши изучили табельные средства индивидуальной защиты от оружия массового поражения.</a:t>
            </a: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 bwMode="auto">
          <a:xfrm>
            <a:off x="0" y="365125"/>
            <a:ext cx="11674474" cy="1344613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defRPr/>
            </a:pPr>
            <a:r>
              <a:rPr lang="ru-RU" sz="3200" b="1">
                <a:solidFill>
                  <a:schemeClr val="accent1">
                    <a:lumMod val="75000"/>
                  </a:schemeClr>
                </a:solidFill>
                <a:latin typeface="Arial Black"/>
                <a:cs typeface="Arial"/>
              </a:rPr>
              <a:t>РАДИАЦИОННАЯ, ХИМИЧЕСКАЯ</a:t>
            </a:r>
            <a:br>
              <a:rPr lang="ru-RU" sz="3200" b="1">
                <a:solidFill>
                  <a:schemeClr val="accent1">
                    <a:lumMod val="75000"/>
                  </a:schemeClr>
                </a:solidFill>
                <a:latin typeface="Arial Black"/>
                <a:cs typeface="Arial"/>
              </a:rPr>
            </a:br>
            <a:r>
              <a:rPr lang="ru-RU" sz="3200" b="1">
                <a:solidFill>
                  <a:schemeClr val="accent1">
                    <a:lumMod val="75000"/>
                  </a:schemeClr>
                </a:solidFill>
                <a:latin typeface="Arial Black"/>
                <a:cs typeface="Arial"/>
              </a:rPr>
              <a:t>И БИОЛОГИЧЕСКАЯ ЗАЩИТА (РХБЗ)</a:t>
            </a:r>
            <a:endParaRPr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3588327" y="3785965"/>
            <a:ext cx="4850458" cy="272459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/>
          <a:srcRect l="13522" t="9641" r="16067" b="7415"/>
          <a:stretch/>
        </p:blipFill>
        <p:spPr bwMode="auto">
          <a:xfrm>
            <a:off x="8018289" y="2667841"/>
            <a:ext cx="3834563" cy="253736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411891" y="2667841"/>
            <a:ext cx="3393988" cy="2545492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 bwMode="auto">
          <a:xfrm>
            <a:off x="3982720" y="1206147"/>
            <a:ext cx="7384466" cy="5734050"/>
          </a:xfrm>
        </p:spPr>
        <p:txBody>
          <a:bodyPr>
            <a:normAutofit/>
          </a:bodyPr>
          <a:lstStyle/>
          <a:p>
            <a:pPr marL="0" indent="0">
              <a:buNone/>
              <a:defRPr/>
            </a:pPr>
            <a:r>
              <a:rPr lang="ru-RU" sz="2400" dirty="0">
                <a:solidFill>
                  <a:schemeClr val="accent1">
                    <a:lumMod val="75000"/>
                  </a:schemeClr>
                </a:solidFill>
                <a:latin typeface="Arial Black"/>
                <a:cs typeface="Arial"/>
              </a:rPr>
              <a:t>Участники учебных сборов занимались гимнастикой и атлетической подготовкой, преодолевали препятствия, выполняли ускоренное передвижение, комплексные учебно-тренировочные упражнения.</a:t>
            </a: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 bwMode="auto">
          <a:xfrm>
            <a:off x="0" y="-69850"/>
            <a:ext cx="11674474" cy="1346200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defRPr/>
            </a:pPr>
            <a:r>
              <a:rPr lang="ru-RU" sz="3600" b="1">
                <a:solidFill>
                  <a:schemeClr val="accent1">
                    <a:lumMod val="75000"/>
                  </a:schemeClr>
                </a:solidFill>
                <a:latin typeface="Arial Black"/>
                <a:cs typeface="Arial"/>
              </a:rPr>
              <a:t>ФИЗИЧЕСКАЯ ПОДГОТОВКА</a:t>
            </a:r>
            <a:endParaRPr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rcRect b="20450"/>
          <a:stretch/>
        </p:blipFill>
        <p:spPr bwMode="auto">
          <a:xfrm>
            <a:off x="935701" y="3566158"/>
            <a:ext cx="4901536" cy="294639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rcRect l="28333" t="23111" r="12555" b="17185"/>
          <a:stretch/>
        </p:blipFill>
        <p:spPr bwMode="auto">
          <a:xfrm>
            <a:off x="935701" y="1206147"/>
            <a:ext cx="2934386" cy="2222853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/>
          <a:srcRect r="20334" b="27259"/>
          <a:stretch/>
        </p:blipFill>
        <p:spPr bwMode="auto">
          <a:xfrm>
            <a:off x="6790772" y="3566159"/>
            <a:ext cx="4302583" cy="2946399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/>
        <a:ea typeface="Arial"/>
        <a:cs typeface="Arial"/>
      </a:majorFont>
      <a:minorFont>
        <a:latin typeface="Aptos"/>
        <a:ea typeface="Arial"/>
        <a:cs typeface="Arial"/>
      </a:minorFont>
    </a:fontScheme>
    <a:fmtScheme name="Стандартная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 bwMode="auto"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Базис">
  <a:themeElements>
    <a:clrScheme name="Синий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Базис">
      <a:majorFont>
        <a:latin typeface="Corbel"/>
        <a:ea typeface="Arial"/>
        <a:cs typeface="Arial"/>
      </a:majorFont>
      <a:minorFont>
        <a:latin typeface="Corbel"/>
        <a:ea typeface="Arial"/>
        <a:cs typeface="Arial"/>
      </a:minorFont>
    </a:fontScheme>
    <a:fmtScheme name="Базис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31</TotalTime>
  <Words>661</Words>
  <Application>Microsoft Office PowerPoint</Application>
  <DocSecurity>0</DocSecurity>
  <PresentationFormat>Произвольный</PresentationFormat>
  <Paragraphs>35</Paragraphs>
  <Slides>14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14</vt:i4>
      </vt:variant>
    </vt:vector>
  </HeadingPairs>
  <TitlesOfParts>
    <vt:vector size="16" baseType="lpstr">
      <vt:lpstr>Тема Office</vt:lpstr>
      <vt:lpstr>Базис</vt:lpstr>
      <vt:lpstr>УЧЕБНЫЕ СБОРЫ ЮНОШЕЙ  10 КЛАССОВ</vt:lpstr>
      <vt:lpstr>Слайд 2</vt:lpstr>
      <vt:lpstr>ТОРЖЕСТВЕННОЕ ОТКРЫТИЕ  УЧЕБНЫХ СБОРОВ</vt:lpstr>
      <vt:lpstr>ТАКТИЧЕСКАЯ ПОДГОТОВКА</vt:lpstr>
      <vt:lpstr>ОГНЕВАЯ ПОДГОТОВКА</vt:lpstr>
      <vt:lpstr>СТРОЕВАЯ ПОДГОТОВКА</vt:lpstr>
      <vt:lpstr>ОБЩЕВОИНСКИЕ УСТАВЫ ВООРУЖЁННЫХ СИЛ  РОССИЙСКОЙ ФЕДЕРАЦИИ</vt:lpstr>
      <vt:lpstr>РАДИАЦИОННАЯ, ХИМИЧЕСКАЯ И БИОЛОГИЧЕСКАЯ ЗАЩИТА (РХБЗ)</vt:lpstr>
      <vt:lpstr>ФИЗИЧЕСКАЯ ПОДГОТОВКА</vt:lpstr>
      <vt:lpstr>ВОЕННО-МЕДИЦИНСКАЯ ПОДГОТОВКА</vt:lpstr>
      <vt:lpstr>ПАТРИОТИЧЕСКОЕ ВОСПИТАНИЕ</vt:lpstr>
      <vt:lpstr>ПОЧЁТНЫЙ КАРАУЛ ПОСТА №1</vt:lpstr>
      <vt:lpstr>ТОРЖЕСТВЕННОЕ ЗАКРЫТИЕ УЧЕБНЫХ СБОРОВ</vt:lpstr>
      <vt:lpstr>ИТОГИ УЧЕБНЫХ СБОРОВ В 2026 ГОДУ</vt:lpstr>
    </vt:vector>
  </TitlesOfParts>
  <LinksUpToDate>false</LinksUpToDate>
  <SharedDoc>false</SharedDoc>
  <HyperlinkBase/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УЧЕБНЫЕ СБОРЫ ЮНОШЕЙ  10 КЛАССОВ</dc:title>
  <dc:creator>Марина Качмар</dc:creator>
  <cp:lastModifiedBy>Радченко</cp:lastModifiedBy>
  <cp:revision>137</cp:revision>
  <dcterms:created xsi:type="dcterms:W3CDTF">2025-06-01T15:52:32Z</dcterms:created>
  <dcterms:modified xsi:type="dcterms:W3CDTF">2026-06-03T09:13:03Z</dcterms:modified>
  <dc:identifier/>
  <dc:language/>
  <cp:version/>
</cp:coreProperties>
</file>