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63" r:id="rId2"/>
    <p:sldId id="256" r:id="rId3"/>
    <p:sldId id="258" r:id="rId4"/>
    <p:sldId id="281" r:id="rId5"/>
    <p:sldId id="282" r:id="rId6"/>
    <p:sldId id="283" r:id="rId7"/>
    <p:sldId id="284" r:id="rId8"/>
    <p:sldId id="285" r:id="rId9"/>
    <p:sldId id="286" r:id="rId10"/>
    <p:sldId id="270" r:id="rId11"/>
    <p:sldId id="278" r:id="rId12"/>
    <p:sldId id="291" r:id="rId13"/>
    <p:sldId id="271" r:id="rId14"/>
    <p:sldId id="272" r:id="rId15"/>
    <p:sldId id="292" r:id="rId16"/>
    <p:sldId id="293" r:id="rId17"/>
    <p:sldId id="273" r:id="rId18"/>
    <p:sldId id="275" r:id="rId19"/>
    <p:sldId id="276" r:id="rId20"/>
    <p:sldId id="277" r:id="rId21"/>
    <p:sldId id="294" r:id="rId22"/>
    <p:sldId id="287" r:id="rId23"/>
    <p:sldId id="295" r:id="rId24"/>
    <p:sldId id="274" r:id="rId25"/>
    <p:sldId id="288" r:id="rId26"/>
    <p:sldId id="289" r:id="rId27"/>
    <p:sldId id="290" r:id="rId28"/>
    <p:sldId id="279" r:id="rId29"/>
    <p:sldId id="28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4EC152-2E4D-4000-98C5-5B1C980DB00F}">
          <p14:sldIdLst>
            <p14:sldId id="263"/>
            <p14:sldId id="256"/>
            <p14:sldId id="258"/>
            <p14:sldId id="281"/>
            <p14:sldId id="282"/>
            <p14:sldId id="283"/>
            <p14:sldId id="284"/>
            <p14:sldId id="285"/>
            <p14:sldId id="286"/>
            <p14:sldId id="270"/>
            <p14:sldId id="278"/>
            <p14:sldId id="291"/>
            <p14:sldId id="271"/>
            <p14:sldId id="272"/>
            <p14:sldId id="292"/>
            <p14:sldId id="293"/>
            <p14:sldId id="273"/>
            <p14:sldId id="275"/>
            <p14:sldId id="276"/>
            <p14:sldId id="277"/>
            <p14:sldId id="294"/>
            <p14:sldId id="287"/>
            <p14:sldId id="295"/>
            <p14:sldId id="274"/>
            <p14:sldId id="288"/>
            <p14:sldId id="289"/>
            <p14:sldId id="290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 snapToGrid="0">
      <p:cViewPr>
        <p:scale>
          <a:sx n="66" d="100"/>
          <a:sy n="66" d="100"/>
        </p:scale>
        <p:origin x="-1470" y="-5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8B2AC-13EA-4152-AE55-A8E5D225486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16601-0420-47FD-B946-D81865CA5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16601-0420-47FD-B946-D81865CA52CF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43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BCB6817-DA2A-42E0-9449-E5AD034C3EB5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A74D3FB-0C7A-44C3-9DCE-983C936965D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21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334013"/>
            <a:ext cx="2698022" cy="2698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AB5B08-FE2A-4B97-8B15-4962F301EA35}"/>
              </a:ext>
            </a:extLst>
          </p:cNvPr>
          <p:cNvSpPr txBox="1"/>
          <p:nvPr/>
        </p:nvSpPr>
        <p:spPr>
          <a:xfrm>
            <a:off x="342822" y="1683024"/>
            <a:ext cx="106919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spc="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Учебные  сборы </a:t>
            </a:r>
          </a:p>
          <a:p>
            <a:pPr algn="ctr"/>
            <a:r>
              <a:rPr lang="ru-RU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Юношей 10 классов </a:t>
            </a:r>
          </a:p>
          <a:p>
            <a:pPr algn="ctr"/>
            <a:r>
              <a:rPr lang="ru-RU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МАОУ «Классический лицей №1»</a:t>
            </a:r>
          </a:p>
          <a:p>
            <a:pPr algn="ctr"/>
            <a:r>
              <a:rPr lang="ru-RU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2025-2026 год</a:t>
            </a:r>
          </a:p>
        </p:txBody>
      </p:sp>
    </p:spTree>
    <p:extLst>
      <p:ext uri="{BB962C8B-B14F-4D97-AF65-F5344CB8AC3E}">
        <p14:creationId xmlns:p14="http://schemas.microsoft.com/office/powerpoint/2010/main" val="161860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6B3E17-C1F6-496B-9537-2607139C1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" y="1759332"/>
            <a:ext cx="6066691" cy="4303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CE067D-09B2-44C4-B896-4ECBCE231FC9}"/>
              </a:ext>
            </a:extLst>
          </p:cNvPr>
          <p:cNvSpPr txBox="1"/>
          <p:nvPr/>
        </p:nvSpPr>
        <p:spPr>
          <a:xfrm>
            <a:off x="1093178" y="471710"/>
            <a:ext cx="1000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Открытие учебных сборов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D11EFF-F6CA-4DF3-9902-52D09F84C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3" y="1646680"/>
            <a:ext cx="3396760" cy="4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7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67B57B-4220-4D3C-B178-3583D4FBC739}"/>
              </a:ext>
            </a:extLst>
          </p:cNvPr>
          <p:cNvSpPr txBox="1"/>
          <p:nvPr/>
        </p:nvSpPr>
        <p:spPr>
          <a:xfrm>
            <a:off x="6258659" y="2025428"/>
            <a:ext cx="5628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На открытии присутствовал и выступил с приветственным словом  ветеран боевых действий, кавалер ордена Мужества подполковник запаса Жаворонков Виктор Иванович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EBEE0A-27E7-4DC3-B202-65647E4B4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" y="1219200"/>
            <a:ext cx="5628540" cy="40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40A436-8617-0053-EEA0-9C3C452BA41B}"/>
              </a:ext>
            </a:extLst>
          </p:cNvPr>
          <p:cNvSpPr txBox="1"/>
          <p:nvPr/>
        </p:nvSpPr>
        <p:spPr>
          <a:xfrm>
            <a:off x="1018161" y="1199993"/>
            <a:ext cx="10155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Перед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началом занятий беседу с юношами 10-ых классов провёл заместитель председателя ДОСААФ России по РО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Ефаров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 Александр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Реванович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3C0833-A1DF-BDD6-4A85-592B1D1CB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96" y="2445038"/>
            <a:ext cx="6995808" cy="402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3FD7A6-E1BE-7422-CE36-F923A3FF8048}"/>
              </a:ext>
            </a:extLst>
          </p:cNvPr>
          <p:cNvSpPr txBox="1"/>
          <p:nvPr/>
        </p:nvSpPr>
        <p:spPr>
          <a:xfrm>
            <a:off x="1018161" y="266287"/>
            <a:ext cx="9867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28 апреля 2026 г. занятия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/>
              </a:rPr>
              <a:t>прошли в ДОСААФ России по РО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9885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1BC4B-3ACA-4FA0-A3DF-B27C69F35A89}"/>
              </a:ext>
            </a:extLst>
          </p:cNvPr>
          <p:cNvSpPr txBox="1"/>
          <p:nvPr/>
        </p:nvSpPr>
        <p:spPr>
          <a:xfrm>
            <a:off x="2808882" y="228600"/>
            <a:ext cx="5842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Строевая подготовка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609751-A9D6-4723-9EE9-766339CA65FF}"/>
              </a:ext>
            </a:extLst>
          </p:cNvPr>
          <p:cNvSpPr txBox="1"/>
          <p:nvPr/>
        </p:nvSpPr>
        <p:spPr>
          <a:xfrm>
            <a:off x="6096001" y="1344747"/>
            <a:ext cx="4534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На занятиях по строевой подготовке изучали приёмы и движениям без оружия, строевой выправке, четкости и аккуратности.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86431A-B0DC-4DDC-86C4-74FA94D65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79" y="1347319"/>
            <a:ext cx="3752488" cy="5003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4AEF3E-37A4-4CD4-A1F2-DF1DE7227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49819"/>
            <a:ext cx="4534421" cy="34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F5A813-F569-4F51-B490-BC26A965C736}"/>
              </a:ext>
            </a:extLst>
          </p:cNvPr>
          <p:cNvSpPr txBox="1"/>
          <p:nvPr/>
        </p:nvSpPr>
        <p:spPr>
          <a:xfrm>
            <a:off x="2155658" y="175846"/>
            <a:ext cx="6113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Занятия по огневой подготовке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53E1E6-CA51-4B31-8B8C-A7F54A9907A5}"/>
              </a:ext>
            </a:extLst>
          </p:cNvPr>
          <p:cNvSpPr txBox="1"/>
          <p:nvPr/>
        </p:nvSpPr>
        <p:spPr>
          <a:xfrm>
            <a:off x="3456559" y="945287"/>
            <a:ext cx="374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Сборка и разборка автоматов: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DDB744-C131-4185-85BC-BE0FFEE3F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4" y="1714728"/>
            <a:ext cx="3391041" cy="4521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6554BB-2254-46D5-A503-9411CA09CD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17" y="1714727"/>
            <a:ext cx="3391042" cy="4521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C18516-FB9C-4858-82DC-F6C6A416BB73}"/>
              </a:ext>
            </a:extLst>
          </p:cNvPr>
          <p:cNvSpPr txBox="1"/>
          <p:nvPr/>
        </p:nvSpPr>
        <p:spPr>
          <a:xfrm>
            <a:off x="4400478" y="2151727"/>
            <a:ext cx="3391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Каждый должен уложиться в норматив:</a:t>
            </a:r>
          </a:p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- Разборка оружия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 15 секунд на отлично</a:t>
            </a:r>
          </a:p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- Сборка оружия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  25 секунд на отлично</a:t>
            </a:r>
          </a:p>
        </p:txBody>
      </p:sp>
    </p:spTree>
    <p:extLst>
      <p:ext uri="{BB962C8B-B14F-4D97-AF65-F5344CB8AC3E}">
        <p14:creationId xmlns:p14="http://schemas.microsoft.com/office/powerpoint/2010/main" val="269492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2B7A6F-C172-5EB6-CA37-EACC265B43DF}"/>
              </a:ext>
            </a:extLst>
          </p:cNvPr>
          <p:cNvSpPr txBox="1"/>
          <p:nvPr/>
        </p:nvSpPr>
        <p:spPr>
          <a:xfrm>
            <a:off x="2155658" y="175846"/>
            <a:ext cx="6113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Занятия по огневой подготовке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EDBE4-8BDF-7DC7-3C87-88CBDFC84DC0}"/>
              </a:ext>
            </a:extLst>
          </p:cNvPr>
          <p:cNvSpPr txBox="1"/>
          <p:nvPr/>
        </p:nvSpPr>
        <p:spPr>
          <a:xfrm>
            <a:off x="836579" y="1344747"/>
            <a:ext cx="3506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Занятия по огневой подготовке провели сотрудники ОМОН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”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Печенег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”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66294C-1091-873E-3BBC-8E87BD75E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24259"/>
            <a:ext cx="6773896" cy="50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2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1BC374-4FAB-73EA-622C-1615A10EBF94}"/>
              </a:ext>
            </a:extLst>
          </p:cNvPr>
          <p:cNvSpPr txBox="1"/>
          <p:nvPr/>
        </p:nvSpPr>
        <p:spPr>
          <a:xfrm>
            <a:off x="2155658" y="175846"/>
            <a:ext cx="6113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Занятия по огневой подготовке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562137-4DB3-A064-0222-D7264E185FE0}"/>
              </a:ext>
            </a:extLst>
          </p:cNvPr>
          <p:cNvSpPr txBox="1"/>
          <p:nvPr/>
        </p:nvSpPr>
        <p:spPr>
          <a:xfrm>
            <a:off x="200025" y="1039942"/>
            <a:ext cx="6562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Также занятия по огневой подготовке были проведены сотрудниками ДОСААФ России по РО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8E2E88-DDF7-1930-18FA-7DAD9A88A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64" y="1965594"/>
            <a:ext cx="5956646" cy="4434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F11D7E-2E41-DCA3-3E20-DE4DAEE5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1230441"/>
            <a:ext cx="4648200" cy="34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9F4F5A-C3BF-4A74-A394-00F211049CCA}"/>
              </a:ext>
            </a:extLst>
          </p:cNvPr>
          <p:cNvSpPr txBox="1"/>
          <p:nvPr/>
        </p:nvSpPr>
        <p:spPr>
          <a:xfrm>
            <a:off x="6096000" y="1492533"/>
            <a:ext cx="5208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Снаряжение магазина: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99E864-E85F-40A3-80B4-AC5FCD36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615463"/>
            <a:ext cx="4273061" cy="5697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06E5F4-3752-40C2-94F6-907CAC5A6334}"/>
              </a:ext>
            </a:extLst>
          </p:cNvPr>
          <p:cNvSpPr txBox="1"/>
          <p:nvPr/>
        </p:nvSpPr>
        <p:spPr>
          <a:xfrm>
            <a:off x="6096000" y="2828835"/>
            <a:ext cx="4273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Каждый должен уложиться в норматив:</a:t>
            </a:r>
          </a:p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40 секунд на отлично</a:t>
            </a:r>
          </a:p>
        </p:txBody>
      </p:sp>
    </p:spTree>
    <p:extLst>
      <p:ext uri="{BB962C8B-B14F-4D97-AF65-F5344CB8AC3E}">
        <p14:creationId xmlns:p14="http://schemas.microsoft.com/office/powerpoint/2010/main" val="18721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9B4992-801E-4615-90B3-AC3A145D73A0}"/>
              </a:ext>
            </a:extLst>
          </p:cNvPr>
          <p:cNvSpPr txBox="1"/>
          <p:nvPr/>
        </p:nvSpPr>
        <p:spPr>
          <a:xfrm>
            <a:off x="3002845" y="263769"/>
            <a:ext cx="6032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Физическая подготовка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3FBC12-F7E3-4323-AB97-6925D54B4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6" t="-1867" r="20187" b="6913"/>
          <a:stretch/>
        </p:blipFill>
        <p:spPr>
          <a:xfrm>
            <a:off x="718457" y="1419514"/>
            <a:ext cx="3254829" cy="47551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F9F64D-27A8-451B-909B-FA32DA065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68" y="1536549"/>
            <a:ext cx="3498154" cy="46642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906F79-FD5C-4703-AEFA-C03B43EA3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62" y="1282737"/>
            <a:ext cx="3878873" cy="51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4E3523-A21B-44E3-8BE5-E3F671CEA18A}"/>
              </a:ext>
            </a:extLst>
          </p:cNvPr>
          <p:cNvSpPr txBox="1"/>
          <p:nvPr/>
        </p:nvSpPr>
        <p:spPr>
          <a:xfrm>
            <a:off x="-81329" y="340703"/>
            <a:ext cx="949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Стрельба из пневматических винтовок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3047ED-6BB4-4CD9-BE89-570634FAC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9" y="1472827"/>
            <a:ext cx="3379457" cy="4505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1367D6-DDD2-488B-B38D-29BF412A4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09" y="1472826"/>
            <a:ext cx="3379457" cy="4505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3793C-026F-4D42-AD33-D0C85F8AA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39" y="1472828"/>
            <a:ext cx="3379456" cy="45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9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215D92-F5FA-4957-9C39-0B0A26FD422C}"/>
              </a:ext>
            </a:extLst>
          </p:cNvPr>
          <p:cNvSpPr txBox="1"/>
          <p:nvPr/>
        </p:nvSpPr>
        <p:spPr>
          <a:xfrm>
            <a:off x="805038" y="91566"/>
            <a:ext cx="1058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Ежегодные 35-часовые учебные сборы </a:t>
            </a:r>
            <a:br>
              <a:rPr lang="ru-RU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</a:br>
            <a:r>
              <a:rPr lang="ru-RU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юношей 10-х классов</a:t>
            </a:r>
            <a:r>
              <a:rPr lang="en-US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проводятся в соответствии с</a:t>
            </a:r>
            <a:r>
              <a:rPr lang="en-US" sz="24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:</a:t>
            </a:r>
            <a:endParaRPr lang="ru-RU" sz="2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D5D20-95E7-4883-B698-6C56EAE69758}"/>
              </a:ext>
            </a:extLst>
          </p:cNvPr>
          <p:cNvSpPr txBox="1"/>
          <p:nvPr/>
        </p:nvSpPr>
        <p:spPr>
          <a:xfrm>
            <a:off x="654341" y="1143000"/>
            <a:ext cx="101074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Требованиями   ст. 11 ФЗ «О воинской обязанности и воинской службе».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Положением о подготовке граждан РФ к военной службе утвержденного постановлением Правитель­ства Российской Федерации от 31.12.1999 года № 1441.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Приказом Министерства обороны РФ и Министерства образования РФ     (№ 96/134 от 24.02.2010 г.) «Об утверждении инструкции об организации обучения граждан РФ начальным знаниям в области обороны и их подготовке по основам военной службы».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Совместным приказом военного комиссариата Ростовской области и Министерства общего и профессионального образования Ростовской области, регионального отделения ДОСААФ России по Ростовской области от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20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.03.2026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№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263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77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18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«О проведении учебных сборов с обучающимися в образовательных организаций Ростовской области в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2026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году».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Приказом Управления образования города Ростова-на-Дону №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УОПР-376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от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28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.04.2026,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«О проведении учебных сборов с обучающимися 10-х классов образовательных учреждений г. Ростова-на-Дону в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2026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году».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Совместного приказа МКУ «Отдел образования Железнодорожного района города Ростова-на-Дону» и военного комиссариата по Советскому и Железнодорожному районам города Ростова-на-Дону от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29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.04.2026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года №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170/25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«О проведении пятидневных учебных сборов с обучающимися 10-х классов общеобразовательных учреждений Железнодорожного района»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0E38D9-738B-4C39-B63F-A4FDBE000D16}"/>
              </a:ext>
            </a:extLst>
          </p:cNvPr>
          <p:cNvSpPr txBox="1"/>
          <p:nvPr/>
        </p:nvSpPr>
        <p:spPr>
          <a:xfrm>
            <a:off x="787264" y="207749"/>
            <a:ext cx="10812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/>
                <a:cs typeface="Times New Roman" panose="02020603050405020304" pitchFamily="18" charset="0"/>
              </a:rPr>
              <a:t>Отработка нормативов по РХБЗ в лицее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C70CE5-B906-4476-B3C7-A311EB25F05F}"/>
              </a:ext>
            </a:extLst>
          </p:cNvPr>
          <p:cNvSpPr txBox="1"/>
          <p:nvPr/>
        </p:nvSpPr>
        <p:spPr>
          <a:xfrm>
            <a:off x="3788958" y="1828562"/>
            <a:ext cx="35419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Норматив по надеванию противогаза: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Индивидуальный: 7 секунд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составе группы: 10 секунд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291CC2-A6CB-4081-94F8-2158F19A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4" y="1217434"/>
            <a:ext cx="2821596" cy="5012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C5C63F-5DF9-4291-BE6A-C2D873939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45" y="1266849"/>
            <a:ext cx="3722357" cy="4963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41E6EA-BAA7-4FEB-9781-0E3F86881DA6}"/>
              </a:ext>
            </a:extLst>
          </p:cNvPr>
          <p:cNvSpPr txBox="1"/>
          <p:nvPr/>
        </p:nvSpPr>
        <p:spPr>
          <a:xfrm>
            <a:off x="3788958" y="3885206"/>
            <a:ext cx="33568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Выполнение норматива «Плащ в рукава, чулки,  перчатки надеть. Газы!»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984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D195D0-E867-BC19-5593-C1C965B402C3}"/>
              </a:ext>
            </a:extLst>
          </p:cNvPr>
          <p:cNvSpPr txBox="1"/>
          <p:nvPr/>
        </p:nvSpPr>
        <p:spPr>
          <a:xfrm>
            <a:off x="787264" y="207749"/>
            <a:ext cx="10812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/>
                <a:cs typeface="Times New Roman" panose="02020603050405020304" pitchFamily="18" charset="0"/>
              </a:rPr>
              <a:t>Отработка нормативов по РХБЗ в лицее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B661E1-4FEA-67CC-B17E-EEA79044BA9D}"/>
              </a:ext>
            </a:extLst>
          </p:cNvPr>
          <p:cNvSpPr txBox="1"/>
          <p:nvPr/>
        </p:nvSpPr>
        <p:spPr>
          <a:xfrm>
            <a:off x="1147915" y="1194288"/>
            <a:ext cx="989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Занятия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по РХБЗ провели сотрудники ДОСААФ России по РО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542516-2BBC-2D1B-BA30-842882019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0"/>
          <a:stretch>
            <a:fillRect/>
          </a:stretch>
        </p:blipFill>
        <p:spPr>
          <a:xfrm>
            <a:off x="2118231" y="2037452"/>
            <a:ext cx="8151026" cy="446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43" y="1737616"/>
            <a:ext cx="4241668" cy="3455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43" y="1795668"/>
            <a:ext cx="4267198" cy="3397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7108" y="201573"/>
            <a:ext cx="7069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/>
              </a:rPr>
              <a:t>Медицинская подготовка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1487" y="2510920"/>
            <a:ext cx="2623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Участники сборов изучили правила оказания  первой помощи при ранениях</a:t>
            </a:r>
          </a:p>
        </p:txBody>
      </p:sp>
    </p:spTree>
    <p:extLst>
      <p:ext uri="{BB962C8B-B14F-4D97-AF65-F5344CB8AC3E}">
        <p14:creationId xmlns:p14="http://schemas.microsoft.com/office/powerpoint/2010/main" val="3350449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13D841-1D3E-0E56-6EB3-8A711E6030E7}"/>
              </a:ext>
            </a:extLst>
          </p:cNvPr>
          <p:cNvSpPr txBox="1"/>
          <p:nvPr/>
        </p:nvSpPr>
        <p:spPr>
          <a:xfrm>
            <a:off x="2717108" y="201573"/>
            <a:ext cx="7069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/>
              </a:rPr>
              <a:t>Медицинская подготовка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7F11B7-A997-A01E-0DFA-561DDAF0DA21}"/>
              </a:ext>
            </a:extLst>
          </p:cNvPr>
          <p:cNvSpPr txBox="1"/>
          <p:nvPr/>
        </p:nvSpPr>
        <p:spPr>
          <a:xfrm>
            <a:off x="2181322" y="1264063"/>
            <a:ext cx="8141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Занятия по полевой медицине и оказанию первой помощи провели сотрудники ДОСААФ России по РО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094777-4EA5-D776-3A06-C98E02153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4" y="2449662"/>
            <a:ext cx="4693138" cy="3523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B0AA59-9F63-EB02-4800-0A68E7251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29" y="2449663"/>
            <a:ext cx="4693137" cy="35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47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B85A5E-580A-4867-B472-750232B7C2E2}"/>
              </a:ext>
            </a:extLst>
          </p:cNvPr>
          <p:cNvSpPr txBox="1"/>
          <p:nvPr/>
        </p:nvSpPr>
        <p:spPr>
          <a:xfrm>
            <a:off x="3087804" y="228600"/>
            <a:ext cx="537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Теоретические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C87566-9DF8-4634-A07C-1F7174095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11" y="1918839"/>
            <a:ext cx="5778158" cy="4330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08D60A-2B80-4D38-89DA-197486DA5BC6}"/>
              </a:ext>
            </a:extLst>
          </p:cNvPr>
          <p:cNvSpPr txBox="1"/>
          <p:nvPr/>
        </p:nvSpPr>
        <p:spPr>
          <a:xfrm>
            <a:off x="3087804" y="1073801"/>
            <a:ext cx="55968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Изучение Общевоинских Уставов  ВС  РФ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5815">
            <a:off x="1682988" y="2105635"/>
            <a:ext cx="2591135" cy="3500624"/>
          </a:xfrm>
          <a:prstGeom prst="rect">
            <a:avLst/>
          </a:prstGeom>
          <a:effectLst>
            <a:outerShdw blurRad="279400" dist="368300" dir="2520000" sx="95000" sy="95000" kx="1200000" algn="b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49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958" y="342768"/>
            <a:ext cx="891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В рамках военно-патриотического воспитания участники  сборов МАОУ «Классический лицей 1» проехали с экскурсией «по местам боевой славы города Ростова-на-Дону»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8" y="2129884"/>
            <a:ext cx="5104164" cy="38281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32" y="2127392"/>
            <a:ext cx="5107487" cy="38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7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0" y="1164770"/>
            <a:ext cx="5580742" cy="4185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7" y="1635578"/>
            <a:ext cx="5497285" cy="41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4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4147" y="267896"/>
            <a:ext cx="6122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Закрытие  учебных сборов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45" y="1331248"/>
            <a:ext cx="6720698" cy="50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60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C6A6B2-4187-41EB-B37F-B85E115E9128}"/>
              </a:ext>
            </a:extLst>
          </p:cNvPr>
          <p:cNvSpPr txBox="1"/>
          <p:nvPr/>
        </p:nvSpPr>
        <p:spPr>
          <a:xfrm>
            <a:off x="910286" y="295245"/>
            <a:ext cx="346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Результаты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A306AB-5862-4821-BAB3-46E7D2C469E2}"/>
              </a:ext>
            </a:extLst>
          </p:cNvPr>
          <p:cNvSpPr txBox="1"/>
          <p:nvPr/>
        </p:nvSpPr>
        <p:spPr>
          <a:xfrm>
            <a:off x="851560" y="1186525"/>
            <a:ext cx="7261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Tx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учебных сборах приняли участие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юношей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10-х классов.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793BC5-ABA2-4915-823F-02EC32EEF007}"/>
              </a:ext>
            </a:extLst>
          </p:cNvPr>
          <p:cNvSpPr txBox="1"/>
          <p:nvPr/>
        </p:nvSpPr>
        <p:spPr>
          <a:xfrm>
            <a:off x="851559" y="2468199"/>
            <a:ext cx="8321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«Отличные» результаты показали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26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человек,</a:t>
            </a:r>
          </a:p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«Хорошие» –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4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человек,</a:t>
            </a:r>
          </a:p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«Удовлетворительные»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-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0 человек</a:t>
            </a:r>
          </a:p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Средний балл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–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4,83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Успеваемость участников сбора составила 100%, качество знаний – 100%</a:t>
            </a:r>
          </a:p>
          <a:p>
            <a:pPr lvl="0" defTabSz="457200">
              <a:spcBef>
                <a:spcPts val="1200"/>
              </a:spcBef>
              <a:buClrTx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Оценка лицею за учебные сборы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-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  5 «отлично»</a:t>
            </a:r>
          </a:p>
          <a:p>
            <a:pPr>
              <a:spcBef>
                <a:spcPts val="1200"/>
              </a:spcBef>
            </a:pPr>
            <a:endParaRPr lang="ru-RU" dirty="0">
              <a:latin typeface="WiGuru 1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85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4A480C-E6E4-474F-905B-F0BF1F563F10}"/>
              </a:ext>
            </a:extLst>
          </p:cNvPr>
          <p:cNvSpPr txBox="1"/>
          <p:nvPr/>
        </p:nvSpPr>
        <p:spPr>
          <a:xfrm>
            <a:off x="136182" y="378568"/>
            <a:ext cx="110255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Выписка из приказа № </a:t>
            </a:r>
            <a:r>
              <a:rPr lang="ru-RU" sz="2400" b="1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 </a:t>
            </a:r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от   </a:t>
            </a:r>
            <a:r>
              <a:rPr lang="ru-RU" sz="2400" b="1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31.05.2026</a:t>
            </a:r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/>
            </a:r>
            <a:b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</a:br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«Об итогах проведения пятидневных учебных сборов с юношами 10-х классов  </a:t>
            </a:r>
          </a:p>
          <a:p>
            <a:pPr algn="ctr"/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МАОУ «Классический лицей №1»  в </a:t>
            </a:r>
            <a:r>
              <a:rPr lang="ru-RU" sz="2400" b="1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2025-2026 </a:t>
            </a:r>
            <a:r>
              <a:rPr lang="ru-RU" sz="2400" b="1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учебном году»</a:t>
            </a:r>
          </a:p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84A2F8-A532-446B-9741-44E32C26894B}"/>
              </a:ext>
            </a:extLst>
          </p:cNvPr>
          <p:cNvSpPr txBox="1"/>
          <p:nvPr/>
        </p:nvSpPr>
        <p:spPr>
          <a:xfrm>
            <a:off x="1120839" y="2151985"/>
            <a:ext cx="942535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spc="300" dirty="0">
                <a:latin typeface="WiGuru 1" panose="02000506030000020004" pitchFamily="2" charset="0"/>
                <a:cs typeface="Arial" panose="020B0604020202020204" pitchFamily="34" charset="0"/>
              </a:rPr>
              <a:t>ПРИКАЗЫВАЮ:</a:t>
            </a:r>
            <a:endParaRPr lang="ru-RU" sz="2000" spc="300" dirty="0"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Программу учебных сборов считать 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выполненной.</a:t>
            </a:r>
            <a:endParaRPr lang="ru-RU" sz="2000" dirty="0"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Результаты учебных сборов утвердить с общей оценкой взвода лицея «ОТЛИЧНО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».</a:t>
            </a:r>
            <a:endParaRPr lang="ru-RU" sz="2000" dirty="0"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Командиру взвода Пашковскому П.Н провести детальный анализ сборов, оснащенности образовательного процесса по 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ОБЗР.</a:t>
            </a:r>
            <a:endParaRPr lang="ru-RU" sz="2000" dirty="0">
              <a:latin typeface="WiGuru 1" panose="02000506030000020004" pitchFamily="2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За отличные результаты при прохождении сборов объявить благодарность обучающимся 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 10 </a:t>
            </a: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«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» 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класса Тищенко Антон, Томилин Павел, Новиков Владислав, Кочетов Валерий                  10 </a:t>
            </a: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«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ϒ</a:t>
            </a:r>
            <a:r>
              <a:rPr lang="ru-RU" sz="2000" dirty="0">
                <a:latin typeface="WiGuru 1" panose="02000506030000020004" pitchFamily="2" charset="0"/>
                <a:cs typeface="Arial" panose="020B0604020202020204" pitchFamily="34" charset="0"/>
              </a:rPr>
              <a:t>» класса </a:t>
            </a:r>
            <a:r>
              <a:rPr lang="ru-RU" sz="2000" dirty="0" smtClean="0">
                <a:latin typeface="WiGuru 1" panose="02000506030000020004" pitchFamily="2" charset="0"/>
                <a:cs typeface="Arial" panose="020B0604020202020204" pitchFamily="34" charset="0"/>
              </a:rPr>
              <a:t>Романюк Алексей.</a:t>
            </a:r>
            <a:endParaRPr lang="ru-RU" sz="2000" dirty="0">
              <a:latin typeface="WiGuru 1" panose="0200050603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EF9FB8-FE1C-48FE-9767-9E5B69A9FFE0}"/>
              </a:ext>
            </a:extLst>
          </p:cNvPr>
          <p:cNvSpPr txBox="1"/>
          <p:nvPr/>
        </p:nvSpPr>
        <p:spPr>
          <a:xfrm>
            <a:off x="1234505" y="664440"/>
            <a:ext cx="306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В целях: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E54C0A-A68C-4768-96A9-93FED7BB8CA8}"/>
              </a:ext>
            </a:extLst>
          </p:cNvPr>
          <p:cNvSpPr txBox="1"/>
          <p:nvPr/>
        </p:nvSpPr>
        <p:spPr>
          <a:xfrm>
            <a:off x="1150615" y="1875666"/>
            <a:ext cx="93949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  <a:cs typeface="Arial" panose="020B0604020202020204" pitchFamily="34" charset="0"/>
              </a:rPr>
              <a:t>Обеспечения качественной подготовки и проведения учебных сборов, выполнения практической части программы учебного курса «Основы безопасности жизнедеятельности», повышения эффективности подготовки юношей к службе в рядах Вооруженных Сил Российской Федерации и защите Родины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6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5DAFF9B3-F45B-489D-A050-7BA1F68DC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68369"/>
              </p:ext>
            </p:extLst>
          </p:nvPr>
        </p:nvGraphicFramePr>
        <p:xfrm>
          <a:off x="1518080" y="1180163"/>
          <a:ext cx="9038392" cy="467113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9646">
                  <a:extLst>
                    <a:ext uri="{9D8B030D-6E8A-4147-A177-3AD203B41FA5}">
                      <a16:colId xmlns:a16="http://schemas.microsoft.com/office/drawing/2014/main" xmlns="" val="769121165"/>
                    </a:ext>
                  </a:extLst>
                </a:gridCol>
                <a:gridCol w="2169646">
                  <a:extLst>
                    <a:ext uri="{9D8B030D-6E8A-4147-A177-3AD203B41FA5}">
                      <a16:colId xmlns:a16="http://schemas.microsoft.com/office/drawing/2014/main" xmlns="" val="291307088"/>
                    </a:ext>
                  </a:extLst>
                </a:gridCol>
                <a:gridCol w="4699100">
                  <a:extLst>
                    <a:ext uri="{9D8B030D-6E8A-4147-A177-3AD203B41FA5}">
                      <a16:colId xmlns:a16="http://schemas.microsoft.com/office/drawing/2014/main" xmlns="" val="1363558032"/>
                    </a:ext>
                  </a:extLst>
                </a:gridCol>
              </a:tblGrid>
              <a:tr h="4671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Время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Мероприятие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0433295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pPr algn="ctr"/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Начало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Окончание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35099153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7:55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Развод на занятия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2212761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8:00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8:40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1-й</a:t>
                      </a:r>
                      <a:r>
                        <a:rPr lang="ru-RU" sz="2000" b="0" spc="300" baseline="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 час занятий</a:t>
                      </a:r>
                      <a:endParaRPr lang="ru-RU" sz="2000" b="0" spc="300" dirty="0">
                        <a:solidFill>
                          <a:schemeClr val="tx1"/>
                        </a:solidFill>
                        <a:latin typeface="WiGuru 1" panose="0200050603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7671342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8:50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9:30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2-й час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3558308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9:40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10:20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3-й час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6614243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10:30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11:10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4-й час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3913042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11:20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12:00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5-й час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1390041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12:10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000" b="0" kern="120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  <a:ea typeface="+mn-ea"/>
                          <a:cs typeface="+mn-cs"/>
                        </a:rPr>
                        <a:t>12:50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6-й час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90481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13:00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13:40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spc="30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7-й</a:t>
                      </a:r>
                      <a:r>
                        <a:rPr lang="ru-RU" sz="2000" b="0" spc="300" baseline="0" dirty="0">
                          <a:solidFill>
                            <a:schemeClr val="tx1"/>
                          </a:solidFill>
                          <a:latin typeface="WiGuru 1" panose="02000506030000020004" pitchFamily="2" charset="0"/>
                        </a:rPr>
                        <a:t> час занятий</a:t>
                      </a:r>
                      <a:endParaRPr lang="ru-RU" sz="2000" b="0" spc="300" dirty="0">
                        <a:solidFill>
                          <a:schemeClr val="tx1"/>
                        </a:solidFill>
                        <a:latin typeface="WiGuru 1" panose="0200050603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28022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E5DAE3-7A37-4061-8655-414177E0F813}"/>
              </a:ext>
            </a:extLst>
          </p:cNvPr>
          <p:cNvSpPr txBox="1"/>
          <p:nvPr/>
        </p:nvSpPr>
        <p:spPr>
          <a:xfrm>
            <a:off x="4091284" y="349166"/>
            <a:ext cx="4168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Р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а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с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п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и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с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а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н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и</a:t>
            </a:r>
            <a:r>
              <a:rPr 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 </a:t>
            </a:r>
            <a:r>
              <a:rPr lang="ru-RU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Guru 1" panose="02000506030000020004" pitchFamily="2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132756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B86778D2-3B57-4A15-B85F-DEBD2FC65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60091"/>
              </p:ext>
            </p:extLst>
          </p:nvPr>
        </p:nvGraphicFramePr>
        <p:xfrm>
          <a:off x="1600201" y="1388974"/>
          <a:ext cx="8282949" cy="465286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91491">
                  <a:extLst>
                    <a:ext uri="{9D8B030D-6E8A-4147-A177-3AD203B41FA5}">
                      <a16:colId xmlns:a16="http://schemas.microsoft.com/office/drawing/2014/main" xmlns="" val="172339978"/>
                    </a:ext>
                  </a:extLst>
                </a:gridCol>
                <a:gridCol w="7391458">
                  <a:extLst>
                    <a:ext uri="{9D8B030D-6E8A-4147-A177-3AD203B41FA5}">
                      <a16:colId xmlns:a16="http://schemas.microsoft.com/office/drawing/2014/main" xmlns="" val="171115961"/>
                    </a:ext>
                  </a:extLst>
                </a:gridCol>
              </a:tblGrid>
              <a:tr h="51115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Номер урока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Темы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занятий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8593276"/>
                  </a:ext>
                </a:extLst>
              </a:tr>
              <a:tr h="538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Медицинская подготовка.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Правила оказания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первой медицинской помощи при ранениях (практическое занятие).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3522957"/>
                  </a:ext>
                </a:extLst>
              </a:tr>
              <a:tr h="7532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2-3.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Огневая подготовка.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Подготовка стрелкового оружия к стрельбе и выполнение стрельбы из автомата по неподвижным целям. (Выполнение стрельбы из АК и метание гранат).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7089498"/>
                  </a:ext>
                </a:extLst>
              </a:tr>
              <a:tr h="538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Тактическая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подготовка.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Способы передвижения солдата в бою (практическое занятие).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0746287"/>
                  </a:ext>
                </a:extLst>
              </a:tr>
              <a:tr h="7532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Радиационная, химическая,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биологическая защита.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Табельные средства индивидуальной  защиты военнослужащих от оружия массового поражения (практическое занятие).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2031763"/>
                  </a:ext>
                </a:extLst>
              </a:tr>
              <a:tr h="538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Общевоинские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уставы.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Размещение военнослужащих (практическое занятие).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389034"/>
                  </a:ext>
                </a:extLst>
              </a:tr>
              <a:tr h="538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Огневая подготовка.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Устройство стрелкового оружия, основные правила, приёмы и способы стрельбы из него.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3477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44885" y="595972"/>
            <a:ext cx="223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 smtClean="0">
                <a:latin typeface="WiGuru 1" panose="02000506030000020004" pitchFamily="2" charset="0"/>
              </a:rPr>
              <a:t>26 </a:t>
            </a:r>
            <a:r>
              <a:rPr lang="ru-RU" sz="4000" b="1" spc="300" dirty="0">
                <a:latin typeface="WiGuru 1" panose="02000506030000020004" pitchFamily="2" charset="0"/>
              </a:rPr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243770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12D9C7F-90BF-4AD4-8139-C15D53D93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525515"/>
              </p:ext>
            </p:extLst>
          </p:nvPr>
        </p:nvGraphicFramePr>
        <p:xfrm>
          <a:off x="1559379" y="1366611"/>
          <a:ext cx="8125884" cy="45116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015540117"/>
                    </a:ext>
                  </a:extLst>
                </a:gridCol>
                <a:gridCol w="7261788">
                  <a:extLst>
                    <a:ext uri="{9D8B030D-6E8A-4147-A177-3AD203B41FA5}">
                      <a16:colId xmlns:a16="http://schemas.microsoft.com/office/drawing/2014/main" xmlns="" val="4498939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Строевая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подготовка. 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Строи и управление ими (практическое занятие).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6507980"/>
                  </a:ext>
                </a:extLst>
              </a:tr>
              <a:tr h="7733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Строевая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подготовка.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Строевые приёмы и движение без оружия, выполнение команд «Становись», «Равняйсь», «Смирно», «Вольно», «Заправиться», «Отставить», «Головные уборы снять (одеть). Повороты на месте. Движение строевым шагом (практическое занятие).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3845565"/>
                  </a:ext>
                </a:extLst>
              </a:tr>
              <a:tr h="5488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Медицинская подготовка.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Правила оказания первой помощи при ожогах, острых отравлениях, отморожениях (практическое занятие).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2949609"/>
                  </a:ext>
                </a:extLst>
              </a:tr>
              <a:tr h="7733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Физическая подготовка.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Гимнастика и атлетическая подготовка (практическое занятие).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54297257"/>
                  </a:ext>
                </a:extLst>
              </a:tr>
              <a:tr h="5488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Физическая подготовка.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Комплексное учебно-тренировочное занятие.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070399"/>
                  </a:ext>
                </a:extLst>
              </a:tr>
              <a:tr h="5488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Общевоинские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уставы.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Распределение времени и внутренний порядок в повседневной деятельности военнослужащих.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just"/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2062022"/>
                  </a:ext>
                </a:extLst>
              </a:tr>
              <a:tr h="5679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Общевоинские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уставы. 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Основные мероприятия, проводимые в частях и подразделениях, по обеспечению безопасности военной службы (практическое занятие).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310445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01342" y="533399"/>
            <a:ext cx="1791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pc="300" dirty="0" smtClean="0">
                <a:latin typeface="WiGuru 1" panose="02000506030000020004" pitchFamily="2" charset="0"/>
              </a:rPr>
              <a:t>27 </a:t>
            </a:r>
            <a:r>
              <a:rPr lang="ru-RU" sz="4000" b="1" spc="300" dirty="0">
                <a:latin typeface="WiGuru 1" panose="02000506030000020004" pitchFamily="2" charset="0"/>
              </a:rPr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14711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43E1AC-BDAE-43BF-9E8F-AB4DA088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92" y="1109801"/>
            <a:ext cx="7750934" cy="4848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325" y="401915"/>
            <a:ext cx="2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 smtClean="0">
                <a:latin typeface="WiGuru 1" panose="02000506030000020004" pitchFamily="2" charset="0"/>
              </a:rPr>
              <a:t>2</a:t>
            </a:r>
            <a:r>
              <a:rPr lang="ru-RU" sz="4000" b="1" spc="300" dirty="0">
                <a:latin typeface="WiGuru 1" panose="02000506030000020004" pitchFamily="2" charset="0"/>
              </a:rPr>
              <a:t>8</a:t>
            </a:r>
            <a:r>
              <a:rPr lang="ru-RU" sz="4000" b="1" spc="300" dirty="0" smtClean="0">
                <a:latin typeface="WiGuru 1" panose="02000506030000020004" pitchFamily="2" charset="0"/>
              </a:rPr>
              <a:t> </a:t>
            </a:r>
            <a:r>
              <a:rPr lang="ru-RU" sz="4000" b="1" spc="300" dirty="0">
                <a:latin typeface="WiGuru 1" panose="02000506030000020004" pitchFamily="2" charset="0"/>
              </a:rPr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241298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DE6533-E937-4EA0-A572-2D85E602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74" y="1230908"/>
            <a:ext cx="8585192" cy="4712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1205" y="413092"/>
            <a:ext cx="202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 smtClean="0">
                <a:latin typeface="WiGuru 1" panose="02000506030000020004" pitchFamily="2" charset="0"/>
              </a:rPr>
              <a:t>29</a:t>
            </a:r>
            <a:r>
              <a:rPr lang="ru-RU" sz="4000" b="1" spc="300" dirty="0" smtClean="0">
                <a:latin typeface="WiGuru 1" panose="02000506030000020004" pitchFamily="2" charset="0"/>
              </a:rPr>
              <a:t> </a:t>
            </a:r>
            <a:r>
              <a:rPr lang="ru-RU" sz="4000" b="1" spc="300" dirty="0">
                <a:latin typeface="WiGuru 1" panose="02000506030000020004" pitchFamily="2" charset="0"/>
              </a:rPr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66597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3162F2-7A4B-49D8-96DD-8EEF10E7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466" y="936821"/>
            <a:ext cx="7867042" cy="4747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8686" y="228935"/>
            <a:ext cx="245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WiGuru 1" panose="02000506030000020004" pitchFamily="2" charset="0"/>
              </a:rPr>
              <a:t>3</a:t>
            </a:r>
            <a:r>
              <a:rPr lang="ru-RU" sz="4000" b="1" spc="300" dirty="0" smtClean="0">
                <a:latin typeface="WiGuru 1" panose="02000506030000020004" pitchFamily="2" charset="0"/>
              </a:rPr>
              <a:t>0 </a:t>
            </a:r>
            <a:r>
              <a:rPr lang="ru-RU" sz="4000" b="1" spc="300" dirty="0">
                <a:latin typeface="WiGuru 1" panose="02000506030000020004" pitchFamily="2" charset="0"/>
              </a:rPr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1639247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1365</TotalTime>
  <Words>959</Words>
  <Application>Microsoft Office PowerPoint</Application>
  <PresentationFormat>Произвольный</PresentationFormat>
  <Paragraphs>130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</dc:creator>
  <cp:lastModifiedBy>Пашковский Павел Николаевич</cp:lastModifiedBy>
  <cp:revision>48</cp:revision>
  <dcterms:created xsi:type="dcterms:W3CDTF">2024-05-30T15:25:03Z</dcterms:created>
  <dcterms:modified xsi:type="dcterms:W3CDTF">2026-05-30T05:21:55Z</dcterms:modified>
</cp:coreProperties>
</file>