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3" r:id="rId2"/>
    <p:sldId id="256" r:id="rId3"/>
    <p:sldId id="258" r:id="rId4"/>
    <p:sldId id="281" r:id="rId5"/>
    <p:sldId id="282" r:id="rId6"/>
    <p:sldId id="283" r:id="rId7"/>
    <p:sldId id="284" r:id="rId8"/>
    <p:sldId id="270" r:id="rId9"/>
    <p:sldId id="278" r:id="rId10"/>
    <p:sldId id="271" r:id="rId11"/>
    <p:sldId id="272" r:id="rId12"/>
    <p:sldId id="273" r:id="rId13"/>
    <p:sldId id="291" r:id="rId14"/>
    <p:sldId id="275" r:id="rId15"/>
    <p:sldId id="276" r:id="rId16"/>
    <p:sldId id="287" r:id="rId17"/>
    <p:sldId id="274" r:id="rId18"/>
    <p:sldId id="290" r:id="rId19"/>
    <p:sldId id="279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4EC152-2E4D-4000-98C5-5B1C980DB00F}">
          <p14:sldIdLst>
            <p14:sldId id="263"/>
            <p14:sldId id="256"/>
            <p14:sldId id="258"/>
            <p14:sldId id="281"/>
            <p14:sldId id="282"/>
            <p14:sldId id="283"/>
            <p14:sldId id="284"/>
            <p14:sldId id="270"/>
            <p14:sldId id="278"/>
            <p14:sldId id="271"/>
            <p14:sldId id="272"/>
            <p14:sldId id="273"/>
            <p14:sldId id="291"/>
            <p14:sldId id="275"/>
            <p14:sldId id="276"/>
            <p14:sldId id="287"/>
            <p14:sldId id="274"/>
            <p14:sldId id="290"/>
            <p14:sldId id="279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B2AC-13EA-4152-AE55-A8E5D225486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16601-0420-47FD-B946-D81865CA5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16601-0420-47FD-B946-D81865CA52C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43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CB6817-DA2A-42E0-9449-E5AD034C3EB5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A74D3FB-0C7A-44C3-9DCE-983C936965D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195" y="3041248"/>
            <a:ext cx="3272467" cy="3272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EAB5B08-FE2A-4B97-8B15-4962F301EA35}"/>
              </a:ext>
            </a:extLst>
          </p:cNvPr>
          <p:cNvSpPr txBox="1"/>
          <p:nvPr/>
        </p:nvSpPr>
        <p:spPr>
          <a:xfrm>
            <a:off x="261542" y="437875"/>
            <a:ext cx="106919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Учебные </a:t>
            </a:r>
            <a:r>
              <a:rPr lang="ru-RU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сборы </a:t>
            </a:r>
            <a:endParaRPr lang="ru-RU" sz="6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Юношей 8</a:t>
            </a: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классов </a:t>
            </a:r>
          </a:p>
          <a:p>
            <a:pPr algn="ctr"/>
            <a:r>
              <a:rPr lang="ru-RU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МАОУ «Классический лицей №1»</a:t>
            </a:r>
          </a:p>
          <a:p>
            <a:pPr algn="ctr"/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2025-2026 </a:t>
            </a:r>
            <a:r>
              <a:rPr lang="ru-RU" sz="4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6186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F1BC4B-3ACA-4FA0-A3DF-B27C69F35A89}"/>
              </a:ext>
            </a:extLst>
          </p:cNvPr>
          <p:cNvSpPr txBox="1"/>
          <p:nvPr/>
        </p:nvSpPr>
        <p:spPr>
          <a:xfrm>
            <a:off x="2808882" y="228600"/>
            <a:ext cx="6574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Строевая подготовка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8609751-A9D6-4723-9EE9-766339CA65FF}"/>
              </a:ext>
            </a:extLst>
          </p:cNvPr>
          <p:cNvSpPr txBox="1"/>
          <p:nvPr/>
        </p:nvSpPr>
        <p:spPr>
          <a:xfrm>
            <a:off x="3916599" y="3384250"/>
            <a:ext cx="45344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занятиях по строевой подготовке изучали приёмы и движениям без оружия, строевой выправке, четкости и аккуратности.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668" y="2541815"/>
            <a:ext cx="4380411" cy="3285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t="16544"/>
          <a:stretch/>
        </p:blipFill>
        <p:spPr>
          <a:xfrm>
            <a:off x="8451019" y="1994263"/>
            <a:ext cx="3402810" cy="43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F5A813-F569-4F51-B490-BC26A965C736}"/>
              </a:ext>
            </a:extLst>
          </p:cNvPr>
          <p:cNvSpPr txBox="1"/>
          <p:nvPr/>
        </p:nvSpPr>
        <p:spPr>
          <a:xfrm>
            <a:off x="2155658" y="175846"/>
            <a:ext cx="7880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Занятия по огневой подготовке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53E1E6-CA51-4B31-8B8C-A7F54A9907A5}"/>
              </a:ext>
            </a:extLst>
          </p:cNvPr>
          <p:cNvSpPr txBox="1"/>
          <p:nvPr/>
        </p:nvSpPr>
        <p:spPr>
          <a:xfrm>
            <a:off x="3456559" y="945287"/>
            <a:ext cx="5278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Сборка и разборка автоматов: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DDB744-C131-4185-85BC-BE0FFEE3F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4" y="1714728"/>
            <a:ext cx="3391041" cy="45213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46554BB-2254-46D5-A503-9411CA09C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17" y="1714727"/>
            <a:ext cx="3391042" cy="45213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C18516-FB9C-4858-82DC-F6C6A416BB73}"/>
              </a:ext>
            </a:extLst>
          </p:cNvPr>
          <p:cNvSpPr txBox="1"/>
          <p:nvPr/>
        </p:nvSpPr>
        <p:spPr>
          <a:xfrm>
            <a:off x="4400478" y="2151727"/>
            <a:ext cx="3391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Каждый должен уложиться в норматив:</a:t>
            </a:r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Разборка оружия 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15 секунд на отлично</a:t>
            </a:r>
          </a:p>
          <a:p>
            <a:pPr algn="ctr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Сборка оружия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25 секунд на отлично</a:t>
            </a:r>
          </a:p>
        </p:txBody>
      </p:sp>
    </p:spTree>
    <p:extLst>
      <p:ext uri="{BB962C8B-B14F-4D97-AF65-F5344CB8AC3E}">
        <p14:creationId xmlns:p14="http://schemas.microsoft.com/office/powerpoint/2010/main" val="26949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9F4F5A-C3BF-4A74-A394-00F211049CCA}"/>
              </a:ext>
            </a:extLst>
          </p:cNvPr>
          <p:cNvSpPr txBox="1"/>
          <p:nvPr/>
        </p:nvSpPr>
        <p:spPr>
          <a:xfrm>
            <a:off x="6096000" y="1492533"/>
            <a:ext cx="5636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Снаряжение магазина: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06E5F4-3752-40C2-94F6-907CAC5A6334}"/>
              </a:ext>
            </a:extLst>
          </p:cNvPr>
          <p:cNvSpPr txBox="1"/>
          <p:nvPr/>
        </p:nvSpPr>
        <p:spPr>
          <a:xfrm>
            <a:off x="6096000" y="2828835"/>
            <a:ext cx="4273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Каждый должен уложиться в норматив: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секунд на отлично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0" y="402770"/>
            <a:ext cx="4543125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06E5F4-3752-40C2-94F6-907CAC5A6334}"/>
              </a:ext>
            </a:extLst>
          </p:cNvPr>
          <p:cNvSpPr txBox="1"/>
          <p:nvPr/>
        </p:nvSpPr>
        <p:spPr>
          <a:xfrm>
            <a:off x="653142" y="2576287"/>
            <a:ext cx="11242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Было проведено занятие, на котором юноши познакомились с формой одежды, средствами индивидуальной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бронезащиты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экипировки военнослужащих: со знаками различия и воинскими званиями военнослужащих; и организацией размещения и быта военнослужащих. Понятия «внутренний порядок» и «суточный наряд».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59B4992-801E-4615-90B3-AC3A145D73A0}"/>
              </a:ext>
            </a:extLst>
          </p:cNvPr>
          <p:cNvSpPr txBox="1"/>
          <p:nvPr/>
        </p:nvSpPr>
        <p:spPr>
          <a:xfrm>
            <a:off x="3002845" y="263769"/>
            <a:ext cx="6186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Физическая подготовка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B3FBC12-F7E3-4323-AB97-6925D54B4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6" t="-1867" r="20187" b="6913"/>
          <a:stretch/>
        </p:blipFill>
        <p:spPr>
          <a:xfrm>
            <a:off x="718457" y="1419514"/>
            <a:ext cx="3254829" cy="47551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1F9F64D-27A8-451B-909B-FA32DA065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68" y="1536549"/>
            <a:ext cx="3498154" cy="46642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E906F79-FD5C-4703-AEFA-C03B43EA3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62" y="1282737"/>
            <a:ext cx="3878873" cy="51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4E3523-A21B-44E3-8BE5-E3F671CEA18A}"/>
              </a:ext>
            </a:extLst>
          </p:cNvPr>
          <p:cNvSpPr txBox="1"/>
          <p:nvPr/>
        </p:nvSpPr>
        <p:spPr>
          <a:xfrm>
            <a:off x="1175971" y="369278"/>
            <a:ext cx="9828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Стрельба из пневматических винтовок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B3047ED-6BB4-4CD9-BE89-570634FAC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9" y="1472827"/>
            <a:ext cx="3379457" cy="45059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1367D6-DDD2-488B-B38D-29BF412A4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09" y="1472826"/>
            <a:ext cx="3379457" cy="45059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353793C-026F-4D42-AD33-D0C85F8AA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39" y="1472828"/>
            <a:ext cx="3379456" cy="45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4789" y="148222"/>
            <a:ext cx="6529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Медицинская подготовка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0606" y="1043816"/>
            <a:ext cx="6056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Занятия провел инструктор академии спасателей «Мирный воин». Участники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сборов изучили правила оказания  первой помощи при ранениях, массивных кровотечениях. Научились накладывать повязки, эвакуироваться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места получения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травмы, бороться с гипотермией.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68" y="3108961"/>
            <a:ext cx="4458788" cy="3344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036" y="1802946"/>
            <a:ext cx="5314407" cy="39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B85A5E-580A-4867-B472-750232B7C2E2}"/>
              </a:ext>
            </a:extLst>
          </p:cNvPr>
          <p:cNvSpPr txBox="1"/>
          <p:nvPr/>
        </p:nvSpPr>
        <p:spPr>
          <a:xfrm>
            <a:off x="3087804" y="228600"/>
            <a:ext cx="6016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Теоретические занятия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AB68712-6975-48BA-84EB-91F868DD0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8" y="1759421"/>
            <a:ext cx="3333786" cy="4649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08D60A-2B80-4D38-89DA-197486DA5BC6}"/>
              </a:ext>
            </a:extLst>
          </p:cNvPr>
          <p:cNvSpPr txBox="1"/>
          <p:nvPr/>
        </p:nvSpPr>
        <p:spPr>
          <a:xfrm>
            <a:off x="2210514" y="1027553"/>
            <a:ext cx="8909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Изучение Общевоинских Уставов  ВС  РФ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26" y="1619460"/>
            <a:ext cx="6386285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034" y="398524"/>
            <a:ext cx="6787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Закрытие  учебных сборов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7" r="11955" b="7719"/>
          <a:stretch/>
        </p:blipFill>
        <p:spPr>
          <a:xfrm>
            <a:off x="714103" y="1463040"/>
            <a:ext cx="5103223" cy="3508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156" b="11447"/>
          <a:stretch/>
        </p:blipFill>
        <p:spPr>
          <a:xfrm>
            <a:off x="6409508" y="2256536"/>
            <a:ext cx="5046872" cy="39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7C6A6B2-4187-41EB-B37F-B85E115E9128}"/>
              </a:ext>
            </a:extLst>
          </p:cNvPr>
          <p:cNvSpPr txBox="1"/>
          <p:nvPr/>
        </p:nvSpPr>
        <p:spPr>
          <a:xfrm>
            <a:off x="440503" y="246184"/>
            <a:ext cx="3463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Результаты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A306AB-5862-4821-BAB3-46E7D2C469E2}"/>
              </a:ext>
            </a:extLst>
          </p:cNvPr>
          <p:cNvSpPr txBox="1"/>
          <p:nvPr/>
        </p:nvSpPr>
        <p:spPr>
          <a:xfrm>
            <a:off x="440500" y="1236859"/>
            <a:ext cx="6676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учебных сборах приняли участие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юноши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-х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793BC5-ABA2-4915-823F-02EC32EEF007}"/>
              </a:ext>
            </a:extLst>
          </p:cNvPr>
          <p:cNvSpPr txBox="1"/>
          <p:nvPr/>
        </p:nvSpPr>
        <p:spPr>
          <a:xfrm>
            <a:off x="440499" y="2535311"/>
            <a:ext cx="6676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ClrTx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«Отличные»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результаты показали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defTabSz="457200">
              <a:buClrTx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«Хорошие»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человек,</a:t>
            </a:r>
          </a:p>
          <a:p>
            <a:pPr lvl="0" defTabSz="457200">
              <a:buClrTx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«Удовлетворительные»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 человек</a:t>
            </a:r>
          </a:p>
          <a:p>
            <a:pPr lvl="0" defTabSz="457200">
              <a:buClrTx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Средний балл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4,77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57200">
              <a:buClrTx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Успеваемость участников сбора составила 100%, качество знаний – 100%</a:t>
            </a:r>
          </a:p>
          <a:p>
            <a:pPr lvl="0" defTabSz="457200">
              <a:buClrTx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Оценка лицею за учебные сборы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5 «отлично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215D92-F5FA-4957-9C39-0B0A26FD422C}"/>
              </a:ext>
            </a:extLst>
          </p:cNvPr>
          <p:cNvSpPr txBox="1"/>
          <p:nvPr/>
        </p:nvSpPr>
        <p:spPr>
          <a:xfrm>
            <a:off x="726661" y="312003"/>
            <a:ext cx="10581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21-часовые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учебные сборы </a:t>
            </a:r>
            <a:b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юношей 8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-х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проводятся в соответствии с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0D5D20-95E7-4883-B698-6C56EAE69758}"/>
              </a:ext>
            </a:extLst>
          </p:cNvPr>
          <p:cNvSpPr txBox="1"/>
          <p:nvPr/>
        </p:nvSpPr>
        <p:spPr>
          <a:xfrm>
            <a:off x="1551424" y="1421675"/>
            <a:ext cx="921036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Совместным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приказом военного комиссариата Ростовской области и Министерства общего и профессионального образования Ростовской области, регионального отделения ДОСААФ России по Ростовской области от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20.03.2025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263/77/18 «О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проведении учебных сборов с обучающимися в образовательных организаций Ростовской области в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году».</a:t>
            </a:r>
          </a:p>
          <a:p>
            <a:pPr marL="342900" indent="-342900">
              <a:buFontTx/>
              <a:buAutoNum type="arabicPeriod"/>
            </a:pP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Приказом Управления образования города Ростова-на-Дону №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УОПР-376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28.04.2026,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проведении учебных сборов с обучающимися 10-х классов образовательных учреждений г. Ростова-на-Дону в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indent="-342900">
              <a:buFontTx/>
              <a:buAutoNum type="arabicPeriod"/>
            </a:pP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Совместного приказа МКУ «Отдел образования Железнодорожного района города Ростова-на-Дону» и военного комиссариата по Советскому и Железнодорожному районам города Ростова-на-Дону от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28.04.2026 года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170/25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проведении пятидневных учебных сборов с обучающимися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10-х и 8-ых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классов общеобразовательных учреждений Железнодорожного района».</a:t>
            </a:r>
          </a:p>
          <a:p>
            <a:pPr marL="342900" indent="-342900">
              <a:buFontTx/>
              <a:buAutoNum type="arabicPeriod"/>
            </a:pP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 МАОУ «Классический лицей №1» №150 от 08.05.2026 года </a:t>
            </a:r>
            <a:r>
              <a:rPr lang="ru-RU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 проведении пятидневных учебных сборов с юношами 10-х классов и трехдневных учебных сборов с юношами 8-х классов».</a:t>
            </a: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4A480C-E6E4-474F-905B-F0BF1F563F10}"/>
              </a:ext>
            </a:extLst>
          </p:cNvPr>
          <p:cNvSpPr txBox="1"/>
          <p:nvPr/>
        </p:nvSpPr>
        <p:spPr>
          <a:xfrm>
            <a:off x="583222" y="551288"/>
            <a:ext cx="110255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  <a:latin typeface="Impact" panose="020B0806030902050204" pitchFamily="34" charset="0"/>
              </a:rPr>
              <a:t>Выписка </a:t>
            </a:r>
            <a:r>
              <a:rPr lang="ru-RU" sz="2000" dirty="0">
                <a:latin typeface="Impact" panose="020B0806030902050204" pitchFamily="34" charset="0"/>
              </a:rPr>
              <a:t>из приказа № </a:t>
            </a:r>
            <a:r>
              <a:rPr lang="ru-RU" sz="2000" dirty="0" smtClean="0">
                <a:latin typeface="Impact" panose="020B0806030902050204" pitchFamily="34" charset="0"/>
              </a:rPr>
              <a:t>189  </a:t>
            </a:r>
            <a:r>
              <a:rPr lang="ru-RU" sz="2000" dirty="0">
                <a:latin typeface="Impact" panose="020B0806030902050204" pitchFamily="34" charset="0"/>
              </a:rPr>
              <a:t>от   </a:t>
            </a:r>
            <a:r>
              <a:rPr lang="ru-RU" sz="2000" dirty="0" smtClean="0">
                <a:latin typeface="Impact" panose="020B0806030902050204" pitchFamily="34" charset="0"/>
              </a:rPr>
              <a:t>02.06.2025 </a:t>
            </a:r>
            <a:r>
              <a:rPr lang="ru-RU" sz="2000" dirty="0">
                <a:latin typeface="Impact" panose="020B0806030902050204" pitchFamily="34" charset="0"/>
              </a:rPr>
              <a:t/>
            </a:r>
            <a:br>
              <a:rPr lang="ru-RU" sz="2000" dirty="0">
                <a:latin typeface="Impact" panose="020B0806030902050204" pitchFamily="34" charset="0"/>
              </a:rPr>
            </a:br>
            <a:r>
              <a:rPr lang="ru-RU" sz="2000" dirty="0">
                <a:solidFill>
                  <a:prstClr val="white"/>
                </a:solidFill>
                <a:latin typeface="Impact" panose="020B0806030902050204" pitchFamily="34" charset="0"/>
              </a:rPr>
              <a:t>«Об итогах проведения </a:t>
            </a:r>
            <a:r>
              <a:rPr lang="ru-RU" sz="2000" dirty="0" smtClean="0">
                <a:solidFill>
                  <a:prstClr val="white"/>
                </a:solidFill>
                <a:latin typeface="Impact" panose="020B0806030902050204" pitchFamily="34" charset="0"/>
              </a:rPr>
              <a:t>трехдневных </a:t>
            </a:r>
            <a:r>
              <a:rPr lang="ru-RU" sz="2000" dirty="0">
                <a:solidFill>
                  <a:prstClr val="white"/>
                </a:solidFill>
                <a:latin typeface="Impact" panose="020B0806030902050204" pitchFamily="34" charset="0"/>
              </a:rPr>
              <a:t>учебных сборов с юношами </a:t>
            </a:r>
            <a:r>
              <a:rPr lang="ru-RU" sz="2000" dirty="0" smtClean="0">
                <a:solidFill>
                  <a:prstClr val="white"/>
                </a:solidFill>
                <a:latin typeface="Impact" panose="020B0806030902050204" pitchFamily="34" charset="0"/>
              </a:rPr>
              <a:t>8-х классов  </a:t>
            </a:r>
            <a:endParaRPr lang="ru-RU" sz="2000" dirty="0">
              <a:solidFill>
                <a:prstClr val="white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000" dirty="0">
                <a:solidFill>
                  <a:prstClr val="white"/>
                </a:solidFill>
                <a:latin typeface="Impact" panose="020B0806030902050204" pitchFamily="34" charset="0"/>
              </a:rPr>
              <a:t>МАОУ «Классический лицей №1»  в </a:t>
            </a:r>
            <a:r>
              <a:rPr lang="ru-RU" sz="2000" dirty="0" smtClean="0">
                <a:solidFill>
                  <a:prstClr val="white"/>
                </a:solidFill>
                <a:latin typeface="Impact" panose="020B0806030902050204" pitchFamily="34" charset="0"/>
              </a:rPr>
              <a:t>2024-2025 </a:t>
            </a:r>
            <a:r>
              <a:rPr lang="ru-RU" sz="2000" dirty="0">
                <a:solidFill>
                  <a:prstClr val="white"/>
                </a:solidFill>
                <a:latin typeface="Impact" panose="020B0806030902050204" pitchFamily="34" charset="0"/>
              </a:rPr>
              <a:t>учебном году»</a:t>
            </a:r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84A2F8-A532-446B-9741-44E32C26894B}"/>
              </a:ext>
            </a:extLst>
          </p:cNvPr>
          <p:cNvSpPr txBox="1"/>
          <p:nvPr/>
        </p:nvSpPr>
        <p:spPr>
          <a:xfrm>
            <a:off x="1383323" y="1843950"/>
            <a:ext cx="9425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ПРИКАЗЫВАЮ: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Программу учебных сборов считать выполненной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учебных сборов утвердить с общей оценкой взвода лицея «ОТЛИЧНО»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Командиру взвода Пашковскому П.Н провести детальный анализ сборов, оснащенности образовательного процесса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ОБЗР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Почетной грамотой награждены: Белов Дмитрий,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Доманский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Даниил, Горелов Стефан (приказ №      от 30.05.2026 года)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7EF9FB8-FE1C-48FE-9767-9E5B69A9FFE0}"/>
              </a:ext>
            </a:extLst>
          </p:cNvPr>
          <p:cNvSpPr txBox="1"/>
          <p:nvPr/>
        </p:nvSpPr>
        <p:spPr>
          <a:xfrm>
            <a:off x="1251283" y="362437"/>
            <a:ext cx="306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целях: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E54C0A-A68C-4768-96A9-93FED7BB8CA8}"/>
              </a:ext>
            </a:extLst>
          </p:cNvPr>
          <p:cNvSpPr txBox="1"/>
          <p:nvPr/>
        </p:nvSpPr>
        <p:spPr>
          <a:xfrm>
            <a:off x="1251283" y="1070323"/>
            <a:ext cx="9394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Обеспечения качественной подготовки и проведения учебных сборов, выполнения практической части программы учебного курса «Основы безопасности </a:t>
            </a: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защиты Родины»,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повышения эффективности подготовки юношей к службе в рядах Вооруженных Сил Российской Федерации и защите Родины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5DAFF9B3-F45B-489D-A050-7BA1F68DC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707737"/>
              </p:ext>
            </p:extLst>
          </p:nvPr>
        </p:nvGraphicFramePr>
        <p:xfrm>
          <a:off x="1576803" y="1418948"/>
          <a:ext cx="9038392" cy="46711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69646">
                  <a:extLst>
                    <a:ext uri="{9D8B030D-6E8A-4147-A177-3AD203B41FA5}">
                      <a16:colId xmlns="" xmlns:a16="http://schemas.microsoft.com/office/drawing/2014/main" val="769121165"/>
                    </a:ext>
                  </a:extLst>
                </a:gridCol>
                <a:gridCol w="2169646">
                  <a:extLst>
                    <a:ext uri="{9D8B030D-6E8A-4147-A177-3AD203B41FA5}">
                      <a16:colId xmlns="" xmlns:a16="http://schemas.microsoft.com/office/drawing/2014/main" val="291307088"/>
                    </a:ext>
                  </a:extLst>
                </a:gridCol>
                <a:gridCol w="4699100">
                  <a:extLst>
                    <a:ext uri="{9D8B030D-6E8A-4147-A177-3AD203B41FA5}">
                      <a16:colId xmlns="" xmlns:a16="http://schemas.microsoft.com/office/drawing/2014/main" val="1363558032"/>
                    </a:ext>
                  </a:extLst>
                </a:gridCol>
              </a:tblGrid>
              <a:tr h="4671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Время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Мероприятие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0433295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Начало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Окончание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5099153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7:55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Развод на занятия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2212761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1-й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час занятий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7671342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2-й час занятий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3558308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3-й час занятий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06614243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10:30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11:10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4-й час занятий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3913042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11:20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5-й час занятий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71390041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12:10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12:50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6-й час занятий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490481"/>
                  </a:ext>
                </a:extLst>
              </a:tr>
              <a:tr h="4671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13:00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13:40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7-й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час занятий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28022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E5DAE3-7A37-4061-8655-414177E0F813}"/>
              </a:ext>
            </a:extLst>
          </p:cNvPr>
          <p:cNvSpPr txBox="1"/>
          <p:nvPr/>
        </p:nvSpPr>
        <p:spPr>
          <a:xfrm>
            <a:off x="4091284" y="349166"/>
            <a:ext cx="4009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и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и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327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86778D2-3B57-4A15-B85F-DEBD2FC65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75696"/>
              </p:ext>
            </p:extLst>
          </p:nvPr>
        </p:nvGraphicFramePr>
        <p:xfrm>
          <a:off x="2540725" y="1724296"/>
          <a:ext cx="6777447" cy="46273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6578">
                  <a:extLst>
                    <a:ext uri="{9D8B030D-6E8A-4147-A177-3AD203B41FA5}">
                      <a16:colId xmlns="" xmlns:a16="http://schemas.microsoft.com/office/drawing/2014/main" val="172339978"/>
                    </a:ext>
                  </a:extLst>
                </a:gridCol>
                <a:gridCol w="5860869">
                  <a:extLst>
                    <a:ext uri="{9D8B030D-6E8A-4147-A177-3AD203B41FA5}">
                      <a16:colId xmlns="" xmlns:a16="http://schemas.microsoft.com/office/drawing/2014/main" val="171115961"/>
                    </a:ext>
                  </a:extLst>
                </a:gridCol>
              </a:tblGrid>
              <a:tr h="4963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Номер урока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Темы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занятий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8593276"/>
                  </a:ext>
                </a:extLst>
              </a:tr>
              <a:tr h="538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Вводное занятие. Строевая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подготовка.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3522957"/>
                  </a:ext>
                </a:extLst>
              </a:tr>
              <a:tr h="7532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Строевая подготовка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7089498"/>
                  </a:ext>
                </a:extLst>
              </a:tr>
              <a:tr h="538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Первая помощь.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0746287"/>
                  </a:ext>
                </a:extLst>
              </a:tr>
              <a:tr h="604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Первая помощь.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2031763"/>
                  </a:ext>
                </a:extLst>
              </a:tr>
              <a:tr h="538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РХБЗ.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89034"/>
                  </a:ext>
                </a:extLst>
              </a:tr>
              <a:tr h="538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РХБЗ.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9347787"/>
                  </a:ext>
                </a:extLst>
              </a:tr>
              <a:tr h="538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7.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Физическая подготовка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4885" y="595972"/>
            <a:ext cx="175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Impact" panose="020B0806030902050204" pitchFamily="34" charset="0"/>
              </a:rPr>
              <a:t>26 мая</a:t>
            </a:r>
            <a:endParaRPr lang="ru-RU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F12D9C7F-90BF-4AD4-8139-C15D53D93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91392"/>
              </p:ext>
            </p:extLst>
          </p:nvPr>
        </p:nvGraphicFramePr>
        <p:xfrm>
          <a:off x="2047059" y="1621972"/>
          <a:ext cx="8125884" cy="4215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15540117"/>
                    </a:ext>
                  </a:extLst>
                </a:gridCol>
                <a:gridCol w="7261788">
                  <a:extLst>
                    <a:ext uri="{9D8B030D-6E8A-4147-A177-3AD203B41FA5}">
                      <a16:colId xmlns="" xmlns:a16="http://schemas.microsoft.com/office/drawing/2014/main" val="449893927"/>
                    </a:ext>
                  </a:extLst>
                </a:gridCol>
              </a:tblGrid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Общевоинские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уставы.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6507980"/>
                  </a:ext>
                </a:extLst>
              </a:tr>
              <a:tr h="7733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Строевая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подготовка.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3845565"/>
                  </a:ext>
                </a:extLst>
              </a:tr>
              <a:tr h="5488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Строевая подготовка.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2949609"/>
                  </a:ext>
                </a:extLst>
              </a:tr>
              <a:tr h="6698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Строевая подготовка.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4297257"/>
                  </a:ext>
                </a:extLst>
              </a:tr>
              <a:tr h="5488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Тактическая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подготовка.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4070399"/>
                  </a:ext>
                </a:extLst>
              </a:tr>
              <a:tr h="5488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Первая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помощь.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7.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Физическая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подготовка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01342" y="533399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Impact" panose="020B0806030902050204" pitchFamily="34" charset="0"/>
              </a:rPr>
              <a:t>27 </a:t>
            </a:r>
            <a:r>
              <a:rPr lang="ru-RU" sz="3200" dirty="0" smtClean="0">
                <a:latin typeface="Impact" panose="020B0806030902050204" pitchFamily="34" charset="0"/>
              </a:rPr>
              <a:t>мая</a:t>
            </a:r>
            <a:endParaRPr lang="ru-RU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2952" y="525026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Impact" panose="020B0806030902050204" pitchFamily="34" charset="0"/>
              </a:rPr>
              <a:t>28 </a:t>
            </a:r>
            <a:r>
              <a:rPr lang="ru-RU" sz="3200" dirty="0" smtClean="0">
                <a:latin typeface="Impact" panose="020B0806030902050204" pitchFamily="34" charset="0"/>
              </a:rPr>
              <a:t>мая</a:t>
            </a:r>
            <a:endParaRPr lang="ru-RU" sz="3200" dirty="0">
              <a:latin typeface="Impact" panose="020B080603090205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86778D2-3B57-4A15-B85F-DEBD2FC65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77863"/>
              </p:ext>
            </p:extLst>
          </p:nvPr>
        </p:nvGraphicFramePr>
        <p:xfrm>
          <a:off x="2801981" y="1689462"/>
          <a:ext cx="6777447" cy="45600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6578">
                  <a:extLst>
                    <a:ext uri="{9D8B030D-6E8A-4147-A177-3AD203B41FA5}">
                      <a16:colId xmlns="" xmlns:a16="http://schemas.microsoft.com/office/drawing/2014/main" val="172339978"/>
                    </a:ext>
                  </a:extLst>
                </a:gridCol>
                <a:gridCol w="5860869">
                  <a:extLst>
                    <a:ext uri="{9D8B030D-6E8A-4147-A177-3AD203B41FA5}">
                      <a16:colId xmlns="" xmlns:a16="http://schemas.microsoft.com/office/drawing/2014/main" val="171115961"/>
                    </a:ext>
                  </a:extLst>
                </a:gridCol>
              </a:tblGrid>
              <a:tr h="49638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Строевая подготовка.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8593276"/>
                  </a:ext>
                </a:extLst>
              </a:tr>
              <a:tr h="81825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Физическая подготовка.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kumimoji="0" lang="ru-RU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3522957"/>
                  </a:ext>
                </a:extLst>
              </a:tr>
              <a:tr h="8225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Физическая подготовка.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7089498"/>
                  </a:ext>
                </a:extLst>
              </a:tr>
              <a:tr h="58753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Строевая подготовка.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0746287"/>
                  </a:ext>
                </a:extLst>
              </a:tr>
              <a:tr h="66023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Строевая подготовка.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2031763"/>
                  </a:ext>
                </a:extLst>
              </a:tr>
              <a:tr h="58753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Общевоинские уставы.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389034"/>
                  </a:ext>
                </a:extLst>
              </a:tr>
              <a:tr h="58753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Общевоинские уставы.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9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CE067D-09B2-44C4-B896-4ECBCE231FC9}"/>
              </a:ext>
            </a:extLst>
          </p:cNvPr>
          <p:cNvSpPr txBox="1"/>
          <p:nvPr/>
        </p:nvSpPr>
        <p:spPr>
          <a:xfrm>
            <a:off x="1093178" y="471710"/>
            <a:ext cx="1000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Открытие учебных сборов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8043" y="1943377"/>
            <a:ext cx="5125358" cy="38440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r="8667" b="8952"/>
          <a:stretch/>
        </p:blipFill>
        <p:spPr>
          <a:xfrm>
            <a:off x="794435" y="1426986"/>
            <a:ext cx="603308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67B57B-4220-4D3C-B178-3583D4FBC739}"/>
              </a:ext>
            </a:extLst>
          </p:cNvPr>
          <p:cNvSpPr txBox="1"/>
          <p:nvPr/>
        </p:nvSpPr>
        <p:spPr>
          <a:xfrm>
            <a:off x="5782409" y="4781681"/>
            <a:ext cx="5921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открытии присутствовал 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выступил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приветственным словом  ветеран вооруженных сил и военной разведки, главный специалист ДОСААФ России, подполковник запаса Ветренко Андрей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Юрьевич.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707" y="1191220"/>
            <a:ext cx="5753686" cy="4315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472009"/>
            <a:ext cx="5677987" cy="42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1205</TotalTime>
  <Words>679</Words>
  <Application>Microsoft Office PowerPoint</Application>
  <PresentationFormat>Произвольный</PresentationFormat>
  <Paragraphs>127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</dc:creator>
  <cp:lastModifiedBy>Пашковский Павел Николаевич</cp:lastModifiedBy>
  <cp:revision>63</cp:revision>
  <dcterms:created xsi:type="dcterms:W3CDTF">2024-05-30T15:25:03Z</dcterms:created>
  <dcterms:modified xsi:type="dcterms:W3CDTF">2026-05-30T10:07:30Z</dcterms:modified>
</cp:coreProperties>
</file>