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69" r:id="rId2"/>
    <p:sldId id="271" r:id="rId3"/>
    <p:sldId id="278" r:id="rId4"/>
    <p:sldId id="276" r:id="rId5"/>
    <p:sldId id="277" r:id="rId6"/>
    <p:sldId id="275" r:id="rId7"/>
    <p:sldId id="279" r:id="rId8"/>
  </p:sldIdLst>
  <p:sldSz cx="18288000" cy="10287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Bahnschrift" panose="020B0502040204020203" pitchFamily="34" charset="0"/>
      <p:regular r:id="rId12"/>
      <p:bold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FFFF"/>
    <a:srgbClr val="0099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10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Курсы ПК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16BB8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3600" b="1" dirty="0">
                        <a:solidFill>
                          <a:srgbClr val="002060"/>
                        </a:solidFill>
                      </a:rPr>
                      <a:t>К</a:t>
                    </a:r>
                    <a:r>
                      <a:rPr lang="ru-RU" sz="3600" b="1" dirty="0"/>
                      <a:t>урсы ПК</a:t>
                    </a:r>
                    <a:r>
                      <a:rPr lang="ru-RU"/>
                      <a:t>
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202354913969099E-2"/>
                  <c:y val="-0.15596938775510222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rgbClr val="002060"/>
                        </a:solidFill>
                      </a:rPr>
                      <a:t>С</a:t>
                    </a:r>
                    <a:r>
                      <a:rPr lang="ru-RU" sz="3200" b="1" dirty="0" smtClean="0"/>
                      <a:t>тажировка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30 чел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'Лист1'!$A$2:$A$5</c:f>
              <c:strCache>
                <c:ptCount val="3"/>
                <c:pt idx="0">
                  <c:v>Курсы ПК</c:v>
                </c:pt>
                <c:pt idx="1">
                  <c:v>Конференция</c:v>
                </c:pt>
                <c:pt idx="2">
                  <c:v>Семинар, вебинары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316</c:v>
                </c:pt>
                <c:pt idx="1">
                  <c:v>154</c:v>
                </c:pt>
                <c:pt idx="2">
                  <c:v>252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Курсы ПК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16BB8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3600" b="1" dirty="0">
                        <a:solidFill>
                          <a:srgbClr val="002060"/>
                        </a:solidFill>
                      </a:rPr>
                      <a:t>К</a:t>
                    </a:r>
                    <a:r>
                      <a:rPr lang="ru-RU" sz="3600" b="1" dirty="0"/>
                      <a:t>урсы ПК</a:t>
                    </a:r>
                    <a:r>
                      <a:rPr lang="ru-RU"/>
                      <a:t>
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202354913969113E-2"/>
                  <c:y val="-0.1559693877551023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rgbClr val="002060"/>
                        </a:solidFill>
                      </a:rPr>
                      <a:t>С</a:t>
                    </a:r>
                    <a:r>
                      <a:rPr lang="ru-RU" sz="3200" b="1" dirty="0" smtClean="0"/>
                      <a:t>тажировка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30 чел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'Лист1'!$A$2:$A$5</c:f>
              <c:strCache>
                <c:ptCount val="3"/>
                <c:pt idx="0">
                  <c:v>Курсы ПК</c:v>
                </c:pt>
                <c:pt idx="1">
                  <c:v>Конференция</c:v>
                </c:pt>
                <c:pt idx="2">
                  <c:v>Семинар, вебинары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316</c:v>
                </c:pt>
                <c:pt idx="1">
                  <c:v>154</c:v>
                </c:pt>
                <c:pt idx="2">
                  <c:v>252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9D256-FBAC-4B9C-9901-0B317726C358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D0651-2CFD-4FC1-A8B6-DDD74983A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1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Письмо</a:t>
            </a:r>
            <a:r>
              <a:rPr lang="ru-RU" baseline="0" dirty="0" smtClean="0"/>
              <a:t> Министерства образования и науки РФ от 31марта 2015 г. № 08-461 «О направлении регламента выбора модуля курса ОРКСЭ»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D0651-2CFD-4FC1-A8B6-DDD74983A5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Письмо</a:t>
            </a:r>
            <a:r>
              <a:rPr lang="ru-RU" baseline="0" dirty="0" smtClean="0"/>
              <a:t> Министерства образования и науки РФ от 31марта 2015 г. № 08-461 «О направлении регламента выбора модуля курса ОРКСЭ»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D0651-2CFD-4FC1-A8B6-DDD74983A5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Письмо</a:t>
            </a:r>
            <a:r>
              <a:rPr lang="ru-RU" baseline="0" dirty="0" smtClean="0"/>
              <a:t> Министерства образования и науки РФ от 31марта 2015 г. № 08-461 «О направлении регламента выбора модуля курса ОРКСЭ»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D0651-2CFD-4FC1-A8B6-DDD74983A5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Письмо</a:t>
            </a:r>
            <a:r>
              <a:rPr lang="ru-RU" baseline="0" dirty="0" smtClean="0"/>
              <a:t> Министерства образования и науки РФ от 31марта 2015 г. № 08-461 «О направлении регламента выбора модуля курса ОРКСЭ»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D0651-2CFD-4FC1-A8B6-DDD74983A5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Образовательный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Конференция, семинар,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вебинар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«Калейдоскоп просветительских практик»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урсы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ПК-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316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Конференция-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154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вебинары</a:t>
            </a:r>
            <a:r>
              <a:rPr lang="ru-RU" dirty="0" smtClean="0"/>
              <a:t> -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252</a:t>
            </a:r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D0651-2CFD-4FC1-A8B6-DDD74983A5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Образовательный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Конференция, семинар,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вебинар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«Калейдоскоп просветительских практик»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урсы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ПК-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316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Конференция- 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154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вебинары</a:t>
            </a:r>
            <a:r>
              <a:rPr lang="ru-RU" dirty="0" smtClean="0"/>
              <a:t> -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252</a:t>
            </a:r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D0651-2CFD-4FC1-A8B6-DDD74983A5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com.am/i/eNLq0VuVLvV8sg" TargetMode="Externa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disk.yandex.com.am/i/nVynHbaf6Beq_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com.am/i/eNLq0VuVLvV8sg" TargetMode="Externa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disk.yandex.ru/i/bB5QpOGkwlQv-Q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8762" y="0"/>
            <a:ext cx="5329237" cy="10287000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87600" y="9148525"/>
            <a:ext cx="2667000" cy="11384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800" y="57150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Функциональная грамотность:</a:t>
            </a:r>
          </a:p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необходимость или дань моде?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5833" t="74000" r="66250" b="18382"/>
          <a:stretch>
            <a:fillRect/>
          </a:stretch>
        </p:blipFill>
        <p:spPr bwMode="auto">
          <a:xfrm>
            <a:off x="12954000" y="0"/>
            <a:ext cx="533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4"/>
          <p:cNvGrpSpPr/>
          <p:nvPr/>
        </p:nvGrpSpPr>
        <p:grpSpPr>
          <a:xfrm>
            <a:off x="1143000" y="735174"/>
            <a:ext cx="15621000" cy="9056526"/>
            <a:chOff x="0" y="0"/>
            <a:chExt cx="20264976" cy="11922968"/>
          </a:xfrm>
        </p:grpSpPr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30" name="Group 6"/>
            <p:cNvGrpSpPr/>
            <p:nvPr/>
          </p:nvGrpSpPr>
          <p:grpSpPr>
            <a:xfrm>
              <a:off x="396908" y="288055"/>
              <a:ext cx="19240500" cy="10972800"/>
              <a:chOff x="0" y="0"/>
              <a:chExt cx="3355953" cy="1913890"/>
            </a:xfrm>
          </p:grpSpPr>
          <p:sp>
            <p:nvSpPr>
              <p:cNvPr id="31" name="Freeform 7"/>
              <p:cNvSpPr/>
              <p:nvPr/>
            </p:nvSpPr>
            <p:spPr>
              <a:xfrm>
                <a:off x="0" y="0"/>
                <a:ext cx="335595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16250" t="43333" r="66667" b="47037"/>
          <a:stretch>
            <a:fillRect/>
          </a:stretch>
        </p:blipFill>
        <p:spPr bwMode="auto">
          <a:xfrm>
            <a:off x="13106400" y="0"/>
            <a:ext cx="3124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12"/>
          <p:cNvSpPr txBox="1"/>
          <p:nvPr/>
        </p:nvSpPr>
        <p:spPr>
          <a:xfrm>
            <a:off x="2514600" y="1562100"/>
            <a:ext cx="8302731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и порядок выбора родителями обучающихся одного из модулей предмета ОРКСЭ: особенности взаимодействия с родительской общественностью и проведение родительского собрания</a:t>
            </a:r>
            <a:endParaRPr lang="ru-RU" sz="3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438400" y="7048500"/>
            <a:ext cx="7772400" cy="1772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3200" b="1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Пожидаева Т.Ф</a:t>
            </a:r>
            <a:r>
              <a:rPr 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32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заведующий кафедрой дошкольного и начального образования  ГАУ ДПО РО ИРО, кандидат педагогических наук</a:t>
            </a:r>
            <a:endParaRPr lang="ru-RU" sz="32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 l="69167" t="17407" r="15000" b="58148"/>
          <a:stretch>
            <a:fillRect/>
          </a:stretch>
        </p:blipFill>
        <p:spPr bwMode="auto">
          <a:xfrm>
            <a:off x="11734800" y="2552700"/>
            <a:ext cx="5527964" cy="4800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4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8762" y="0"/>
            <a:ext cx="5329237" cy="10287000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87600" y="9148525"/>
            <a:ext cx="2667000" cy="11384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800" y="57150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Функциональная грамотность:</a:t>
            </a:r>
          </a:p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необходимость или дань моде?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5833" t="74000" r="66250" b="18382"/>
          <a:stretch>
            <a:fillRect/>
          </a:stretch>
        </p:blipFill>
        <p:spPr bwMode="auto">
          <a:xfrm>
            <a:off x="12954000" y="0"/>
            <a:ext cx="533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762000" y="735174"/>
            <a:ext cx="16840200" cy="9132726"/>
            <a:chOff x="0" y="0"/>
            <a:chExt cx="20264976" cy="11922968"/>
          </a:xfrm>
        </p:grpSpPr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5" name="Group 6"/>
            <p:cNvGrpSpPr/>
            <p:nvPr/>
          </p:nvGrpSpPr>
          <p:grpSpPr>
            <a:xfrm>
              <a:off x="396908" y="288055"/>
              <a:ext cx="19240500" cy="10972800"/>
              <a:chOff x="0" y="0"/>
              <a:chExt cx="3355953" cy="1913890"/>
            </a:xfrm>
          </p:grpSpPr>
          <p:sp>
            <p:nvSpPr>
              <p:cNvPr id="31" name="Freeform 7"/>
              <p:cNvSpPr/>
              <p:nvPr/>
            </p:nvSpPr>
            <p:spPr>
              <a:xfrm>
                <a:off x="0" y="0"/>
                <a:ext cx="335595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</p:sp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 l="16250" t="43333" r="66667" b="47037"/>
          <a:stretch>
            <a:fillRect/>
          </a:stretch>
        </p:blipFill>
        <p:spPr bwMode="auto">
          <a:xfrm>
            <a:off x="13106400" y="0"/>
            <a:ext cx="3124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819400" y="2933700"/>
            <a:ext cx="1242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РФ от 31марта 2015 г. № 08-461 «О направлении регламента выбора модуля курса ОРКСЭ»</a:t>
            </a:r>
          </a:p>
          <a:p>
            <a:endParaRPr lang="ru-RU" sz="3200" b="1" dirty="0" smtClean="0"/>
          </a:p>
          <a:p>
            <a:pPr algn="just"/>
            <a:r>
              <a:rPr lang="ru-RU" sz="3200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Регламент по обеспечению свободного, добровольного, информированного выбора родителями школьников модуля учебного курса «Основы религиозных культур и светской этики» в образовательных организациях.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14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8762" y="0"/>
            <a:ext cx="5329237" cy="10287000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87600" y="9148525"/>
            <a:ext cx="2667000" cy="11384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800" y="57150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Функциональная грамотность:</a:t>
            </a:r>
          </a:p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необходимость или дань моде?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5833" t="74000" r="66250" b="18382"/>
          <a:stretch>
            <a:fillRect/>
          </a:stretch>
        </p:blipFill>
        <p:spPr bwMode="auto">
          <a:xfrm>
            <a:off x="12954000" y="0"/>
            <a:ext cx="533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381000" y="571500"/>
            <a:ext cx="17678400" cy="10134600"/>
            <a:chOff x="0" y="0"/>
            <a:chExt cx="20264976" cy="11922968"/>
          </a:xfrm>
        </p:grpSpPr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5" name="Group 6"/>
            <p:cNvGrpSpPr/>
            <p:nvPr/>
          </p:nvGrpSpPr>
          <p:grpSpPr>
            <a:xfrm>
              <a:off x="396908" y="288055"/>
              <a:ext cx="19240500" cy="10972800"/>
              <a:chOff x="0" y="0"/>
              <a:chExt cx="3355953" cy="1913890"/>
            </a:xfrm>
          </p:grpSpPr>
          <p:sp>
            <p:nvSpPr>
              <p:cNvPr id="31" name="Freeform 7"/>
              <p:cNvSpPr/>
              <p:nvPr/>
            </p:nvSpPr>
            <p:spPr>
              <a:xfrm>
                <a:off x="0" y="0"/>
                <a:ext cx="335595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</p:sp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 l="16250" t="43333" r="66667" b="47037"/>
          <a:stretch>
            <a:fillRect/>
          </a:stretch>
        </p:blipFill>
        <p:spPr bwMode="auto">
          <a:xfrm>
            <a:off x="13106400" y="0"/>
            <a:ext cx="3124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752600" y="1104900"/>
            <a:ext cx="14249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РФ от 31марта 2015 г. № 08-461 «О направлении регламента выбора модуля курса ОРКСЭ»</a:t>
            </a:r>
          </a:p>
          <a:p>
            <a:endParaRPr lang="ru-RU" sz="3200" b="1" dirty="0" smtClean="0"/>
          </a:p>
          <a:p>
            <a:pPr algn="just"/>
            <a:r>
              <a:rPr lang="ru-RU" sz="3200" dirty="0" smtClean="0"/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Порядок выбора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Информирование родителей (законных представителей обучающихся) о праве на выбор:</a:t>
            </a:r>
          </a:p>
          <a:p>
            <a:pPr marL="514350" indent="-514350"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рассмотреть на заседании органа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самоуправления( школьный совет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вопросы организации выбора модуля; </a:t>
            </a:r>
          </a:p>
          <a:p>
            <a:pPr marL="514350" indent="-514350"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доведение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информации о выборе за 2 недели до родительского собрания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(лично, дистанционно, через обучающихся).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14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8762" y="0"/>
            <a:ext cx="5329237" cy="10287000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87600" y="9148525"/>
            <a:ext cx="2667000" cy="11384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800" y="57150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Функциональная грамотность:</a:t>
            </a:r>
          </a:p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необходимость или дань моде?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5833" t="74000" r="66250" b="18382"/>
          <a:stretch>
            <a:fillRect/>
          </a:stretch>
        </p:blipFill>
        <p:spPr bwMode="auto">
          <a:xfrm>
            <a:off x="12954000" y="0"/>
            <a:ext cx="533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762000" y="735174"/>
            <a:ext cx="16840200" cy="9132726"/>
            <a:chOff x="0" y="0"/>
            <a:chExt cx="20264976" cy="11922968"/>
          </a:xfrm>
        </p:grpSpPr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5" name="Group 6"/>
            <p:cNvGrpSpPr/>
            <p:nvPr/>
          </p:nvGrpSpPr>
          <p:grpSpPr>
            <a:xfrm>
              <a:off x="396908" y="288055"/>
              <a:ext cx="19240500" cy="10972800"/>
              <a:chOff x="0" y="0"/>
              <a:chExt cx="3355953" cy="1913890"/>
            </a:xfrm>
          </p:grpSpPr>
          <p:sp>
            <p:nvSpPr>
              <p:cNvPr id="31" name="Freeform 7"/>
              <p:cNvSpPr/>
              <p:nvPr/>
            </p:nvSpPr>
            <p:spPr>
              <a:xfrm>
                <a:off x="0" y="0"/>
                <a:ext cx="335595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</p:sp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 l="16250" t="43333" r="66667" b="47037"/>
          <a:stretch>
            <a:fillRect/>
          </a:stretch>
        </p:blipFill>
        <p:spPr bwMode="auto">
          <a:xfrm>
            <a:off x="13106400" y="0"/>
            <a:ext cx="3124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676400" y="1181100"/>
            <a:ext cx="145542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РФ от 31марта 2015 г. № 08-461 «О направлении регламента выбора модуля курса ОРКСЭ»</a:t>
            </a:r>
          </a:p>
          <a:p>
            <a:endParaRPr lang="ru-RU" sz="3200" b="1" dirty="0" smtClean="0"/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План проведения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собрания ( ведет собрание ответственный или руководитель образовательной организации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Вводное выступление руководителя образовательной организации (пояснение темы собрания и представление педагогических работников)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Представление содержания модулей курса ОРКСЭ.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Выступление официальных представителей централизованных религиозных организаций: Русской Православной Церкви, мусульманских, буддистских и иудаистских организаций.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Заполнение родителями личных заявлений (от руки).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Обязательно! Оформление протокола родительского собрания (по форме).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Заявления скрепляются официальной печатью образовательной организации.</a:t>
            </a:r>
          </a:p>
          <a:p>
            <a:pPr marL="51435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 Подведение итогов выбора. Направление информации в отдел образования.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14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8762" y="0"/>
            <a:ext cx="5329237" cy="10287000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87600" y="9148525"/>
            <a:ext cx="2667000" cy="11384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800" y="57150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Функциональная грамотность:</a:t>
            </a:r>
          </a:p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необходимость или дань моде?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5833" t="74000" r="66250" b="18382"/>
          <a:stretch>
            <a:fillRect/>
          </a:stretch>
        </p:blipFill>
        <p:spPr bwMode="auto">
          <a:xfrm>
            <a:off x="12954000" y="0"/>
            <a:ext cx="533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762000" y="735174"/>
            <a:ext cx="16840200" cy="9132726"/>
            <a:chOff x="0" y="0"/>
            <a:chExt cx="20264976" cy="11922968"/>
          </a:xfrm>
        </p:grpSpPr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5" name="Group 6"/>
            <p:cNvGrpSpPr/>
            <p:nvPr/>
          </p:nvGrpSpPr>
          <p:grpSpPr>
            <a:xfrm>
              <a:off x="396908" y="288055"/>
              <a:ext cx="19240500" cy="10972800"/>
              <a:chOff x="0" y="0"/>
              <a:chExt cx="3355953" cy="1913890"/>
            </a:xfrm>
          </p:grpSpPr>
          <p:sp>
            <p:nvSpPr>
              <p:cNvPr id="31" name="Freeform 7"/>
              <p:cNvSpPr/>
              <p:nvPr/>
            </p:nvSpPr>
            <p:spPr>
              <a:xfrm>
                <a:off x="0" y="0"/>
                <a:ext cx="335595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</p:sp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 l="16250" t="43333" r="66667" b="47037"/>
          <a:stretch>
            <a:fillRect/>
          </a:stretch>
        </p:blipFill>
        <p:spPr bwMode="auto">
          <a:xfrm>
            <a:off x="13106400" y="0"/>
            <a:ext cx="3124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752600" y="4152900"/>
            <a:ext cx="1455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педагогов,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преподающих предмет ОРКСЭ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8762" y="0"/>
            <a:ext cx="5329237" cy="10287000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87600" y="9148525"/>
            <a:ext cx="2667000" cy="11384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800" y="57150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Функциональная грамотность:</a:t>
            </a:r>
          </a:p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необходимость или дань моде?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5833" t="74000" r="66250" b="18382"/>
          <a:stretch>
            <a:fillRect/>
          </a:stretch>
        </p:blipFill>
        <p:spPr bwMode="auto">
          <a:xfrm>
            <a:off x="12954000" y="0"/>
            <a:ext cx="533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762000" y="735174"/>
            <a:ext cx="16840200" cy="9132726"/>
            <a:chOff x="0" y="0"/>
            <a:chExt cx="20264976" cy="11922968"/>
          </a:xfrm>
        </p:grpSpPr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5" name="Group 6"/>
            <p:cNvGrpSpPr/>
            <p:nvPr/>
          </p:nvGrpSpPr>
          <p:grpSpPr>
            <a:xfrm>
              <a:off x="396908" y="288055"/>
              <a:ext cx="19240500" cy="10972800"/>
              <a:chOff x="0" y="0"/>
              <a:chExt cx="3355953" cy="1913890"/>
            </a:xfrm>
          </p:grpSpPr>
          <p:sp>
            <p:nvSpPr>
              <p:cNvPr id="31" name="Freeform 7"/>
              <p:cNvSpPr/>
              <p:nvPr/>
            </p:nvSpPr>
            <p:spPr>
              <a:xfrm>
                <a:off x="0" y="0"/>
                <a:ext cx="335595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</p:sp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 l="16250" t="43333" r="66667" b="47037"/>
          <a:stretch>
            <a:fillRect/>
          </a:stretch>
        </p:blipFill>
        <p:spPr bwMode="auto">
          <a:xfrm>
            <a:off x="13106400" y="0"/>
            <a:ext cx="3124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Диаграмма 16"/>
          <p:cNvGraphicFramePr/>
          <p:nvPr/>
        </p:nvGraphicFramePr>
        <p:xfrm>
          <a:off x="2590800" y="1181100"/>
          <a:ext cx="13716000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47800" y="7124700"/>
            <a:ext cx="7073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Стажировка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Обновлённое содержание предмета ОРКСЭ»,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модуль «Основы православной культуры».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5000" y="7810500"/>
            <a:ext cx="4970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hlinkClick r:id="rId8"/>
              </a:rPr>
              <a:t>https://disk.yandex.com.am/i/eNLq0VuVLvV8sg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bright="8000"/>
          </a:blip>
          <a:srcRect l="33750" t="4815" r="33750" b="10741"/>
          <a:stretch>
            <a:fillRect/>
          </a:stretch>
        </p:blipFill>
        <p:spPr bwMode="auto">
          <a:xfrm>
            <a:off x="12573000" y="6667500"/>
            <a:ext cx="1828799" cy="249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 l="41667" t="12963" r="26667" b="7037"/>
          <a:stretch>
            <a:fillRect/>
          </a:stretch>
        </p:blipFill>
        <p:spPr bwMode="auto">
          <a:xfrm>
            <a:off x="14859000" y="6667500"/>
            <a:ext cx="188236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629400" y="28575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Конференция,  форум,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семинар,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</a:rPr>
              <a:t>вебинар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201400" y="2171700"/>
            <a:ext cx="5399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Проектирование содержания предмета ОРКСЭ</a:t>
            </a:r>
          </a:p>
          <a:p>
            <a:r>
              <a:rPr lang="ru-RU" sz="2000" b="1" dirty="0" smtClean="0"/>
              <a:t> в соответствии с требованиями ФГОС НОО (72ч.)</a:t>
            </a:r>
            <a:endParaRPr lang="ru-RU" sz="2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28800" y="4457700"/>
            <a:ext cx="6390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https://disk.yandex.com.am/i/nVynHbaf6Beq_g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8762" y="0"/>
            <a:ext cx="5329237" cy="10287000"/>
            <a:chOff x="0" y="0"/>
            <a:chExt cx="1324968" cy="27472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4968" cy="2747275"/>
            </a:xfrm>
            <a:custGeom>
              <a:avLst/>
              <a:gdLst/>
              <a:ahLst/>
              <a:cxnLst/>
              <a:rect l="l" t="t" r="r" b="b"/>
              <a:pathLst>
                <a:path w="1324968" h="2747275">
                  <a:moveTo>
                    <a:pt x="0" y="0"/>
                  </a:moveTo>
                  <a:lnTo>
                    <a:pt x="1324968" y="0"/>
                  </a:lnTo>
                  <a:lnTo>
                    <a:pt x="1324968" y="2747275"/>
                  </a:lnTo>
                  <a:lnTo>
                    <a:pt x="0" y="2747275"/>
                  </a:lnTo>
                  <a:close/>
                </a:path>
              </a:pathLst>
            </a:custGeom>
            <a:solidFill>
              <a:srgbClr val="CF020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87600" y="9148525"/>
            <a:ext cx="2667000" cy="11384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800" y="571500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Функциональная грамотность:</a:t>
            </a:r>
          </a:p>
          <a:p>
            <a:pPr indent="342900" algn="ctr"/>
            <a:r>
              <a:rPr lang="ru-RU" altLang="ru-RU" b="1" dirty="0" smtClean="0">
                <a:solidFill>
                  <a:schemeClr val="bg1"/>
                </a:solidFill>
              </a:rPr>
              <a:t>необходимость или дань моде?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5833" t="74000" r="66250" b="18382"/>
          <a:stretch>
            <a:fillRect/>
          </a:stretch>
        </p:blipFill>
        <p:spPr bwMode="auto">
          <a:xfrm>
            <a:off x="12954000" y="0"/>
            <a:ext cx="5334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/>
          <p:nvPr/>
        </p:nvGrpSpPr>
        <p:grpSpPr>
          <a:xfrm>
            <a:off x="762000" y="735174"/>
            <a:ext cx="16840200" cy="9132726"/>
            <a:chOff x="0" y="0"/>
            <a:chExt cx="20264976" cy="11922968"/>
          </a:xfrm>
        </p:grpSpPr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0" y="0"/>
              <a:ext cx="20264976" cy="11922968"/>
            </a:xfrm>
            <a:prstGeom prst="rect">
              <a:avLst/>
            </a:prstGeom>
          </p:spPr>
        </p:pic>
        <p:grpSp>
          <p:nvGrpSpPr>
            <p:cNvPr id="5" name="Group 6"/>
            <p:cNvGrpSpPr/>
            <p:nvPr/>
          </p:nvGrpSpPr>
          <p:grpSpPr>
            <a:xfrm>
              <a:off x="396908" y="288055"/>
              <a:ext cx="19240500" cy="10972800"/>
              <a:chOff x="0" y="0"/>
              <a:chExt cx="3355953" cy="1913890"/>
            </a:xfrm>
          </p:grpSpPr>
          <p:sp>
            <p:nvSpPr>
              <p:cNvPr id="31" name="Freeform 7"/>
              <p:cNvSpPr/>
              <p:nvPr/>
            </p:nvSpPr>
            <p:spPr>
              <a:xfrm>
                <a:off x="0" y="0"/>
                <a:ext cx="335595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55953" h="1913890">
                    <a:moveTo>
                      <a:pt x="0" y="0"/>
                    </a:moveTo>
                    <a:lnTo>
                      <a:pt x="3355953" y="0"/>
                    </a:lnTo>
                    <a:lnTo>
                      <a:pt x="335595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</p:sp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 l="16250" t="43333" r="66667" b="47037"/>
          <a:stretch>
            <a:fillRect/>
          </a:stretch>
        </p:blipFill>
        <p:spPr bwMode="auto">
          <a:xfrm>
            <a:off x="13106400" y="0"/>
            <a:ext cx="3124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Диаграмма 16"/>
          <p:cNvGraphicFramePr/>
          <p:nvPr/>
        </p:nvGraphicFramePr>
        <p:xfrm>
          <a:off x="2590800" y="1181100"/>
          <a:ext cx="13716000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47800" y="7124700"/>
            <a:ext cx="7073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Стажировка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Обновлённое содержание предмета ОРКСЭ»,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модуль «Основы православной культуры».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5000" y="7810500"/>
            <a:ext cx="4970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hlinkClick r:id="rId8"/>
              </a:rPr>
              <a:t>https://disk.yandex.com.am/i/eNLq0VuVLvV8sg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bright="8000"/>
          </a:blip>
          <a:srcRect l="33750" t="4815" r="33750" b="10741"/>
          <a:stretch>
            <a:fillRect/>
          </a:stretch>
        </p:blipFill>
        <p:spPr bwMode="auto">
          <a:xfrm>
            <a:off x="12573000" y="6667500"/>
            <a:ext cx="1828799" cy="249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 l="41667" t="12963" r="26667" b="7037"/>
          <a:stretch>
            <a:fillRect/>
          </a:stretch>
        </p:blipFill>
        <p:spPr bwMode="auto">
          <a:xfrm>
            <a:off x="14859000" y="6667500"/>
            <a:ext cx="188236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143000" y="53721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Сетевое сообщество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«Начальная школа Ростовской области»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1600" y="41529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Всероссийский форум  просветительских практик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«Семейные ценности и традиции: маршруты взаимодействия»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29400" y="28575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Конференция,  форум,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семинар,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</a:rPr>
              <a:t>вебинар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71600" y="4762500"/>
            <a:ext cx="5268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https://disk.yandex.ru/i/bB5QpOGkwlQv-Q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95400" y="6057900"/>
            <a:ext cx="717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https://max.ru/join/s5m1NMeoQF-4Jjm2pBgaI4pEkZJralmoDHoAmTeMWJo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52600" y="2171700"/>
            <a:ext cx="6240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Форум: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пространств: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проблемы, решения, перспективы.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201400" y="2171700"/>
            <a:ext cx="5399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Проектирование содержания предмета ОРКСЭ</a:t>
            </a:r>
          </a:p>
          <a:p>
            <a:r>
              <a:rPr lang="ru-RU" sz="2000" b="1" dirty="0" smtClean="0"/>
              <a:t> в соответствии с требованиями ФГОС НОО (72ч.)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514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Легион 2022">
      <a:dk1>
        <a:sysClr val="windowText" lastClr="000000"/>
      </a:dk1>
      <a:lt1>
        <a:srgbClr val="FFFFFF"/>
      </a:lt1>
      <a:dk2>
        <a:srgbClr val="C00000"/>
      </a:dk2>
      <a:lt2>
        <a:srgbClr val="FFFFFF"/>
      </a:lt2>
      <a:accent1>
        <a:srgbClr val="A5A5A5"/>
      </a:accent1>
      <a:accent2>
        <a:srgbClr val="FFFFFF"/>
      </a:accent2>
      <a:accent3>
        <a:srgbClr val="C00000"/>
      </a:accent3>
      <a:accent4>
        <a:srgbClr val="A5A5A5"/>
      </a:accent4>
      <a:accent5>
        <a:srgbClr val="C00000"/>
      </a:accent5>
      <a:accent6>
        <a:srgbClr val="A5A5A5"/>
      </a:accent6>
      <a:hlink>
        <a:srgbClr val="C00000"/>
      </a:hlink>
      <a:folHlink>
        <a:srgbClr val="C00000"/>
      </a:folHlink>
    </a:clrScheme>
    <a:fontScheme name="Легион 2022">
      <a:majorFont>
        <a:latin typeface="Bahnschrif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526</Words>
  <Application>Microsoft Office PowerPoint</Application>
  <PresentationFormat>Произвольный</PresentationFormat>
  <Paragraphs>81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Bahnschrift</vt:lpstr>
      <vt:lpstr>Times New Roman</vt:lpstr>
      <vt:lpstr>Georgia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Профильный ЕГЭ-2022</dc:title>
  <dc:creator>kovalenko_mv</dc:creator>
  <cp:lastModifiedBy>pojid</cp:lastModifiedBy>
  <cp:revision>114</cp:revision>
  <dcterms:created xsi:type="dcterms:W3CDTF">2006-08-16T00:00:00Z</dcterms:created>
  <dcterms:modified xsi:type="dcterms:W3CDTF">2026-03-17T09:53:59Z</dcterms:modified>
  <dc:identifier>DAEl8AuoI2A</dc:identifier>
</cp:coreProperties>
</file>