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vml" ContentType="application/vnd.openxmlformats-officedocument.vmlDrawing"/>
  <Default Extension="bin" ContentType="application/vnd.openxmlformats-officedocument.oleObject"/>
  <Default Extension="png" ContentType="image/png"/>
  <Default Extension="wmf" ContentType="image/x-wmf"/>
  <Default Extension="mp3" ContentType="audio/unknown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/Relationships>
</file>

<file path=ppt/presentation.xml><?xml version="1.0" encoding="utf-8"?>
<!--Generated by Aspose.Slides for .NET 19.12-->
<p:presentation xmlns:r="http://schemas.openxmlformats.org/officeDocument/2006/relationships" xmlns:a="http://schemas.openxmlformats.org/drawingml/2006/main" xmlns:p="http://schemas.openxmlformats.org/presentationml/2006/main" saveSubsetFonts="1">
  <p:sldMasterIdLst>
    <p:sldMasterId id="2147483684" r:id="rId1"/>
  </p:sldMasterIdLst>
  <p:sldIdLst>
    <p:sldId id="317" r:id="rId2"/>
    <p:sldId id="328" r:id="rId3"/>
    <p:sldId id="329" r:id="rId4"/>
    <p:sldId id="330" r:id="rId5"/>
    <p:sldId id="331" r:id="rId6"/>
    <p:sldId id="339" r:id="rId7"/>
    <p:sldId id="351" r:id="rId8"/>
    <p:sldId id="340" r:id="rId9"/>
    <p:sldId id="341" r:id="rId10"/>
    <p:sldId id="342" r:id="rId11"/>
    <p:sldId id="352" r:id="rId12"/>
    <p:sldId id="334" r:id="rId13"/>
    <p:sldId id="338" r:id="rId14"/>
    <p:sldId id="347" r:id="rId15"/>
    <p:sldId id="350" r:id="rId16"/>
    <p:sldId id="349" r:id="rId17"/>
    <p:sldId id="345" r:id="rId18"/>
    <p:sldId id="343" r:id="rId19"/>
    <p:sldId id="344" r:id="rId20"/>
    <p:sldId id="353" r:id="rId21"/>
    <p:sldId id="332" r:id="rId22"/>
    <p:sldId id="333" r:id="rId23"/>
    <p:sldId id="337" r:id="rId24"/>
    <p:sldId id="311" r:id="rId25"/>
    <p:sldId id="354" r:id="rId26"/>
    <p:sldId id="336" r:id="rId27"/>
    <p:sldId id="306" r:id="rId28"/>
    <p:sldId id="348" r:id="rId29"/>
  </p:sldIdLst>
  <p:sldSz cx="9144000" cy="6858000" type="screen4x3"/>
  <p:notesSz cx="6797675" cy="9928225"/>
  <p:custDataLst>
    <p:tags r:id="rId30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276" y="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slide" Target="slides/slide13.xml" /><Relationship Id="rId15" Type="http://schemas.openxmlformats.org/officeDocument/2006/relationships/slide" Target="slides/slide14.xml" /><Relationship Id="rId16" Type="http://schemas.openxmlformats.org/officeDocument/2006/relationships/slide" Target="slides/slide15.xml" /><Relationship Id="rId17" Type="http://schemas.openxmlformats.org/officeDocument/2006/relationships/slide" Target="slides/slide16.xml" /><Relationship Id="rId18" Type="http://schemas.openxmlformats.org/officeDocument/2006/relationships/slide" Target="slides/slide17.xml" /><Relationship Id="rId19" Type="http://schemas.openxmlformats.org/officeDocument/2006/relationships/slide" Target="slides/slide18.xml" /><Relationship Id="rId2" Type="http://schemas.openxmlformats.org/officeDocument/2006/relationships/slide" Target="slides/slide1.xml" /><Relationship Id="rId20" Type="http://schemas.openxmlformats.org/officeDocument/2006/relationships/slide" Target="slides/slide19.xml" /><Relationship Id="rId21" Type="http://schemas.openxmlformats.org/officeDocument/2006/relationships/slide" Target="slides/slide20.xml" /><Relationship Id="rId22" Type="http://schemas.openxmlformats.org/officeDocument/2006/relationships/slide" Target="slides/slide21.xml" /><Relationship Id="rId23" Type="http://schemas.openxmlformats.org/officeDocument/2006/relationships/slide" Target="slides/slide22.xml" /><Relationship Id="rId24" Type="http://schemas.openxmlformats.org/officeDocument/2006/relationships/slide" Target="slides/slide23.xml" /><Relationship Id="rId25" Type="http://schemas.openxmlformats.org/officeDocument/2006/relationships/slide" Target="slides/slide24.xml" /><Relationship Id="rId26" Type="http://schemas.openxmlformats.org/officeDocument/2006/relationships/slide" Target="slides/slide25.xml" /><Relationship Id="rId27" Type="http://schemas.openxmlformats.org/officeDocument/2006/relationships/slide" Target="slides/slide26.xml" /><Relationship Id="rId28" Type="http://schemas.openxmlformats.org/officeDocument/2006/relationships/slide" Target="slides/slide27.xml" /><Relationship Id="rId29" Type="http://schemas.openxmlformats.org/officeDocument/2006/relationships/slide" Target="slides/slide28.xml" /><Relationship Id="rId3" Type="http://schemas.openxmlformats.org/officeDocument/2006/relationships/slide" Target="slides/slide2.xml" /><Relationship Id="rId30" Type="http://schemas.openxmlformats.org/officeDocument/2006/relationships/tags" Target="tags/tag1.xml" /><Relationship Id="rId31" Type="http://schemas.openxmlformats.org/officeDocument/2006/relationships/presProps" Target="presProps.xml" /><Relationship Id="rId32" Type="http://schemas.openxmlformats.org/officeDocument/2006/relationships/viewProps" Target="viewProps.xml" /><Relationship Id="rId33" Type="http://schemas.openxmlformats.org/officeDocument/2006/relationships/theme" Target="theme/theme1.xml" /><Relationship Id="rId34" Type="http://schemas.openxmlformats.org/officeDocument/2006/relationships/tableStyles" Target="tableStyles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/Relationships>
</file>

<file path=ppt/drawings/_rels/vmlDrawing1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4.wmf" /></Relationships>
</file>

<file path=ppt/drawings/_rels/vmlDrawing2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8.wmf" /></Relationship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25.12.2025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Tm="3337" p14:dur="1500">
        <p:split orient="vert"/>
      </p:transition>
    </mc:Choice>
    <mc:Fallback>
      <p:transition spd="slow" advTm="3337">
        <p:split orient="vert"/>
      </p:transition>
    </mc:Fallback>
  </mc:AlternateContent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25.12.2025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Tm="3337" p14:dur="1500">
        <p:split orient="vert"/>
      </p:transition>
    </mc:Choice>
    <mc:Fallback>
      <p:transition spd="slow" advTm="3337">
        <p:split orient="vert"/>
      </p:transition>
    </mc:Fallback>
  </mc:AlternateContent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slideLayout" Target="../slideLayouts/slideLayout2.xml" /><Relationship Id="rId3" Type="http://schemas.openxmlformats.org/officeDocument/2006/relationships/image" Target="../media/image1.jpeg" /><Relationship Id="rId4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 dpi="0" rotWithShape="1">
          <a:blip r:embed="rId3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t>25.12.2025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8" r:id="rId2"/>
  </p:sldLayoutIdLst>
  <mc:AlternateContent xmlns:mc="http://schemas.openxmlformats.org/markup-compatibility/2006">
    <mc:Choice xmlns:p14="http://schemas.microsoft.com/office/powerpoint/2010/main" Requires="p14">
      <p:transition spd="slow" advTm="3337" p14:dur="1500">
        <p:split orient="vert"/>
      </p:transition>
    </mc:Choice>
    <mc:Fallback>
      <p:transition spd="slow" advTm="3337">
        <p:split orient="vert"/>
      </p:transition>
    </mc:Fallback>
  </mc:AlternateContent>
  <p:timing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.jpeg" /><Relationship Id="rId3" Type="http://schemas.openxmlformats.org/officeDocument/2006/relationships/image" Target="../media/image3.jpe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5.jpeg" /><Relationship Id="rId3" Type="http://schemas.openxmlformats.org/officeDocument/2006/relationships/image" Target="../media/image16.jpe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7.jpeg" /><Relationship Id="rId3" Type="http://schemas.openxmlformats.org/officeDocument/2006/relationships/image" Target="../media/image18.jpeg" /><Relationship Id="rId4" Type="http://schemas.openxmlformats.org/officeDocument/2006/relationships/image" Target="../media/image19.png" /><Relationship Id="rId5" Type="http://schemas.openxmlformats.org/officeDocument/2006/relationships/image" Target="../media/image20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1.jpeg" /><Relationship Id="rId3" Type="http://schemas.openxmlformats.org/officeDocument/2006/relationships/image" Target="../media/image22.jpe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3.jpeg" /><Relationship Id="rId3" Type="http://schemas.openxmlformats.org/officeDocument/2006/relationships/oleObject" Target="../embeddings/oleObject1.bin" TargetMode="Internal" /><Relationship Id="rId4" Type="http://schemas.openxmlformats.org/officeDocument/2006/relationships/image" Target="../media/image24.wmf" /><Relationship Id="rId5" Type="http://schemas.openxmlformats.org/officeDocument/2006/relationships/image" Target="../media/image25.jpeg" /><Relationship Id="rId6" Type="http://schemas.openxmlformats.org/officeDocument/2006/relationships/image" Target="../media/image26.jpeg" /><Relationship Id="rId7" Type="http://schemas.openxmlformats.org/officeDocument/2006/relationships/vmlDrawing" Target="../drawings/vmlDrawing1.v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7.jpeg" /><Relationship Id="rId3" Type="http://schemas.openxmlformats.org/officeDocument/2006/relationships/oleObject" Target="../embeddings/oleObject2.bin" TargetMode="Internal" /><Relationship Id="rId4" Type="http://schemas.openxmlformats.org/officeDocument/2006/relationships/image" Target="../media/image28.wmf" /><Relationship Id="rId5" Type="http://schemas.openxmlformats.org/officeDocument/2006/relationships/vmlDrawing" Target="../drawings/vmlDrawing2.v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9.jpeg" /><Relationship Id="rId3" Type="http://schemas.openxmlformats.org/officeDocument/2006/relationships/image" Target="../media/image30.jpe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31.jpe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32.jpeg" /><Relationship Id="rId3" Type="http://schemas.openxmlformats.org/officeDocument/2006/relationships/image" Target="../media/image33.jpe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34.jpe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35.jpe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36.jpeg" /><Relationship Id="rId3" Type="http://schemas.openxmlformats.org/officeDocument/2006/relationships/image" Target="../media/image37.jpeg" /><Relationship Id="rId4" Type="http://schemas.openxmlformats.org/officeDocument/2006/relationships/image" Target="../media/image38.jpe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39.jpeg" /><Relationship Id="rId3" Type="http://schemas.openxmlformats.org/officeDocument/2006/relationships/image" Target="../media/image40.jpeg" /><Relationship Id="rId4" Type="http://schemas.openxmlformats.org/officeDocument/2006/relationships/image" Target="../media/image41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42.jpeg" /><Relationship Id="rId3" Type="http://schemas.openxmlformats.org/officeDocument/2006/relationships/image" Target="../media/image43.png" /><Relationship Id="rId4" Type="http://schemas.openxmlformats.org/officeDocument/2006/relationships/audio" Target="../media/media1.mp3" /><Relationship Id="rId5" Type="http://schemas.microsoft.com/office/2007/relationships/media" Target="../media/media1.mp3" TargetMode="Internal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44.jpeg" /><Relationship Id="rId3" Type="http://schemas.openxmlformats.org/officeDocument/2006/relationships/image" Target="../media/image45.jpe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46.jpeg" /><Relationship Id="rId3" Type="http://schemas.openxmlformats.org/officeDocument/2006/relationships/image" Target="../media/image47.jpe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48.jpeg" /><Relationship Id="rId3" Type="http://schemas.openxmlformats.org/officeDocument/2006/relationships/image" Target="../media/image49.jpe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4.jpeg" /><Relationship Id="rId3" Type="http://schemas.openxmlformats.org/officeDocument/2006/relationships/image" Target="../media/image5.jpe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6.jpeg" /><Relationship Id="rId3" Type="http://schemas.openxmlformats.org/officeDocument/2006/relationships/image" Target="../media/image7.jpe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8.jpeg" /><Relationship Id="rId3" Type="http://schemas.openxmlformats.org/officeDocument/2006/relationships/image" Target="../media/image9.jpe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0.jpe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1.jpeg" /><Relationship Id="rId3" Type="http://schemas.openxmlformats.org/officeDocument/2006/relationships/image" Target="../media/image12.jpe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3.jpeg" /><Relationship Id="rId3" Type="http://schemas.openxmlformats.org/officeDocument/2006/relationships/image" Target="../media/image14.jpe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3867648" y="3501008"/>
            <a:ext cx="5168848" cy="3168352"/>
          </a:xfrm>
          <a:solidFill>
            <a:schemeClr val="accent5">
              <a:lumMod val="60000"/>
              <a:lumOff val="4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32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Поселковая СОШ </a:t>
            </a:r>
            <a:br>
              <a:rPr lang="ru-RU" sz="32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Азовского района</a:t>
            </a:r>
            <a:br>
              <a:rPr lang="ru-RU" sz="32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Зам. директора по ВР –Ибрагимова Л.С.</a:t>
            </a:r>
            <a:br>
              <a:rPr lang="ru-RU" sz="1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Советник директора по воспитанию </a:t>
            </a:r>
            <a:br>
              <a:rPr lang="ru-RU" sz="1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Липодат М.С.</a:t>
            </a:r>
            <a:br>
              <a:rPr lang="ru-RU" sz="1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Педагог-библиотекарь , </a:t>
            </a:r>
            <a:br>
              <a:rPr lang="ru-RU" sz="1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председатель ППО школы - Карманова Н.Б.</a:t>
            </a:r>
            <a:endParaRPr lang="ru-RU" sz="180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 descr="C:\Users\Учитель\Desktop\ФОТО  День\Ф\20201030_130928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95936" y="332656"/>
            <a:ext cx="4717802" cy="302433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294234" y="260648"/>
            <a:ext cx="3384376" cy="461664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6600" smtClean="0">
                <a:solidFill>
                  <a:srgbClr val="C00000"/>
                </a:solidFill>
              </a:rPr>
              <a:t>  </a:t>
            </a:r>
            <a:r>
              <a:rPr lang="ru-RU" sz="6600" b="1" u="sng" smtClean="0">
                <a:solidFill>
                  <a:srgbClr val="C00000"/>
                </a:solidFill>
              </a:rPr>
              <a:t>202</a:t>
            </a:r>
            <a:r>
              <a:rPr lang="ru-RU" sz="6600" b="1" smtClean="0">
                <a:solidFill>
                  <a:srgbClr val="C00000"/>
                </a:solidFill>
              </a:rPr>
              <a:t>5 </a:t>
            </a:r>
            <a:r>
              <a:rPr lang="ru-RU" sz="4000" b="1" smtClean="0">
                <a:solidFill>
                  <a:srgbClr val="C00000"/>
                </a:solidFill>
              </a:rPr>
              <a:t>г.</a:t>
            </a:r>
            <a:r>
              <a:rPr lang="ru-RU" sz="6600" b="1" smtClean="0">
                <a:solidFill>
                  <a:srgbClr val="C00000"/>
                </a:solidFill>
              </a:rPr>
              <a:t> </a:t>
            </a:r>
            <a:r>
              <a:rPr lang="ru-RU" sz="4000" b="1">
                <a:solidFill>
                  <a:srgbClr val="C00000"/>
                </a:solidFill>
              </a:rPr>
              <a:t>Год защитников </a:t>
            </a:r>
            <a:r>
              <a:rPr lang="ru-RU" sz="4000" b="1" smtClean="0">
                <a:solidFill>
                  <a:srgbClr val="C00000"/>
                </a:solidFill>
              </a:rPr>
              <a:t>Отечества.</a:t>
            </a:r>
            <a:endParaRPr lang="ru-RU" sz="4000" b="1">
              <a:solidFill>
                <a:srgbClr val="C00000"/>
              </a:solidFill>
            </a:endParaRPr>
          </a:p>
          <a:p>
            <a:pPr algn="ctr"/>
            <a:r>
              <a:rPr lang="ru-RU" sz="36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(80</a:t>
            </a:r>
            <a:r>
              <a:rPr lang="ru-RU" sz="3600" b="1" smtClean="0">
                <a:solidFill>
                  <a:srgbClr val="C00000"/>
                </a:solidFill>
              </a:rPr>
              <a:t>-летия </a:t>
            </a:r>
            <a:r>
              <a:rPr lang="ru-RU" sz="3600" b="1">
                <a:solidFill>
                  <a:srgbClr val="C00000"/>
                </a:solidFill>
              </a:rPr>
              <a:t>Великой </a:t>
            </a:r>
            <a:r>
              <a:rPr lang="ru-RU" sz="3600" b="1" smtClean="0">
                <a:solidFill>
                  <a:srgbClr val="C00000"/>
                </a:solidFill>
              </a:rPr>
              <a:t>Победы )</a:t>
            </a:r>
          </a:p>
        </p:txBody>
      </p:sp>
      <p:pic>
        <p:nvPicPr>
          <p:cNvPr id="10242" name="Picture 2" descr="C:\Users\Учитель\Desktop\Снимок 22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64214"/>
            <a:ext cx="9144000" cy="6922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6727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Tm="3337" p14:dur="1500">
        <p:split orient="vert"/>
      </p:transition>
    </mc:Choice>
    <mc:Fallback>
      <p:transition spd="slow" advTm="3337">
        <p:split orient="vert"/>
      </p:transition>
    </mc:Fallback>
  </mc:AlternateContent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2314" name="Picture 2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51920" y="3933056"/>
            <a:ext cx="4903911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332657"/>
            <a:ext cx="8496944" cy="2160239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/>
              <a:t>В рамках регионального </a:t>
            </a:r>
            <a:r>
              <a:rPr lang="ru-RU" sz="2800" smtClean="0"/>
              <a:t>проекта                                    </a:t>
            </a:r>
            <a:r>
              <a:rPr lang="ru-RU" sz="2800" b="1">
                <a:solidFill>
                  <a:srgbClr val="C00000"/>
                </a:solidFill>
              </a:rPr>
              <a:t>"Герои среди нас" </a:t>
            </a:r>
            <a:r>
              <a:rPr lang="ru-RU" sz="2800"/>
              <a:t>в </a:t>
            </a:r>
            <a:r>
              <a:rPr lang="ru-RU" sz="2800">
                <a:solidFill>
                  <a:srgbClr val="C00000"/>
                </a:solidFill>
              </a:rPr>
              <a:t>2025</a:t>
            </a:r>
            <a:r>
              <a:rPr lang="ru-RU" sz="2800"/>
              <a:t> году посвящённого </a:t>
            </a:r>
            <a:r>
              <a:rPr lang="ru-RU" sz="28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80</a:t>
            </a:r>
            <a:r>
              <a:rPr lang="ru-RU" sz="2800"/>
              <a:t>-летию Победы в ВОВ, учащимся нашей школы был показан видеоролик (подкаст</a:t>
            </a:r>
            <a:r>
              <a:rPr lang="ru-RU" sz="2800" smtClean="0"/>
              <a:t>)</a:t>
            </a:r>
            <a:endParaRPr lang="ru-RU" sz="2000"/>
          </a:p>
        </p:txBody>
      </p:sp>
      <p:pic>
        <p:nvPicPr>
          <p:cNvPr id="12313" name="Picture 2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3528" y="2708920"/>
            <a:ext cx="4297363" cy="2850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13210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Tm="3337" p14:dur="1500">
        <p:split orient="vert"/>
      </p:transition>
    </mc:Choice>
    <mc:Fallback>
      <p:transition spd="slow" advTm="3337">
        <p:split orient="vert"/>
      </p:transition>
    </mc:Fallback>
  </mc:AlternateContent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44008" y="3697743"/>
            <a:ext cx="4358841" cy="2774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9208" y="260648"/>
            <a:ext cx="8229600" cy="1296144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br>
              <a:rPr lang="ru-RU" smtClean="0"/>
            </a:br>
            <a:r>
              <a:rPr lang="ru-RU" smtClean="0"/>
              <a:t>Проведены </a:t>
            </a:r>
            <a:r>
              <a:rPr lang="ru-RU"/>
              <a:t>беседы.</a:t>
            </a:r>
            <a:br>
              <a:rPr lang="ru-RU"/>
            </a:br>
            <a:r>
              <a:rPr lang="ru-RU" sz="2700"/>
              <a:t>(на  материале  </a:t>
            </a:r>
            <a:r>
              <a:rPr lang="ru-RU" sz="2700" smtClean="0"/>
              <a:t>погибших героев </a:t>
            </a:r>
            <a:r>
              <a:rPr lang="ru-RU" sz="2700"/>
              <a:t>п. Новополтавский)</a:t>
            </a:r>
            <a:br>
              <a:rPr lang="ru-RU" sz="2700"/>
            </a:br>
            <a:endParaRPr lang="ru-RU" sz="270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9552" y="1700808"/>
            <a:ext cx="4940511" cy="33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96136" y="2403748"/>
            <a:ext cx="3206712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808643" y="1687683"/>
            <a:ext cx="984885" cy="3693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/>
              <a:t>ВИДЕО</a:t>
            </a: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61056" y="2037829"/>
            <a:ext cx="204336" cy="455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83923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Tm="3337" p14:dur="1500">
        <p:split orient="vert"/>
      </p:transition>
    </mc:Choice>
    <mc:Fallback>
      <p:transition spd="slow" advTm="3337">
        <p:split orient="vert"/>
      </p:transition>
    </mc:Fallback>
  </mc:AlternateContent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87824" y="274638"/>
            <a:ext cx="5760640" cy="1498178"/>
          </a:xfrm>
          <a:solidFill>
            <a:schemeClr val="accent5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ru-RU"/>
              <a:t>«Памяти   павших»</a:t>
            </a:r>
            <a:br>
              <a:rPr lang="ru-RU"/>
            </a:br>
            <a:r>
              <a:rPr lang="ru-RU" smtClean="0"/>
              <a:t>Виртуальная выставка            </a:t>
            </a:r>
            <a:r>
              <a:rPr lang="ru-RU" sz="1800" smtClean="0"/>
              <a:t>( на  местном материале) </a:t>
            </a:r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9511" y="329722"/>
            <a:ext cx="2729215" cy="20191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203848" y="1985106"/>
            <a:ext cx="5328592" cy="83099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/>
              <a:t>Памятник  павшим героям ВОВ</a:t>
            </a:r>
            <a:br>
              <a:rPr lang="ru-RU" sz="2400"/>
            </a:br>
            <a:r>
              <a:rPr lang="ru-RU" sz="2400"/>
              <a:t> «Никто не забыт, ничто не забыто.»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0890" y="2996952"/>
            <a:ext cx="4681150" cy="3070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932040" y="2996952"/>
            <a:ext cx="399593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/>
              <a:t>Памятник  возведен в 1970 году, близ центральной площади  в  поселке Новополтавский. Открытие памятника было приурочено к 25-летию Победы в ВОВ. Со слов жительницы нашего поселка Корсун (Поздняковой) Надежды Ивановны, монумент был взят с фото ее брата погибшего в период ВОВ.   На боковых сторонах   памятника списки  героев-односельчан   павших  в годы  ВОВ.</a:t>
            </a:r>
          </a:p>
        </p:txBody>
      </p:sp>
    </p:spTree>
    <p:extLst>
      <p:ext uri="{BB962C8B-B14F-4D97-AF65-F5344CB8AC3E}">
        <p14:creationId xmlns:p14="http://schemas.microsoft.com/office/powerpoint/2010/main" val="25298494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Tm="3337" p14:dur="1500">
        <p:split orient="vert"/>
      </p:transition>
    </mc:Choice>
    <mc:Fallback>
      <p:transition spd="slow" advTm="3337">
        <p:split orient="vert"/>
      </p:transition>
    </mc:Fallback>
  </mc:AlternateContent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194" name="Picture 2" descr="C:\Users\Учитель\Desktop\МБОУ Поселковая СОШ Мероприятия, посвященные Году защитника Отечества к 80-летию ВОВ\Фото\IMG-20230510-WA0010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520" y="1157532"/>
            <a:ext cx="4320480" cy="3855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06821014"/>
              </p:ext>
            </p:extLst>
          </p:nvPr>
        </p:nvGraphicFramePr>
        <p:xfrm>
          <a:off x="5659177" y="2112029"/>
          <a:ext cx="2324100" cy="11521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Объект упаковщика для оболочки" showAsIcon="1" r:id="rId3" imgW="2324100" imgH="1152128" progId="Package">
                  <p:embed/>
                </p:oleObj>
              </mc:Choice>
              <mc:Fallback>
                <p:oleObj name="Объект упаковщика для оболочки" showAsIcon="1" r:id="rId3" imgW="2324100" imgH="1152128" progId="Package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659177" y="2112029"/>
                        <a:ext cx="2324100" cy="11521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763688" y="400308"/>
            <a:ext cx="7022439" cy="5847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smtClean="0"/>
              <a:t>Новый памятник  с  мая 2023 года</a:t>
            </a:r>
            <a:endParaRPr lang="ru-RU" sz="3200"/>
          </a:p>
        </p:txBody>
      </p:sp>
      <p:sp>
        <p:nvSpPr>
          <p:cNvPr id="6" name="Прямоугольник 5"/>
          <p:cNvSpPr/>
          <p:nvPr/>
        </p:nvSpPr>
        <p:spPr>
          <a:xfrm>
            <a:off x="6328784" y="1160747"/>
            <a:ext cx="984885" cy="36933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ru-RU" smtClean="0"/>
              <a:t>ВИДЕО</a:t>
            </a:r>
            <a:endParaRPr lang="ru-RU"/>
          </a:p>
        </p:txBody>
      </p:sp>
      <p:cxnSp>
        <p:nvCxnSpPr>
          <p:cNvPr id="13" name="Прямая со стрелкой 12"/>
          <p:cNvCxnSpPr>
            <a:stCxn id="6" idx="2"/>
          </p:cNvCxnSpPr>
          <p:nvPr/>
        </p:nvCxnSpPr>
        <p:spPr>
          <a:xfrm flipH="1">
            <a:off x="6821226" y="1530079"/>
            <a:ext cx="1" cy="56677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198" name="Picture 6" descr="F:\Фото памятник\IMG-20230510-WA001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59832" y="4192408"/>
            <a:ext cx="2626246" cy="2626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9" name="Picture 7" descr="F:\Фото памятник\IMG-20230510-WA001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41210" y="3645024"/>
            <a:ext cx="2944917" cy="2944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75979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Tm="3337" p14:dur="1500">
        <p:split orient="vert"/>
      </p:transition>
    </mc:Choice>
    <mc:Fallback>
      <p:transition spd="slow" advTm="3337">
        <p:split orient="vert"/>
      </p:transition>
    </mc:Fallback>
  </mc:AlternateContent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4536504" cy="1440160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ru-RU" sz="2800"/>
              <a:t>День героев Отечества. </a:t>
            </a:r>
            <a:br>
              <a:rPr lang="ru-RU" sz="2800" smtClean="0"/>
            </a:br>
            <a:r>
              <a:rPr lang="ru-RU" sz="2800" smtClean="0"/>
              <a:t> </a:t>
            </a:r>
            <a:r>
              <a:rPr lang="ru-RU" sz="2800"/>
              <a:t>Встреча «Герои среди нас</a:t>
            </a:r>
            <a:r>
              <a:rPr lang="ru-RU" sz="2800" smtClean="0"/>
              <a:t>:</a:t>
            </a:r>
            <a:br>
              <a:rPr lang="ru-RU" sz="2800" smtClean="0"/>
            </a:br>
            <a:r>
              <a:rPr lang="ru-RU" sz="2800" smtClean="0"/>
              <a:t> </a:t>
            </a:r>
            <a:r>
              <a:rPr lang="ru-RU" sz="2800"/>
              <a:t>Александр Слепченко».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54682" y="2384306"/>
            <a:ext cx="8437798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/>
              <a:t>День в нашей школе был особенный, к нам в гости приехал участник СВО, оператор БПЛА Александр Слепченко.</a:t>
            </a:r>
          </a:p>
          <a:p>
            <a:pPr algn="ctr"/>
            <a:r>
              <a:rPr lang="ru-RU" sz="2200"/>
              <a:t>Встреча была организована в рамках патриотического воспитания и была посвящена Дню Героя.</a:t>
            </a:r>
          </a:p>
          <a:p>
            <a:pPr algn="ctr"/>
            <a:r>
              <a:rPr lang="ru-RU" sz="2200"/>
              <a:t>Александр рассказал о своей службе в зоне СВО, о трудностях и испытаниях, с которыми приходится сталкиваться каждый день. Но самое главное, о бесценном опыте товарищества, взаимовыручке и верности воинскому долгу. Ребята с огромным интересом слушали рассказ гостя, задавали вопросы. Огромное спасибо Александру за за его отвагу и мужество. </a:t>
            </a:r>
            <a:endParaRPr lang="ru-RU" sz="2200" smtClean="0"/>
          </a:p>
          <a:p>
            <a:pPr algn="ctr"/>
            <a:r>
              <a:rPr lang="ru-RU" sz="2200" smtClean="0"/>
              <a:t>Ваша </a:t>
            </a:r>
            <a:r>
              <a:rPr lang="ru-RU" sz="2200"/>
              <a:t>готовность защищать нашу Родину- это пример для каждого из нас!</a:t>
            </a:r>
          </a:p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148064" y="260648"/>
            <a:ext cx="3744416" cy="21236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>
                <a:solidFill>
                  <a:srgbClr val="C00000"/>
                </a:solidFill>
              </a:rPr>
              <a:t>9 декабря </a:t>
            </a:r>
            <a:r>
              <a:rPr lang="ru-RU">
                <a:solidFill>
                  <a:srgbClr val="C00000"/>
                </a:solidFill>
              </a:rPr>
              <a:t>наша страна отмечает День Героев Отечества. Это день, когда мы отдаем дань памяти и уважения всем, кто совершил подвиг во имя Родины - от героев прошлых лет до наших современников.</a:t>
            </a:r>
          </a:p>
        </p:txBody>
      </p:sp>
    </p:spTree>
    <p:extLst>
      <p:ext uri="{BB962C8B-B14F-4D97-AF65-F5344CB8AC3E}">
        <p14:creationId xmlns:p14="http://schemas.microsoft.com/office/powerpoint/2010/main" val="16122866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Tm="3337" p14:dur="1500">
        <p:split orient="vert"/>
      </p:transition>
    </mc:Choice>
    <mc:Fallback>
      <p:transition spd="slow" advTm="3337">
        <p:split orient="vert"/>
      </p:transition>
    </mc:Fallback>
  </mc:AlternateContent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0310" y="1916832"/>
            <a:ext cx="8145538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03648" y="172067"/>
            <a:ext cx="984885" cy="3693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/>
              <a:t>ВИДЕО</a:t>
            </a:r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76693614"/>
              </p:ext>
            </p:extLst>
          </p:nvPr>
        </p:nvGraphicFramePr>
        <p:xfrm>
          <a:off x="639862" y="836712"/>
          <a:ext cx="2603500" cy="720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" name="Объект упаковщика для оболочки" showAsIcon="1" r:id="rId3" imgW="2603500" imgH="720080" progId="Package">
                  <p:embed/>
                </p:oleObj>
              </mc:Choice>
              <mc:Fallback>
                <p:oleObj name="Объект упаковщика для оболочки" showAsIcon="1" r:id="rId3" imgW="2603500" imgH="720080" progId="Package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39862" y="836712"/>
                        <a:ext cx="2603500" cy="7200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256358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Tm="3337" p14:dur="1500">
        <p:split orient="vert"/>
      </p:transition>
    </mc:Choice>
    <mc:Fallback>
      <p:transition spd="slow" advTm="3337">
        <p:split orient="vert"/>
      </p:transition>
    </mc:Fallback>
  </mc:AlternateContent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7544" y="404664"/>
            <a:ext cx="6049148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51720" y="3661053"/>
            <a:ext cx="6679704" cy="3008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747351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Tm="3337" p14:dur="1500">
        <p:split orient="vert"/>
      </p:transition>
    </mc:Choice>
    <mc:Fallback>
      <p:transition spd="slow" advTm="3337">
        <p:split orient="vert"/>
      </p:transition>
    </mc:Fallback>
  </mc:AlternateContent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/>
              <a:t>Акция "Полотно Победы</a:t>
            </a:r>
            <a:r>
              <a:rPr lang="ru-RU" smtClean="0"/>
              <a:t>"</a:t>
            </a:r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148064" y="1412776"/>
            <a:ext cx="3549060" cy="535531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/>
              <a:t>В преддверии 80-летия Великой Победы в Ростовской области стартовала региональная патриотическая акция «Полотно Победы». Активисты Движения Первых МБОУ Поселковая СОШ присоединяются к акции. Для участия ученики предоставили информацию о своих родственниках, принимавших участие в Великой Отечественной войне. Акция направлена на увековечивание памяти героев Великой Отечественной войны. Мы не должны забывать тех, кто сражался за нашу Родину! </a:t>
            </a:r>
            <a:r>
              <a:rPr lang="ru-RU" smtClean="0"/>
              <a:t>           Мы </a:t>
            </a:r>
            <a:r>
              <a:rPr lang="ru-RU"/>
              <a:t>помним! </a:t>
            </a:r>
            <a:r>
              <a:rPr lang="ru-RU" smtClean="0"/>
              <a:t>   Мы </a:t>
            </a:r>
            <a:r>
              <a:rPr lang="ru-RU"/>
              <a:t>гордимся!</a:t>
            </a: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8887" y="2132856"/>
            <a:ext cx="4809177" cy="36038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600411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Tm="3337" p14:dur="1500">
        <p:split orient="vert"/>
      </p:transition>
    </mc:Choice>
    <mc:Fallback>
      <p:transition spd="slow" advTm="3337">
        <p:split orient="vert"/>
      </p:transition>
    </mc:Fallback>
  </mc:AlternateContent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537" y="3257751"/>
            <a:ext cx="4151108" cy="29383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ru-RU"/>
              <a:t>Урок- реконструкция </a:t>
            </a:r>
            <a:br>
              <a:rPr lang="ru-RU" smtClean="0"/>
            </a:br>
            <a:r>
              <a:rPr lang="ru-RU" smtClean="0"/>
              <a:t>"</a:t>
            </a:r>
            <a:r>
              <a:rPr lang="ru-RU"/>
              <a:t>Без срока давности".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508566" y="1484784"/>
            <a:ext cx="4139952" cy="517064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  <a:r>
              <a:rPr lang="ru-RU"/>
              <a:t> апреля ученики 9 класса приняли участие в уроке-реконструкции "Без срока давности", который посвящен памятной дате 19 апреля - Дню единых действий в память о геноциде советского народа нацистами и их пособниками в годы Великой Отечественной войны. Классный руководитель, </a:t>
            </a:r>
            <a:r>
              <a:rPr lang="ru-RU" err="1" smtClean="0"/>
              <a:t>Гочияева </a:t>
            </a:r>
            <a:r>
              <a:rPr lang="ru-RU"/>
              <a:t>О. П., рассказала о Великой Отечественной войне и о причинах возникновения таких понятий, как "геноцид" и "фашизм". В конце урока учащимися были сделаны выводы. Отвечая на вопрос, почему мы должны знать эти ужасные факты нашей истории, они отвечали: «Чтобы больше такого никогда не повторилось». </a:t>
            </a: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2030" y="1630606"/>
            <a:ext cx="4122262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06202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Tm="3337" p14:dur="1500">
        <p:split orient="vert"/>
      </p:transition>
    </mc:Choice>
    <mc:Fallback>
      <p:transition spd="slow" advTm="3337">
        <p:split orient="vert"/>
      </p:transition>
    </mc:Fallback>
  </mc:AlternateContent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260648"/>
            <a:ext cx="8064896" cy="1512167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ru-RU">
                <a:solidFill>
                  <a:srgbClr val="C00000"/>
                </a:solidFill>
              </a:rPr>
              <a:t>Родительское собрание </a:t>
            </a:r>
            <a:r>
              <a:rPr lang="ru-RU"/>
              <a:t>в </a:t>
            </a:r>
            <a:r>
              <a:rPr lang="ru-RU" smtClean="0"/>
              <a:t>                                   МБОУ </a:t>
            </a:r>
            <a:r>
              <a:rPr lang="ru-RU"/>
              <a:t>Поселковая СОШ Азовского района: </a:t>
            </a:r>
            <a:r>
              <a:rPr lang="ru-RU" sz="2800"/>
              <a:t>«О чём говорить с детьми в год </a:t>
            </a:r>
            <a:r>
              <a:rPr lang="ru-RU" sz="28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80</a:t>
            </a:r>
            <a:r>
              <a:rPr lang="ru-RU" sz="2800"/>
              <a:t>-летия Победы</a:t>
            </a:r>
            <a:r>
              <a:rPr lang="ru-RU" sz="2800" smtClean="0"/>
              <a:t>»</a:t>
            </a:r>
            <a:endParaRPr lang="ru-RU" sz="2800"/>
          </a:p>
        </p:txBody>
      </p:sp>
      <p:sp>
        <p:nvSpPr>
          <p:cNvPr id="2" name="Прямоугольник 1"/>
          <p:cNvSpPr/>
          <p:nvPr/>
        </p:nvSpPr>
        <p:spPr>
          <a:xfrm>
            <a:off x="467544" y="1916832"/>
            <a:ext cx="8208912" cy="203132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mtClean="0"/>
              <a:t>В </a:t>
            </a:r>
            <a:r>
              <a:rPr lang="ru-RU"/>
              <a:t>рамках подготовки к 80-летию Победы в Великой Отечественной войне, в МБОУ Поселковая СОШ Азовского района состоялось общешкольное родительское собрание. На встрече обсуждались ключевые моменты, которые помогут родителям и обучающихся лучше подготовить детей к этому значимому событию. На собрании </a:t>
            </a:r>
            <a:r>
              <a:rPr lang="ru-RU" smtClean="0"/>
              <a:t>выступила </a:t>
            </a:r>
            <a:r>
              <a:rPr lang="ru-RU"/>
              <a:t>советник директора по воспитанию и взаимодействию с детскими общественными объединениями Липодат М. С</a:t>
            </a:r>
            <a:r>
              <a:rPr lang="ru-RU" smtClean="0"/>
              <a:t>.</a:t>
            </a:r>
            <a:endParaRPr lang="ru-RU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91680" y="4149081"/>
            <a:ext cx="6090636" cy="25127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85878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Tm="3337" p14:dur="1500">
        <p:split orient="vert"/>
      </p:transition>
    </mc:Choice>
    <mc:Fallback>
      <p:transition spd="slow" advTm="3337">
        <p:split orient="vert"/>
      </p:transition>
    </mc:Fallback>
  </mc:AlternateContent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  <a:solidFill>
            <a:schemeClr val="accent5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ru-RU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ПЛАН </a:t>
            </a:r>
            <a:r>
              <a:rPr lang="ru-RU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ПРОВЕДЕННЫХ МЕРОПРИЯТИЙ </a:t>
            </a:r>
            <a:br>
              <a:rPr lang="ru-RU" sz="2400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 посвященные Году защитника Отечества, героизму российских воинов – участников специальной военной операции</a:t>
            </a:r>
            <a:endParaRPr lang="ru-RU" sz="240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2447039"/>
              </p:ext>
            </p:extLst>
          </p:nvPr>
        </p:nvGraphicFramePr>
        <p:xfrm>
          <a:off x="539553" y="1700807"/>
          <a:ext cx="8136902" cy="49685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43921"/>
                <a:gridCol w="2030794"/>
                <a:gridCol w="1962187"/>
              </a:tblGrid>
              <a:tr h="745988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00">
                          <a:effectLst/>
                        </a:rPr>
                        <a:t>Наименование мероприятия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752" marR="50752" marT="0" marB="0" anchor="ctr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00">
                          <a:effectLst/>
                        </a:rPr>
                        <a:t>Дата проведения мероприятия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752" marR="50752" marT="0" marB="0" anchor="ctr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00">
                          <a:effectLst/>
                        </a:rPr>
                        <a:t>Численность учащихся принимавших участие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752" marR="50752" marT="0" marB="0" anchor="ctr"/>
                </a:tc>
              </a:tr>
              <a:tr h="319710"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900">
                          <a:effectLst/>
                        </a:rPr>
                        <a:t>День полного освобождения Ленинграда от фашистской блокады.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752" marR="50752" marT="0" marB="0" anchor="ctr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900">
                          <a:effectLst/>
                        </a:rPr>
                        <a:t>27.01.2025 г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752" marR="50752" marT="0" marB="0" anchor="ctr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900">
                          <a:effectLst/>
                        </a:rPr>
                        <a:t>35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752" marR="50752" marT="0" marB="0" anchor="ctr"/>
                </a:tc>
              </a:tr>
              <a:tr h="638500"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900">
                          <a:effectLst/>
                        </a:rPr>
                        <a:t>День освобождения Красной армией крупнейшего «лагеря смерти» Аушвиц-Биркенау (Освенцима) – День памяти жертв Холокоста.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752" marR="50752" marT="0" marB="0" anchor="ctr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900">
                          <a:effectLst/>
                        </a:rPr>
                        <a:t>27.01.2025 г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752" marR="50752" marT="0" marB="0" anchor="ctr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900">
                          <a:effectLst/>
                        </a:rPr>
                        <a:t>19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752" marR="50752" marT="0" marB="0" anchor="ctr"/>
                </a:tc>
              </a:tr>
              <a:tr h="304072"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900">
                          <a:effectLst/>
                        </a:rPr>
                        <a:t>День воинской славы России.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752" marR="50752" marT="0" marB="0" anchor="ctr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900">
                          <a:effectLst/>
                        </a:rPr>
                        <a:t>31.01.2025 г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752" marR="50752" marT="0" marB="0" anchor="ctr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900">
                          <a:effectLst/>
                        </a:rPr>
                        <a:t>11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752" marR="50752" marT="0" marB="0" anchor="ctr"/>
                </a:tc>
              </a:tr>
              <a:tr h="304072"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900">
                          <a:effectLst/>
                        </a:rPr>
                        <a:t>День памяти юного героя-антифашиста.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752" marR="50752" marT="0" marB="0" anchor="ctr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900">
                          <a:effectLst/>
                        </a:rPr>
                        <a:t>08.02.2025 г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752" marR="50752" marT="0" marB="0" anchor="ctr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900">
                          <a:effectLst/>
                        </a:rPr>
                        <a:t>11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752" marR="50752" marT="0" marB="0" anchor="ctr"/>
                </a:tc>
              </a:tr>
              <a:tr h="304072"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900">
                          <a:effectLst/>
                        </a:rPr>
                        <a:t>Вывод советских войск из Афганистана.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752" marR="50752" marT="0" marB="0" anchor="ctr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900">
                          <a:effectLst/>
                        </a:rPr>
                        <a:t>14.02.2025 г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752" marR="50752" marT="0" marB="0" anchor="ctr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900">
                          <a:effectLst/>
                        </a:rPr>
                        <a:t>18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752" marR="50752" marT="0" marB="0" anchor="ctr"/>
                </a:tc>
              </a:tr>
              <a:tr h="319710"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900">
                          <a:effectLst/>
                        </a:rPr>
                        <a:t>День памяти о россиянах, исполнявших служебный долг ща пределами Отечества.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752" marR="50752" marT="0" marB="0" anchor="ctr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900">
                          <a:effectLst/>
                        </a:rPr>
                        <a:t>14.02.2025 г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752" marR="50752" marT="0" marB="0" anchor="ctr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900">
                          <a:effectLst/>
                        </a:rPr>
                        <a:t>6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752" marR="50752" marT="0" marB="0" anchor="ctr"/>
                </a:tc>
              </a:tr>
              <a:tr h="304072"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900">
                          <a:effectLst/>
                        </a:rPr>
                        <a:t>Всероссийской акции "Защитники Первых"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752" marR="50752" marT="0" marB="0" anchor="ctr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900">
                          <a:effectLst/>
                        </a:rPr>
                        <a:t>17.02.2025 г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752" marR="50752" marT="0" marB="0" anchor="ctr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900">
                          <a:effectLst/>
                        </a:rPr>
                        <a:t>10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752" marR="50752" marT="0" marB="0" anchor="ctr"/>
                </a:tc>
              </a:tr>
              <a:tr h="319710"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900">
                          <a:effectLst/>
                        </a:rPr>
                        <a:t>Дню защитника Отечества</a:t>
                      </a:r>
                      <a:br>
                        <a:rPr lang="ru-RU" sz="900">
                          <a:effectLst/>
                        </a:rPr>
                      </a:br>
                      <a:r>
                        <a:rPr lang="ru-RU" sz="900">
                          <a:effectLst/>
                        </a:rPr>
                        <a:t>акция "Семейные истории мужества".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752" marR="50752" marT="0" marB="0" anchor="ctr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900">
                          <a:effectLst/>
                        </a:rPr>
                        <a:t>21.02.2025 г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752" marR="50752" marT="0" marB="0" anchor="ctr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900">
                          <a:effectLst/>
                        </a:rPr>
                        <a:t>13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752" marR="50752" marT="0" marB="0" anchor="ctr"/>
                </a:tc>
              </a:tr>
              <a:tr h="800506"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900">
                          <a:effectLst/>
                        </a:rPr>
                        <a:t>В рамках регионального проекта "Герои среди нас" в 2025 году посвящённого 80-летию Победы в ВОВ, учащимся нашей школы был показан видеоролик (подкаст) и проведена беседа.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752" marR="50752" marT="0" marB="0" anchor="ctr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900">
                          <a:effectLst/>
                        </a:rPr>
                        <a:t>17.03.2025 г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752" marR="50752" marT="0" marB="0" anchor="ctr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900">
                          <a:effectLst/>
                        </a:rPr>
                        <a:t>17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752" marR="50752" marT="0" marB="0" anchor="ctr"/>
                </a:tc>
              </a:tr>
              <a:tr h="304072"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900">
                          <a:effectLst/>
                        </a:rPr>
                        <a:t>Акция "Полотно Победы".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752" marR="50752" marT="0" marB="0" anchor="ctr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900">
                          <a:effectLst/>
                        </a:rPr>
                        <a:t>11.04.2025 г.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752" marR="50752" marT="0" marB="0" anchor="ctr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900">
                          <a:effectLst/>
                        </a:rPr>
                        <a:t>25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752" marR="50752" marT="0" marB="0" anchor="ctr"/>
                </a:tc>
              </a:tr>
              <a:tr h="304072"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900">
                          <a:effectLst/>
                        </a:rPr>
                        <a:t>День памяти о геноциде советского народа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752" marR="50752" marT="0" marB="0" anchor="ctr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900">
                          <a:effectLst/>
                        </a:rPr>
                        <a:t>18.04.2025 г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752" marR="50752" marT="0" marB="0" anchor="ctr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900">
                          <a:effectLst/>
                        </a:rPr>
                        <a:t>4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752" marR="50752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9503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Tm="3337" p14:dur="1500">
        <p:split orient="vert"/>
      </p:transition>
    </mc:Choice>
    <mc:Fallback>
      <p:transition spd="slow" advTm="3337">
        <p:split orient="vert"/>
      </p:transition>
    </mc:Fallback>
  </mc:AlternateContent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43608" y="1772816"/>
            <a:ext cx="7272808" cy="47544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39552" y="476672"/>
            <a:ext cx="7920880" cy="92333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/>
              <a:t>На собрании </a:t>
            </a:r>
            <a:r>
              <a:rPr lang="ru-RU" smtClean="0"/>
              <a:t>выступила зам</a:t>
            </a:r>
            <a:r>
              <a:rPr lang="ru-RU"/>
              <a:t>. директора по ВР Ибрагимова Л. С., социальный педагог Ейде И. В. </a:t>
            </a:r>
            <a:endParaRPr lang="ru-RU" smtClean="0"/>
          </a:p>
          <a:p>
            <a:pPr algn="ctr"/>
            <a:r>
              <a:rPr lang="ru-RU" smtClean="0"/>
              <a:t>Давайте </a:t>
            </a:r>
            <a:r>
              <a:rPr lang="ru-RU"/>
              <a:t>вместе сохранять память о тех, кто отстоял нашу свободу.</a:t>
            </a:r>
          </a:p>
        </p:txBody>
      </p:sp>
    </p:spTree>
    <p:extLst>
      <p:ext uri="{BB962C8B-B14F-4D97-AF65-F5344CB8AC3E}">
        <p14:creationId xmlns:p14="http://schemas.microsoft.com/office/powerpoint/2010/main" val="22154069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Tm="3337" p14:dur="1500">
        <p:split orient="vert"/>
      </p:transition>
    </mc:Choice>
    <mc:Fallback>
      <p:transition spd="slow" advTm="3337">
        <p:split orient="vert"/>
      </p:transition>
    </mc:Fallback>
  </mc:AlternateContent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/>
              <a:t>Акция «Читаем детям о войне».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1713" y="1379418"/>
            <a:ext cx="2604143" cy="2193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779912" y="1484784"/>
            <a:ext cx="446449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0070C0"/>
                </a:solidFill>
              </a:rPr>
              <a:t>С </a:t>
            </a:r>
            <a:r>
              <a:rPr lang="ru-RU" sz="2400" b="1" smtClean="0">
                <a:solidFill>
                  <a:srgbClr val="0070C0"/>
                </a:solidFill>
              </a:rPr>
              <a:t> 2025 года    </a:t>
            </a:r>
            <a:r>
              <a:rPr lang="ru-RU" sz="2400" b="1">
                <a:solidFill>
                  <a:srgbClr val="0070C0"/>
                </a:solidFill>
              </a:rPr>
              <a:t>ежемесячно каждый вторник и среда в библиотеке </a:t>
            </a:r>
            <a:r>
              <a:rPr lang="ru-RU" sz="2400" b="1" smtClean="0">
                <a:solidFill>
                  <a:srgbClr val="0070C0"/>
                </a:solidFill>
              </a:rPr>
              <a:t>проходили </a:t>
            </a:r>
            <a:r>
              <a:rPr lang="ru-RU" sz="2400" b="1">
                <a:solidFill>
                  <a:srgbClr val="0070C0"/>
                </a:solidFill>
              </a:rPr>
              <a:t>мероприятие </a:t>
            </a:r>
          </a:p>
          <a:p>
            <a:pPr algn="ctr"/>
            <a:r>
              <a:rPr lang="ru-RU" sz="2400" b="1">
                <a:solidFill>
                  <a:srgbClr val="0070C0"/>
                </a:solidFill>
              </a:rPr>
              <a:t>«Читаем </a:t>
            </a:r>
            <a:r>
              <a:rPr lang="ru-RU" sz="2400" b="1" smtClean="0">
                <a:solidFill>
                  <a:srgbClr val="0070C0"/>
                </a:solidFill>
              </a:rPr>
              <a:t>детям о войне»                              с 1 по 11 класс</a:t>
            </a:r>
            <a:endParaRPr lang="ru-RU" sz="2400" b="1">
              <a:solidFill>
                <a:srgbClr val="0070C0"/>
              </a:solidFill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60032" y="3861047"/>
            <a:ext cx="3998020" cy="27569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5575" y="3811721"/>
            <a:ext cx="3384377" cy="26694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68830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Tm="3337" p14:dur="1500">
        <p:split orient="vert"/>
      </p:transition>
    </mc:Choice>
    <mc:Fallback>
      <p:transition spd="slow" advTm="3337">
        <p:split orient="vert"/>
      </p:transition>
    </mc:Fallback>
  </mc:AlternateContent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0835" y="1190411"/>
            <a:ext cx="6480720" cy="4395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83968" y="1358270"/>
            <a:ext cx="4487143" cy="52701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5900" y="188640"/>
            <a:ext cx="8712200" cy="116998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3744250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Tm="3337" p14:dur="1500">
        <p:split orient="vert"/>
      </p:transition>
    </mc:Choice>
    <mc:Fallback>
      <p:transition spd="slow" advTm="3337">
        <p:split orient="vert"/>
      </p:transition>
    </mc:Fallback>
  </mc:AlternateContent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3528" y="3446578"/>
            <a:ext cx="6080398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157592" cy="1791072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ru-RU" sz="3200"/>
              <a:t>День окончания Второй мировой войны.</a:t>
            </a:r>
            <a:br>
              <a:rPr lang="ru-RU" sz="3200"/>
            </a:br>
            <a:r>
              <a:rPr lang="ru-RU" sz="3200"/>
              <a:t>организовали радиолинейку </a:t>
            </a:r>
            <a:r>
              <a:rPr lang="ru-RU" sz="3200" smtClean="0"/>
              <a:t>                           "</a:t>
            </a:r>
            <a:r>
              <a:rPr lang="ru-RU" sz="3200"/>
              <a:t>День окончания Второй мировой войны"</a:t>
            </a:r>
            <a:br>
              <a:rPr lang="ru-RU" sz="3200"/>
            </a:br>
            <a:endParaRPr lang="ru-RU" sz="3200"/>
          </a:p>
        </p:txBody>
      </p:sp>
      <p:sp>
        <p:nvSpPr>
          <p:cNvPr id="4" name="Прямоугольник 3"/>
          <p:cNvSpPr/>
          <p:nvPr/>
        </p:nvSpPr>
        <p:spPr>
          <a:xfrm>
            <a:off x="4580574" y="2281282"/>
            <a:ext cx="4392488" cy="433965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/>
              <a:t> сентября советник директора по воспитанию и взаимодействию с детскими общественными объединениями МБОУ Поселковая СОШ Азовского района Липодат М.С. совместно с учителем музыки Брошкиной Т. В. организовали радиолинейку "День окончания Второй мировой войны". Эта дата посвящена победе над милитаристской Японией и окончанию Второй мировой войны. Цель мероприятия — познакомить обучающихся с этим событием и подчеркнуть важность сохранения памяти о подвигах народа в годы войны.</a:t>
            </a:r>
          </a:p>
        </p:txBody>
      </p:sp>
      <p:pic>
        <p:nvPicPr>
          <p:cNvPr id="6" name="8_levitan-ob_yavlenie-ob-okonchanii-velikoy-otechestvennoy-voyny-22-iyunya-1941g-9-maya-1945gsupermuzlo.com_.mp3">
            <a:hlinkClick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1691680" y="2047280"/>
            <a:ext cx="1073745" cy="1073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4039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Tm="3337" p14:dur="1500">
        <p:split orient="vert"/>
      </p:transition>
    </mc:Choice>
    <mc:Fallback>
      <p:transition spd="slow" advTm="3337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24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1143000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ru-RU" b="1" smtClean="0">
                <a:solidFill>
                  <a:srgbClr val="C00000"/>
                </a:solidFill>
              </a:rPr>
              <a:t> «День казачьей воинской славы»</a:t>
            </a:r>
            <a:r>
              <a:rPr lang="ru-RU" b="1" smtClean="0">
                <a:solidFill>
                  <a:srgbClr val="C00000"/>
                </a:solidFill>
                <a:latin typeface="Monotype Corsiva" panose="03010101010201010101" pitchFamily="66" charset="0"/>
              </a:rPr>
              <a:t>             </a:t>
            </a:r>
            <a:endParaRPr lang="ru-RU" b="1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1700808"/>
            <a:ext cx="8208912" cy="424731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/>
              <a:t>14 октября. День казачьей воинской славы. Казаки всегда были неотъемлемой частью российского воинства, проявляя исключительную стойкость, отвагу и преданность Родине. Их вклад в защиту Отечества огромен и восходит ко временам 16 столетия. Важнейшее событие, отражающее значимость казаков- Азовское сидение (1637- 1642) - легендарная защита крепости Азов от османских войск, ставшая символом мужества и сплочённости казаков. Для жителей Ростовской области этот праздник имеет особое значение, ведь именно здесь сосредоточены многие места боевой славы донских казаков. Сегодня учитель- библиотекарь Карманова Н. Б. совместно с советником директора по воспитанию и взаимодействию с детскими общественными объединениями Липодат М. С. организовали выставку "Истоки казачества" для учеников 2,3 классов МБОУ Поселковая СОШ Азовского района. Ребята не только познакомились с выставкой, но и узнали богатство традиций, обычаев и образа жизни российского народа. Ребята послушали казачьи песни.</a:t>
            </a:r>
          </a:p>
        </p:txBody>
      </p:sp>
    </p:spTree>
    <p:extLst>
      <p:ext uri="{BB962C8B-B14F-4D97-AF65-F5344CB8AC3E}">
        <p14:creationId xmlns:p14="http://schemas.microsoft.com/office/powerpoint/2010/main" val="5893290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Tm="3337" p14:dur="1500">
        <p:split orient="vert"/>
      </p:transition>
    </mc:Choice>
    <mc:Fallback>
      <p:transition spd="slow" advTm="3337">
        <p:split orient="vert"/>
      </p:transition>
    </mc:Fallback>
  </mc:AlternateContent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536" y="404664"/>
            <a:ext cx="6157565" cy="4076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63889" y="3140968"/>
            <a:ext cx="5290766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74928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Tm="3337" p14:dur="1500">
        <p:split orient="vert"/>
      </p:transition>
    </mc:Choice>
    <mc:Fallback>
      <p:transition spd="slow" advTm="3337">
        <p:split orient="vert"/>
      </p:transition>
    </mc:Fallback>
  </mc:AlternateContent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496944" cy="1368152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br>
              <a:rPr lang="ru-RU" sz="3200" smtClean="0"/>
            </a:br>
            <a:r>
              <a:rPr lang="ru-RU" sz="2700" b="1" smtClean="0">
                <a:solidFill>
                  <a:srgbClr val="C00000"/>
                </a:solidFill>
              </a:rPr>
              <a:t>Классный час: </a:t>
            </a:r>
            <a:r>
              <a:rPr lang="ru-RU" sz="2700" smtClean="0"/>
              <a:t>Первое </a:t>
            </a:r>
            <a:r>
              <a:rPr lang="ru-RU" sz="2700"/>
              <a:t>освобождение Ростова-на-Дону от фашистских </a:t>
            </a:r>
            <a:r>
              <a:rPr lang="ru-RU" sz="2700" smtClean="0"/>
              <a:t>захватчиков</a:t>
            </a:r>
            <a:br>
              <a:rPr lang="ru-RU" sz="2700" smtClean="0"/>
            </a:br>
            <a:r>
              <a:rPr lang="ru-RU" altLang="ru-RU" sz="2700" b="1" u="sng" smtClean="0">
                <a:latin typeface="Times New Roman" pitchFamily="16" charset="0"/>
                <a:cs typeface="Times New Roman" pitchFamily="16" charset="0"/>
              </a:rPr>
              <a:t>29 </a:t>
            </a:r>
            <a:r>
              <a:rPr lang="ru-RU" altLang="ru-RU" sz="2700" b="1" u="sng">
                <a:latin typeface="Times New Roman" pitchFamily="16" charset="0"/>
                <a:cs typeface="Times New Roman" pitchFamily="16" charset="0"/>
              </a:rPr>
              <a:t>ноября 1941 года</a:t>
            </a:r>
            <a:br>
              <a:rPr lang="ru-RU" altLang="ru-RU" sz="2700" b="1" u="sng">
                <a:latin typeface="Times New Roman" pitchFamily="16" charset="0"/>
                <a:cs typeface="Times New Roman" pitchFamily="16" charset="0"/>
              </a:rPr>
            </a:br>
            <a:endParaRPr lang="ru-RU" sz="2700"/>
          </a:p>
        </p:txBody>
      </p:sp>
      <p:sp>
        <p:nvSpPr>
          <p:cNvPr id="4" name="Прямоугольник 3"/>
          <p:cNvSpPr/>
          <p:nvPr/>
        </p:nvSpPr>
        <p:spPr>
          <a:xfrm>
            <a:off x="3344363" y="1525108"/>
            <a:ext cx="5482218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/>
              <a:t>29 ноября </a:t>
            </a:r>
            <a:r>
              <a:rPr lang="ru-RU"/>
              <a:t>- </a:t>
            </a:r>
            <a:r>
              <a:rPr lang="ru-RU" sz="2000"/>
              <a:t>Первое освобождение Ростова-на-Дону от фашистских захватчиков. 29 ноября для жителей Ростова - памятная дата. В этот день 84 года назад воины Красной Армии освободили город от немецко-фашистских захватчиков. В ноябре 1941-го советские солдаты отбили столицу Дона, завершив восьмидневную оккупацию, ставшую известной как «кровавая неделя». Самые ожесточенные бои шли на Буденновском проспекте, на железнодорожном вокзале и у хлебного завода. В течение трех дней батальон майора связи Нечаева в полном окружении держал оборону в здании городской администрации, параллельно координируя действия других подразделений. </a:t>
            </a:r>
            <a:endParaRPr lang="ru-RU" sz="2000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385926" y="1916832"/>
            <a:ext cx="2952328" cy="353943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b="1">
                <a:solidFill>
                  <a:srgbClr val="C00000"/>
                </a:solidFill>
              </a:rPr>
              <a:t> «ПОДВИГ РОСТОВЧАН: СТРАНИЦЫ МУЖЕСТВА И СТОЙКОСТИ» </a:t>
            </a:r>
          </a:p>
        </p:txBody>
      </p:sp>
    </p:spTree>
    <p:extLst>
      <p:ext uri="{BB962C8B-B14F-4D97-AF65-F5344CB8AC3E}">
        <p14:creationId xmlns:p14="http://schemas.microsoft.com/office/powerpoint/2010/main" val="39276813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Tm="3337" p14:dur="1500">
        <p:split orient="vert"/>
      </p:transition>
    </mc:Choice>
    <mc:Fallback>
      <p:transition spd="slow" advTm="3337">
        <p:split orient="vert"/>
      </p:transition>
    </mc:Fallback>
  </mc:AlternateContent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331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31840" y="7574"/>
            <a:ext cx="4884272" cy="33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48828" y="2899017"/>
            <a:ext cx="5803225" cy="3861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1052735"/>
            <a:ext cx="2483768" cy="424731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/>
              <a:t>Ростов, в  планах  фашистского командования, был   стратегической целью – как  «ворота на  Кавказ» - к  нефти,  пшенице, углю ,руде. Четырежды донская столица становилась ареной ожесточенных боев, дважды город был оккупирован немецкими войсками. </a:t>
            </a:r>
          </a:p>
        </p:txBody>
      </p:sp>
    </p:spTree>
    <p:extLst>
      <p:ext uri="{BB962C8B-B14F-4D97-AF65-F5344CB8AC3E}">
        <p14:creationId xmlns:p14="http://schemas.microsoft.com/office/powerpoint/2010/main" val="17274770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Tm="3337" p14:dur="1500">
        <p:split orient="vert"/>
      </p:transition>
    </mc:Choice>
    <mc:Fallback>
      <p:transition spd="slow" advTm="3337">
        <p:split orient="vert"/>
      </p:transition>
    </mc:Fallback>
  </mc:AlternateContent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75856" y="2816618"/>
            <a:ext cx="5411019" cy="3481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536" y="408157"/>
            <a:ext cx="3740255" cy="2804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400836" y="408157"/>
            <a:ext cx="4572000" cy="230832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/>
              <a:t>Провели классный час:   «Подвиг ростовчан: страницы мужества и стойкости»   для учеников 5 класса, педагог - библиотекарь Карманова Н. Б. совместно с учителем истории Ибрагимовой Л. С. </a:t>
            </a:r>
          </a:p>
          <a:p>
            <a:pPr algn="ctr"/>
            <a:r>
              <a:rPr lang="ru-RU"/>
              <a:t> по инициативе советника директора по воспитанию Липодат М. С. </a:t>
            </a:r>
          </a:p>
        </p:txBody>
      </p:sp>
    </p:spTree>
    <p:extLst>
      <p:ext uri="{BB962C8B-B14F-4D97-AF65-F5344CB8AC3E}">
        <p14:creationId xmlns:p14="http://schemas.microsoft.com/office/powerpoint/2010/main" val="24876722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Tm="3337" p14:dur="1500">
        <p:split orient="vert"/>
      </p:transition>
    </mc:Choice>
    <mc:Fallback>
      <p:transition spd="slow" advTm="3337">
        <p:split orient="vert"/>
      </p:transition>
    </mc:Fallback>
  </mc:AlternateContent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5755924"/>
              </p:ext>
            </p:extLst>
          </p:nvPr>
        </p:nvGraphicFramePr>
        <p:xfrm>
          <a:off x="755576" y="476671"/>
          <a:ext cx="7809218" cy="59888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77038"/>
                <a:gridCol w="1949013"/>
                <a:gridCol w="1883167"/>
              </a:tblGrid>
              <a:tr h="428013"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00">
                          <a:effectLst/>
                        </a:rPr>
                        <a:t>Урок- реконструкция "Без срока давности".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70" marR="55670" marT="0" marB="0" anchor="ctr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00">
                          <a:effectLst/>
                        </a:rPr>
                        <a:t>18.04.2025 г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70" marR="55670" marT="0" marB="0" anchor="ctr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00">
                          <a:effectLst/>
                        </a:rPr>
                        <a:t>12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70" marR="55670" marT="0" marB="0" anchor="ctr"/>
                </a:tc>
              </a:tr>
              <a:tr h="679425"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00">
                          <a:effectLst/>
                        </a:rPr>
                        <a:t>Родительское собрание в МБОУ Поселковая СОШ Азовского района: «О чём говорить с детьми в год 80-летия Победы».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70" marR="55670" marT="0" marB="0" anchor="ctr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00">
                          <a:effectLst/>
                        </a:rPr>
                        <a:t>22.04.2025 г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70" marR="55670" marT="0" marB="0" anchor="ctr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00">
                          <a:effectLst/>
                        </a:rPr>
                        <a:t>18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70" marR="55670" marT="0" marB="0" anchor="ctr"/>
                </a:tc>
              </a:tr>
              <a:tr h="450025"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00">
                          <a:effectLst/>
                        </a:rPr>
                        <a:t>участие в региональной акции "В 6 часов вечера после войны".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70" marR="55670" marT="0" marB="0" anchor="ctr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00">
                          <a:effectLst/>
                        </a:rPr>
                        <a:t>07.05. 2025 г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70" marR="55670" marT="0" marB="0" anchor="ctr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00">
                          <a:effectLst/>
                        </a:rPr>
                        <a:t>17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70" marR="55670" marT="0" marB="0" anchor="ctr"/>
                </a:tc>
              </a:tr>
              <a:tr h="428013"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00" err="1">
                          <a:effectLst/>
                        </a:rPr>
                        <a:t>Акция"Бессмертный полкю Герои среди нас".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70" marR="55670" marT="0" marB="0" anchor="ctr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00">
                          <a:effectLst/>
                        </a:rPr>
                        <a:t>07.05. 2025 г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70" marR="55670" marT="0" marB="0" anchor="ctr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00">
                          <a:effectLst/>
                        </a:rPr>
                        <a:t>3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70" marR="55670" marT="0" marB="0" anchor="ctr"/>
                </a:tc>
              </a:tr>
              <a:tr h="428013"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00">
                          <a:effectLst/>
                        </a:rPr>
                        <a:t>Акция «Читаем детям о войне».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70" marR="55670" marT="0" marB="0" anchor="ctr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00">
                          <a:effectLst/>
                        </a:rPr>
                        <a:t>07.05. 2025 г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70" marR="55670" marT="0" marB="0" anchor="ctr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00">
                          <a:effectLst/>
                        </a:rPr>
                        <a:t>16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70" marR="55670" marT="0" marB="0" anchor="ctr"/>
                </a:tc>
              </a:tr>
              <a:tr h="910420"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00">
                          <a:effectLst/>
                        </a:rPr>
                        <a:t>День солидарности в борьбе с терроризмом.</a:t>
                      </a:r>
                      <a:br>
                        <a:rPr lang="ru-RU" sz="1000">
                          <a:effectLst/>
                        </a:rPr>
                      </a:br>
                      <a:r>
                        <a:rPr lang="ru-RU" sz="1000">
                          <a:effectLst/>
                        </a:rPr>
                        <a:t>просмотр документального фильма "Граждане Беслана" с последующим обсуждением в формате открытого микрофона.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70" marR="55670" marT="0" marB="0" anchor="ctr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00">
                          <a:effectLst/>
                        </a:rPr>
                        <a:t>03.09.2025 г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70" marR="55670" marT="0" marB="0" anchor="ctr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00">
                          <a:effectLst/>
                        </a:rPr>
                        <a:t>156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70" marR="55670" marT="0" marB="0" anchor="ctr"/>
                </a:tc>
              </a:tr>
              <a:tr h="679425"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00">
                          <a:effectLst/>
                        </a:rPr>
                        <a:t>День окончания Второй мировой войны.</a:t>
                      </a:r>
                      <a:br>
                        <a:rPr lang="ru-RU" sz="1000">
                          <a:effectLst/>
                        </a:rPr>
                      </a:br>
                      <a:r>
                        <a:rPr lang="ru-RU" sz="1000">
                          <a:effectLst/>
                        </a:rPr>
                        <a:t>организовали радиолинейку "День окончания Второй мировой войны"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70" marR="55670" marT="0" marB="0" anchor="ctr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00">
                          <a:effectLst/>
                        </a:rPr>
                        <a:t>03.09.2025 г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70" marR="55670" marT="0" marB="0" anchor="ctr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00">
                          <a:effectLst/>
                        </a:rPr>
                        <a:t>112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70" marR="55670" marT="0" marB="0" anchor="ctr"/>
                </a:tc>
              </a:tr>
              <a:tr h="428013"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00">
                          <a:effectLst/>
                        </a:rPr>
                        <a:t>Международный день памяти жертв фашизма.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70" marR="55670" marT="0" marB="0" anchor="ctr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00">
                          <a:effectLst/>
                        </a:rPr>
                        <a:t>14.09.2025 г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70" marR="55670" marT="0" marB="0" anchor="ctr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00">
                          <a:effectLst/>
                        </a:rPr>
                        <a:t>14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70" marR="55670" marT="0" marB="0" anchor="ctr"/>
                </a:tc>
              </a:tr>
              <a:tr h="428013"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00">
                          <a:effectLst/>
                        </a:rPr>
                        <a:t>День казачьей воинской славы.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70" marR="55670" marT="0" marB="0" anchor="ctr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00">
                          <a:effectLst/>
                        </a:rPr>
                        <a:t>14.10.2025 г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70" marR="55670" marT="0" marB="0" anchor="ctr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00">
                          <a:effectLst/>
                        </a:rPr>
                        <a:t>21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70" marR="55670" marT="0" marB="0" anchor="ctr"/>
                </a:tc>
              </a:tr>
              <a:tr h="679425"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00">
                          <a:effectLst/>
                        </a:rPr>
                        <a:t>День памяти погибших при исполнении служебных обязанностей сотрудников органов внутренних дел Российской Федерации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70" marR="55670" marT="0" marB="0" anchor="ctr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00">
                          <a:effectLst/>
                        </a:rPr>
                        <a:t>07.11.2025 г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70" marR="55670" marT="0" marB="0" anchor="ctr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00">
                          <a:effectLst/>
                        </a:rPr>
                        <a:t>7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70" marR="55670" marT="0" marB="0" anchor="ctr"/>
                </a:tc>
              </a:tr>
              <a:tr h="450025"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00">
                          <a:effectLst/>
                        </a:rPr>
                        <a:t>Первое освобождение Ростова-на-Дону от фашистских захватчиков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70" marR="55670" marT="0" marB="0" anchor="ctr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00">
                          <a:effectLst/>
                        </a:rPr>
                        <a:t>28.11.2025 г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70" marR="55670" marT="0" marB="0" anchor="ctr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00">
                          <a:effectLst/>
                        </a:rPr>
                        <a:t>7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70" marR="5567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55454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Tm="3337" p14:dur="1500">
        <p:split orient="vert"/>
      </p:transition>
    </mc:Choice>
    <mc:Fallback>
      <p:transition spd="slow" advTm="3337">
        <p:split orient="vert"/>
      </p:transition>
    </mc:Fallback>
  </mc:AlternateContent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4000" smtClean="0"/>
              <a:t>День </a:t>
            </a:r>
            <a:r>
              <a:rPr lang="ru-RU" sz="4000"/>
              <a:t>полного освобождения Ленинграда от фашистской </a:t>
            </a:r>
            <a:r>
              <a:rPr lang="ru-RU" sz="4000" smtClean="0"/>
              <a:t>блокады</a:t>
            </a:r>
            <a:endParaRPr lang="ru-RU" sz="4000"/>
          </a:p>
        </p:txBody>
      </p:sp>
      <p:pic>
        <p:nvPicPr>
          <p:cNvPr id="9218" name="Picture 2" descr="C:\Users\Учитель\Desktop\МБОУ Поселковая СОШ Мероприятия, посвященные Году защитника Отечества к 80-летию ВОВ\Фото\g0t7t8qsij0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3528" y="1628800"/>
            <a:ext cx="3840863" cy="255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Учитель\Desktop\МБОУ Поселковая СОШ Мероприятия, посвященные Году защитника Отечества к 80-летию ВОВ\Фото\027443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61001" y="1772816"/>
            <a:ext cx="4399073" cy="4399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42017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Tm="3337" p14:dur="1500">
        <p:split orient="vert"/>
      </p:transition>
    </mc:Choice>
    <mc:Fallback>
      <p:transition spd="slow" advTm="3337">
        <p:split orient="vert"/>
      </p:transition>
    </mc:Fallback>
  </mc:AlternateContent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520" y="2132856"/>
            <a:ext cx="4968607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35896" y="2924944"/>
            <a:ext cx="5256584" cy="36636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5536" y="188640"/>
            <a:ext cx="8280920" cy="175432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b="1"/>
              <a:t>В 6 классе МБОУ Поселковая Азовского района был проведён классный час «Дорога жизни»  </a:t>
            </a:r>
            <a:r>
              <a:rPr lang="ru-RU" b="1" smtClean="0"/>
              <a:t> с  использованием </a:t>
            </a:r>
            <a:r>
              <a:rPr lang="ru-RU" b="1"/>
              <a:t>интерактивного материала от Музея Победы. </a:t>
            </a:r>
            <a:endParaRPr lang="ru-RU" b="1" smtClean="0"/>
          </a:p>
          <a:p>
            <a:pPr algn="ctr"/>
            <a:r>
              <a:rPr lang="ru-RU" b="1" smtClean="0"/>
              <a:t>Классный </a:t>
            </a:r>
            <a:r>
              <a:rPr lang="ru-RU" b="1"/>
              <a:t>руководитель   </a:t>
            </a:r>
            <a:r>
              <a:rPr lang="ru-RU" b="1" smtClean="0"/>
              <a:t> </a:t>
            </a:r>
            <a:r>
              <a:rPr lang="ru-RU" b="1" err="1"/>
              <a:t>Красюченко М. С</a:t>
            </a:r>
            <a:r>
              <a:rPr lang="ru-RU" b="1" smtClean="0"/>
              <a:t>.</a:t>
            </a:r>
          </a:p>
          <a:p>
            <a:pPr algn="ctr"/>
            <a:r>
              <a:rPr lang="ru-RU" b="1" smtClean="0"/>
              <a:t> </a:t>
            </a:r>
            <a:r>
              <a:rPr lang="ru-RU" b="1"/>
              <a:t>Советник директора по воспитанию и взаимодействию с детскими общественными объединениями Липодат М. С.</a:t>
            </a:r>
          </a:p>
        </p:txBody>
      </p:sp>
    </p:spTree>
    <p:extLst>
      <p:ext uri="{BB962C8B-B14F-4D97-AF65-F5344CB8AC3E}">
        <p14:creationId xmlns:p14="http://schemas.microsoft.com/office/powerpoint/2010/main" val="11785583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Tm="3337" p14:dur="1500">
        <p:split orient="vert"/>
      </p:transition>
    </mc:Choice>
    <mc:Fallback>
      <p:transition spd="slow" advTm="3337">
        <p:split orient="vert"/>
      </p:transition>
    </mc:Fallback>
  </mc:AlternateContent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26760" cy="1143000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/>
              <a:t>День памяти жертв </a:t>
            </a:r>
            <a:r>
              <a:rPr lang="ru-RU" smtClean="0"/>
              <a:t>Холокоста</a:t>
            </a:r>
            <a:endParaRPr lang="ru-RU"/>
          </a:p>
        </p:txBody>
      </p:sp>
      <p:pic>
        <p:nvPicPr>
          <p:cNvPr id="10242" name="Picture 2" descr="C:\Users\Учитель\Desktop\МБОУ Поселковая СОШ Мероприятия, посвященные Году защитника Отечества к 80-летию ВОВ\Фото\vgA05nDW06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9552" y="1412776"/>
            <a:ext cx="3197509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211960" y="1556792"/>
            <a:ext cx="4572000" cy="129266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smtClean="0"/>
              <a:t>В </a:t>
            </a:r>
            <a:r>
              <a:rPr lang="ru-RU" sz="2400" smtClean="0"/>
              <a:t>10</a:t>
            </a:r>
            <a:r>
              <a:rPr lang="ru-RU" smtClean="0"/>
              <a:t> классе  был организован   кино урок с просмотром короткометражного фильма    "Страна игрушек".               Классный руководитель Папка Н. П.</a:t>
            </a:r>
          </a:p>
        </p:txBody>
      </p:sp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03440" y="3212976"/>
            <a:ext cx="4680520" cy="288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05293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Tm="3337" p14:dur="1500">
        <p:split orient="vert"/>
      </p:transition>
    </mc:Choice>
    <mc:Fallback>
      <p:transition spd="slow" advTm="3337">
        <p:split orient="vert"/>
      </p:transition>
    </mc:Fallback>
  </mc:AlternateContent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8459" y="2492896"/>
            <a:ext cx="7998253" cy="381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39553" y="260648"/>
            <a:ext cx="8070260" cy="193899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000"/>
              <a:t>Учитель истории и обществознания Ибрагимова Л. С. организовала для обучающихся круглый стол на тему «Черно-белый мир: воспитание через фотоснимки». В рамках круглого стола дети познакомились с интерактивной выставкой, посвящённой Холокосту, где они могли увидеть документальные фотографии и арт-объекты, отражающие трагические моменты истории.</a:t>
            </a:r>
          </a:p>
        </p:txBody>
      </p:sp>
    </p:spTree>
    <p:extLst>
      <p:ext uri="{BB962C8B-B14F-4D97-AF65-F5344CB8AC3E}">
        <p14:creationId xmlns:p14="http://schemas.microsoft.com/office/powerpoint/2010/main" val="34785341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Tm="3337" p14:dur="1500">
        <p:split orient="vert"/>
      </p:transition>
    </mc:Choice>
    <mc:Fallback>
      <p:transition spd="slow" advTm="3337">
        <p:split orient="vert"/>
      </p:transition>
    </mc:Fallback>
  </mc:AlternateContent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8118" y="4092883"/>
            <a:ext cx="4318947" cy="2358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3824" y="188640"/>
            <a:ext cx="8229600" cy="1143000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/>
              <a:t>День воинской славы России.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2160" y="1484784"/>
            <a:ext cx="8352928" cy="258532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/>
              <a:t>2 февраля. День воинской славы России. День разгрома советскими войсками немецко-фашистских войск в Сталинградской битве. Сталинградская битва (1942-1943 гг.) началась на правобережье Дона, в ней участвовало более 2 млн. человек, а погибло более миллиона. Она была отмечена самыми кровавыми уличными боями в разрушенном Сталинграде и невероятным героизмом советских солдат трёх фронтов, который потряс немцев, и подорвал их боевой дух. С этой битвы начался перелом в Великой Отечественной войне. В преддверии этой даты ученики 1 класса МБОУ Поселковая СОШ Азовского района приняли участие в виртуальной экскурсии "Дорогами Победы". 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51920" y="4238842"/>
            <a:ext cx="4558789" cy="250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19564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Tm="3337" p14:dur="1500">
        <p:split orient="vert"/>
      </p:transition>
    </mc:Choice>
    <mc:Fallback>
      <p:transition spd="slow" advTm="3337">
        <p:split orient="vert"/>
      </p:transition>
    </mc:Fallback>
  </mc:AlternateContent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373616" cy="1143000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ru-RU"/>
              <a:t>День памяти юного героя-антифашиста.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1556792"/>
            <a:ext cx="8208912" cy="175432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/>
              <a:t>В феврале во всем мире отмечают праздник, установленный ООН - День памяти юного героя-антифашиста. В МБОУ Поселковая СОШ Азовского района была организована акция "Герои Первых", в рамках которой были рассказаны истории детей-героев, отдавших свои жизни в борьбе с фашизмом. Данная акция проводилась Советом Первых в </a:t>
            </a:r>
            <a:r>
              <a:rPr lang="ru-RU" smtClean="0"/>
              <a:t>формате              </a:t>
            </a:r>
            <a:r>
              <a:rPr lang="ru-RU"/>
              <a:t>"дети-детям".</a:t>
            </a: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3528" y="3573016"/>
            <a:ext cx="5454882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48064" y="3717032"/>
            <a:ext cx="3600400" cy="2987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35833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Tm="3337" p14:dur="1500">
        <p:split orient="vert"/>
      </p:transition>
    </mc:Choice>
    <mc:Fallback>
      <p:transition spd="slow" advTm="3337">
        <p:split orient="vert"/>
      </p:transition>
    </mc:Fallback>
  </mc:AlternateContent>
  <p:timing/>
</p:sld>
</file>

<file path=ppt/tags/tag1.xml><?xml version="1.0" encoding="utf-8"?>
<p:tagLst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theme1.xml><?xml version="1.0" encoding="utf-8"?>
<a:theme xmlns:r="http://schemas.openxmlformats.org/officeDocument/2006/relationships" xmlns:a="http://schemas.openxmlformats.org/drawingml/2006/main" name="Тема3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Бумажная">
      <a:majorFont>
        <a:latin typeface="Constantia"/>
        <a:ea typeface="Arial"/>
        <a:cs typeface="Arial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Arial"/>
        <a:cs typeface="Arial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</a:theme>
</file>

<file path=docProps/app.xml><?xml version="1.0" encoding="utf-8"?>
<Properties xmlns:vt="http://schemas.openxmlformats.org/officeDocument/2006/docPropsVTypes" xmlns="http://schemas.openxmlformats.org/officeDocument/2006/extended-properties">
  <Template>Тема31</Template>
  <Company/>
  <PresentationFormat>On-screen Show (4:3)</PresentationFormat>
  <Paragraphs>51</Paragraphs>
  <Slides>28</Slides>
  <Notes>0</Notes>
  <TotalTime>1760</TotalTime>
  <HiddenSlides>0</HiddenSlides>
  <MMClips>1</MMClips>
  <ScaleCrop>0</ScaleCrop>
  <HeadingPairs>
    <vt:vector baseType="variant" size="6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baseType="lpstr" size="34">
      <vt:lpstr>Arial</vt:lpstr>
      <vt:lpstr>Constantia</vt:lpstr>
      <vt:lpstr>Times New Roman</vt:lpstr>
      <vt:lpstr>Calibri</vt:lpstr>
      <vt:lpstr>Monotype Corsiva</vt:lpstr>
      <vt:lpstr>Тема31</vt:lpstr>
      <vt:lpstr>МБОУ Поселковая СОШ Азовского районаЗам. директора по ВР –Ибрагимова Л.С.Советник директора по воспитанию – Липодат М.С.Педагог-библиотекарь , председатель ППО школы - Карманова Н.Б.</vt:lpstr>
      <vt:lpstr>ПЛАН  ПРОВЕДЕННЫХ МЕРОПРИЯТИЙ  посвященные Году защитника Отечества, героизму российских воинов – участников специальной военной операции</vt:lpstr>
      <vt:lpstr>PowerPoint Presentation</vt:lpstr>
      <vt:lpstr>День полного освобождения Ленинграда от фашистской блокады</vt:lpstr>
      <vt:lpstr>PowerPoint Presentation</vt:lpstr>
      <vt:lpstr>День памяти жертв Холокоста</vt:lpstr>
      <vt:lpstr>PowerPoint Presentation</vt:lpstr>
      <vt:lpstr>День воинской славы России.</vt:lpstr>
      <vt:lpstr>День памяти юного героя-антифашиста.</vt:lpstr>
      <vt:lpstr>PowerPoint Presentation</vt:lpstr>
      <vt:lpstr>Проведены беседы.(на  материале  погибших героев п. Новополтавский)</vt:lpstr>
      <vt:lpstr>«Памяти   павших»Виртуальная выставка            ( на  местном материале) </vt:lpstr>
      <vt:lpstr>PowerPoint Presentation</vt:lpstr>
      <vt:lpstr>День героев Отечества.  Встреча «Герои среди нас: Александр Слепченко».</vt:lpstr>
      <vt:lpstr>PowerPoint Presentation</vt:lpstr>
      <vt:lpstr>PowerPoint Presentation</vt:lpstr>
      <vt:lpstr>Акция "Полотно Победы"</vt:lpstr>
      <vt:lpstr>Урок- реконструкция "Без срока давности".</vt:lpstr>
      <vt:lpstr>PowerPoint Presentation</vt:lpstr>
      <vt:lpstr>PowerPoint Presentation</vt:lpstr>
      <vt:lpstr>Акция «Читаем детям о войне».</vt:lpstr>
      <vt:lpstr>PowerPoint Presentation</vt:lpstr>
      <vt:lpstr>День окончания Второй мировой войны.организовали радиолинейку                            "День окончания Второй мировой войны"</vt:lpstr>
      <vt:lpstr> «День казачьей воинской славы»             </vt:lpstr>
      <vt:lpstr>PowerPoint Presentation</vt:lpstr>
      <vt:lpstr>Классный час: Первое освобождение Ростова-на-Дону от фашистских захватчиков29 ноября 1941 года</vt:lpstr>
      <vt:lpstr>PowerPoint Presentation</vt:lpstr>
      <vt:lpstr>PowerPoint Presentation</vt:lpstr>
    </vt:vector>
  </TitlesOfParts>
  <LinksUpToDate>0</LinksUpToDate>
  <SharedDoc>0</SharedDoc>
  <HyperlinksChanged>0</HyperlinksChanged>
  <Application>Aspose.Slides for .NET</Application>
  <AppVersion>19.1200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Презентация PowerPoint</dc:title>
  <dc:creator>Для работы</dc:creator>
  <cp:lastModifiedBy>Учитель</cp:lastModifiedBy>
  <cp:revision>183</cp:revision>
  <cp:lastPrinted>2025-12-19T11:13:53.000</cp:lastPrinted>
  <dcterms:created xsi:type="dcterms:W3CDTF">2018-10-30T20:17:54Z</dcterms:created>
  <dcterms:modified xsi:type="dcterms:W3CDTF">2026-02-25T14:06:40Z</dcterms:modified>
</cp:coreProperties>
</file>