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91" r:id="rId3"/>
    <p:sldId id="256" r:id="rId4"/>
    <p:sldId id="257" r:id="rId5"/>
    <p:sldId id="258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86" r:id="rId14"/>
    <p:sldId id="270" r:id="rId15"/>
    <p:sldId id="276" r:id="rId16"/>
    <p:sldId id="277" r:id="rId17"/>
    <p:sldId id="278" r:id="rId18"/>
    <p:sldId id="279" r:id="rId19"/>
    <p:sldId id="280" r:id="rId20"/>
    <p:sldId id="281" r:id="rId21"/>
    <p:sldId id="275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87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187623" y="260648"/>
            <a:ext cx="7700789" cy="74741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Афанасий Афанасьевич 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4644008" y="1556792"/>
            <a:ext cx="4347338" cy="14254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Фет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4716016" y="3717032"/>
            <a:ext cx="4212084" cy="14963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990033">
                    <a:alpha val="50000"/>
                  </a:srgb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(1820-1892)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8959270" y="594201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3648" y="5517232"/>
            <a:ext cx="7344816" cy="1031207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Афанасий Афанасьевич Фет (при рождении —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Шеншин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поэт-лирик, переводчик и мемуарист, член-корреспондент Петербургской академии наук. </a:t>
            </a:r>
          </a:p>
        </p:txBody>
      </p:sp>
      <p:pic>
        <p:nvPicPr>
          <p:cNvPr id="1026" name="Picture 2" descr="C:\Users\Учитель\Desktop\564x318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651650"/>
            <a:ext cx="4392489" cy="294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04800" y="0"/>
            <a:ext cx="8839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1838г. по 1844г А.Фет учился на словесном факультете Московского университета. Однокурсниками и друзьями Афанасия Фета были будущие известные поэты Аполлон Григорьев, Яков Полонский, философ и историк Сергей Соловьев.</a:t>
            </a:r>
          </a:p>
        </p:txBody>
      </p:sp>
      <p:pic>
        <p:nvPicPr>
          <p:cNvPr id="9219" name="Picture 3" descr="PI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349500"/>
            <a:ext cx="3344863" cy="3887788"/>
          </a:xfrm>
          <a:prstGeom prst="rect">
            <a:avLst/>
          </a:prstGeom>
          <a:noFill/>
        </p:spPr>
      </p:pic>
      <p:pic>
        <p:nvPicPr>
          <p:cNvPr id="9220" name="Picture 4" descr="solove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75" y="2420938"/>
            <a:ext cx="3089275" cy="3816350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143000" y="6172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ru-RU" sz="240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85787" y="6162674"/>
            <a:ext cx="32861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Аполлон Григорьев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143504" y="6172200"/>
            <a:ext cx="32147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Соловьев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246562" y="642918"/>
            <a:ext cx="489743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1840г. Вышел первый сборник стихов Афанасия Фета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«Лирический пантеон».</a:t>
            </a:r>
          </a:p>
          <a:p>
            <a:pPr algn="ctr"/>
            <a:endParaRPr lang="ru-RU" sz="3600" dirty="0">
              <a:solidFill>
                <a:srgbClr val="990033"/>
              </a:solidFill>
            </a:endParaRPr>
          </a:p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В.Г.Белинский писал: «Из живущих в Москве поэтов всех даровитее Фет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</p:txBody>
      </p:sp>
      <p:pic>
        <p:nvPicPr>
          <p:cNvPr id="10243" name="Picture 3" descr="belinski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620713"/>
            <a:ext cx="3733800" cy="51816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l_objects670"/>
          <p:cNvPicPr>
            <a:picLocks noChangeAspect="1" noChangeArrowheads="1"/>
          </p:cNvPicPr>
          <p:nvPr/>
        </p:nvPicPr>
        <p:blipFill>
          <a:blip r:embed="rId2">
            <a:lum bright="-30000" contrast="20000"/>
          </a:blip>
          <a:srcRect/>
          <a:stretch>
            <a:fillRect/>
          </a:stretch>
        </p:blipFill>
        <p:spPr bwMode="auto">
          <a:xfrm>
            <a:off x="611188" y="0"/>
            <a:ext cx="4997450" cy="6858000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867400" y="2924944"/>
            <a:ext cx="30241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А.Фет при поступлении на службу в лейб-гвардию Уланского полка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48680"/>
            <a:ext cx="3024188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ml_objects6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5227638" cy="6858000"/>
          </a:xfrm>
          <a:prstGeom prst="rect">
            <a:avLst/>
          </a:prstGeom>
          <a:noFill/>
        </p:spPr>
      </p:pic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250825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5508625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5580112" y="2060848"/>
            <a:ext cx="31686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выпуск «Вечерних огней» с дарственной надписью поэта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Turgene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484313"/>
            <a:ext cx="4191000" cy="5111750"/>
          </a:xfrm>
          <a:prstGeom prst="rect">
            <a:avLst/>
          </a:prstGeom>
          <a:noFill/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И.С.Тургенев и Н.А.Некрасов редактировали 3-ий сборник стихов Фета.</a:t>
            </a:r>
          </a:p>
        </p:txBody>
      </p:sp>
      <p:pic>
        <p:nvPicPr>
          <p:cNvPr id="16389" name="Picture 5" descr="nekraso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150" y="1484313"/>
            <a:ext cx="4362450" cy="5184775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57200" y="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643438" y="685800"/>
            <a:ext cx="450056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1859г. произошел разрыв А.Фета с журналом «Современник» после резко критической статьи о фетовском переводе Шекспира. М.Е.Салтыков-Щедрин в 1863г.написал статью «Стихотворения А.А.Фета»</a:t>
            </a:r>
          </a:p>
        </p:txBody>
      </p:sp>
      <p:pic>
        <p:nvPicPr>
          <p:cNvPr id="39941" name="Picture 5" descr="saltik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4668837" cy="5472113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457200"/>
            <a:ext cx="91440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3300"/>
                </a:solidFill>
              </a:rPr>
              <a:t>«Если при всей своей искренности, при всей легкости</a:t>
            </a:r>
            <a:r>
              <a:rPr lang="ru-RU" sz="3600" b="1" dirty="0" smtClean="0">
                <a:solidFill>
                  <a:srgbClr val="993300"/>
                </a:solidFill>
              </a:rPr>
              <a:t>, с </a:t>
            </a:r>
            <a:r>
              <a:rPr lang="ru-RU" sz="3600" b="1" dirty="0">
                <a:solidFill>
                  <a:srgbClr val="993300"/>
                </a:solidFill>
              </a:rPr>
              <a:t>которой покоряет поэт сердца читателей, он все-таки должен довольствоваться долею второстепенного поэта, то причина этого заключается в том, что мир, поэтическому воспроизведению которого посвятил себя  г.Фет, довольно тесен, однообразен и ограничен.Для современного человека процесс любви  уже не представляет достаточного разнообразия».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Д.И. Писарев ставит Фета рядом с Я.Полонским, Меем, Бенедиктовым, которых относит к поэтам «чистого искусства». Обращаясь к ним, Писарев писал:</a:t>
            </a:r>
          </a:p>
          <a:p>
            <a:pPr algn="ctr"/>
            <a:r>
              <a:rPr lang="ru-RU" sz="40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«Ведь нельзя, называя себя русским поэтом, не знать того, что наша эпоха занята интересами, идеями гораздо шире и поважнее ваших любовных похождений».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1860г. Фет осуществляет свою мечту и приобретает имение на юге Мценского уезда, а в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1877г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Покупает новое имение-Воробьевку. </a:t>
            </a:r>
          </a:p>
        </p:txBody>
      </p:sp>
      <p:pic>
        <p:nvPicPr>
          <p:cNvPr id="4" name="Picture 4" descr="Дом Фета в усадьбе Воробьев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5536" y="1369106"/>
            <a:ext cx="5306931" cy="403973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5517232"/>
            <a:ext cx="62849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ml_objects6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152" y="1384995"/>
            <a:ext cx="3048372" cy="4187271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684213" y="1125538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кабинет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357818" y="4643446"/>
            <a:ext cx="30670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Гостеприимный дом</a:t>
            </a:r>
          </a:p>
        </p:txBody>
      </p:sp>
      <p:pic>
        <p:nvPicPr>
          <p:cNvPr id="45062" name="Picture 6" descr="PIC9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356100" y="188913"/>
            <a:ext cx="4611688" cy="3387725"/>
          </a:xfrm>
          <a:prstGeom prst="rect">
            <a:avLst/>
          </a:prstGeom>
          <a:noFill/>
        </p:spPr>
      </p:pic>
      <p:pic>
        <p:nvPicPr>
          <p:cNvPr id="45063" name="Picture 7" descr="PIC8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179388" y="3068638"/>
            <a:ext cx="4824412" cy="355123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8678" y="404664"/>
            <a:ext cx="66957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Афанасий Афанасьевич Фет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Шеншин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(23 ноября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декабря) 1820 года, с. Новосёлки,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Мценский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уезд,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губерния, Россия — 21 ноября (3 декабря) 1892 года, Москва, Россия) — поэт, переводчик, член-корреспондент Санкт-Петербургской академии наук.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um.mos.ru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факты из биографии: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семье орловского дворянина А.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Шеншина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Шарлотты Каролины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Фёт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вывезенной им из Германии.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old.bigenc.ru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рождении записан как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Шеншин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в 1835 запись признана незаконной, Фет лишился прав русского дворянина и в документах стал обозначаться как «иностранец»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Фёт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начале 1840-х годов изменено на Фет). </a:t>
            </a:r>
          </a:p>
        </p:txBody>
      </p:sp>
    </p:spTree>
    <p:extLst>
      <p:ext uri="{BB962C8B-B14F-4D97-AF65-F5344CB8AC3E}">
        <p14:creationId xmlns:p14="http://schemas.microsoft.com/office/powerpoint/2010/main" val="2847203978"/>
      </p:ext>
    </p:extLst>
  </p:cSld>
  <p:clrMapOvr>
    <a:masterClrMapping/>
  </p:clrMapOvr>
  <p:transition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57200" y="95250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последние годы жизни Фет был особенно дружен с Л.Н.Толстым.</a:t>
            </a:r>
          </a:p>
        </p:txBody>
      </p:sp>
      <p:pic>
        <p:nvPicPr>
          <p:cNvPr id="46084" name="Picture 4" descr="PI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125538"/>
            <a:ext cx="6005513" cy="546893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 dirty="0"/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7696200" y="304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220072" y="228600"/>
            <a:ext cx="3744541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Печальная берёза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У моего окна,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И прихотью мороза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Разубрана она.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Как гроздья винограда,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Ветвей концы висят, -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И радостен для взгляда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Весь траурный наряд.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Люблю игру денницы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Я замечать на ней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И жаль мне,</a:t>
            </a:r>
            <a:r>
              <a:rPr lang="en-US" sz="2000" b="1" i="1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если птицы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0070C0"/>
                </a:solidFill>
                <a:latin typeface="Georgia" pitchFamily="18" charset="0"/>
              </a:rPr>
              <a:t>Стряхнут красу с ветвей.</a:t>
            </a:r>
          </a:p>
          <a:p>
            <a:pPr>
              <a:spcBef>
                <a:spcPct val="50000"/>
              </a:spcBef>
            </a:pPr>
            <a:endParaRPr lang="ru-RU" sz="2000" b="1" i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7" name="Picture 11" descr="берез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45370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лучи вечер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88913"/>
            <a:ext cx="41402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9388" y="765175"/>
            <a:ext cx="467995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Летний вечер тих и ясен;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Посмотри, как дремлют ивы;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Запад неба бледно-красен,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реки блестят извивы.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 вершин скользя к вершинам,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Ветр</a:t>
            </a: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ползет лесною высью</a:t>
            </a: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Слышишь ржанье по долинам?</a:t>
            </a:r>
          </a:p>
          <a:p>
            <a:pPr algn="r"/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 табун несется рысью</a:t>
            </a:r>
          </a:p>
          <a:p>
            <a:pPr algn="r">
              <a:spcBef>
                <a:spcPct val="100000"/>
              </a:spcBef>
            </a:pP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А. А. ФЕТ.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 descr="Упаковочная бумага"/>
          <p:cNvSpPr txBox="1">
            <a:spLocks noChangeArrowheads="1"/>
          </p:cNvSpPr>
          <p:nvPr/>
        </p:nvSpPr>
        <p:spPr bwMode="auto">
          <a:xfrm rot="10800000">
            <a:off x="5532438" y="2684463"/>
            <a:ext cx="2951162" cy="36671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endParaRPr lang="ru-RU" sz="1800" dirty="0"/>
          </a:p>
        </p:txBody>
      </p:sp>
      <p:sp>
        <p:nvSpPr>
          <p:cNvPr id="2055" name="Text Box 7" descr="Упаковочная бумага"/>
          <p:cNvSpPr txBox="1">
            <a:spLocks noChangeArrowheads="1"/>
          </p:cNvSpPr>
          <p:nvPr/>
        </p:nvSpPr>
        <p:spPr bwMode="auto">
          <a:xfrm>
            <a:off x="5214942" y="0"/>
            <a:ext cx="3929058" cy="6986528"/>
          </a:xfrm>
          <a:prstGeom prst="rect">
            <a:avLst/>
          </a:prstGeom>
          <a:blipFill dpi="0" rotWithShape="1"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125"/>
            <a:endParaRPr lang="ru-RU" sz="3200" i="1" dirty="0" smtClean="0">
              <a:solidFill>
                <a:schemeClr val="bg2">
                  <a:lumMod val="90000"/>
                  <a:lumOff val="10000"/>
                </a:schemeClr>
              </a:solidFill>
              <a:latin typeface="Arial Black" pitchFamily="34" charset="0"/>
            </a:endParaRPr>
          </a:p>
          <a:p>
            <a:pPr marL="365125"/>
            <a:r>
              <a:rPr lang="ru-RU" sz="3200" i="1" dirty="0" smtClean="0">
                <a:solidFill>
                  <a:srgbClr val="0070C0"/>
                </a:solidFill>
                <a:latin typeface="Arial Black" pitchFamily="34" charset="0"/>
              </a:rPr>
              <a:t>Без </a:t>
            </a:r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усилий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С плеском </a:t>
            </a:r>
            <a:r>
              <a:rPr lang="ru-RU" sz="3200" i="1" dirty="0" err="1">
                <a:solidFill>
                  <a:srgbClr val="0070C0"/>
                </a:solidFill>
                <a:latin typeface="Arial Black" pitchFamily="34" charset="0"/>
              </a:rPr>
              <a:t>крылий</a:t>
            </a:r>
            <a:endParaRPr lang="ru-RU" sz="3200" i="1" dirty="0">
              <a:solidFill>
                <a:srgbClr val="0070C0"/>
              </a:solidFill>
              <a:latin typeface="Arial Black" pitchFamily="34" charset="0"/>
            </a:endParaRP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Залетать-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В мир стремлений,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Преклонений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И молитв;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Радость чуя,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Не хочу я</a:t>
            </a:r>
          </a:p>
          <a:p>
            <a:pPr marL="365125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</a:rPr>
              <a:t>Ваших битв</a:t>
            </a:r>
            <a:r>
              <a:rPr lang="ru-RU" sz="3200" i="1" dirty="0" smtClean="0">
                <a:solidFill>
                  <a:srgbClr val="0070C0"/>
                </a:solidFill>
                <a:latin typeface="Arial Black" pitchFamily="34" charset="0"/>
              </a:rPr>
              <a:t>.</a:t>
            </a:r>
          </a:p>
          <a:p>
            <a:pPr algn="r"/>
            <a:r>
              <a:rPr lang="ru-RU" sz="3200" i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Arial Black" pitchFamily="34" charset="0"/>
              </a:rPr>
              <a:t>                 </a:t>
            </a:r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А.А.Фет.</a:t>
            </a:r>
          </a:p>
        </p:txBody>
      </p:sp>
      <p:pic>
        <p:nvPicPr>
          <p:cNvPr id="2050" name="Picture 2" descr="C:\Users\Учитель\Desktop\Мероприятия ноябрь декабрь 2025\Мероприятия декабрь 2025\f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70407"/>
            <a:ext cx="4062317" cy="541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Содержимое 5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4283967" cy="566124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беден наш язык! –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Хочу и не  могу. –</a:t>
            </a:r>
          </a:p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передать ни другу, ни врагу,</a:t>
            </a:r>
          </a:p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буйствует в груди прозрачною волною…</a:t>
            </a:r>
          </a:p>
        </p:txBody>
      </p:sp>
      <p:pic>
        <p:nvPicPr>
          <p:cNvPr id="3074" name="Picture 2" descr="C:\Users\Учитель\Desktop\Мероприятия ноябрь декабрь 2025\Мероприятия декабрь 2025\img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986" y="1700808"/>
            <a:ext cx="4110638" cy="410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"/>
            <a:ext cx="4497388" cy="1000107"/>
          </a:xfrm>
        </p:spPr>
        <p:txBody>
          <a:bodyPr>
            <a:normAutofit/>
          </a:bodyPr>
          <a:lstStyle/>
          <a:p>
            <a:r>
              <a:rPr lang="ru-RU" sz="2800" b="1" i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М.Е. САЛТЫКОВ-ЩЕДРИН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0" y="1071546"/>
            <a:ext cx="4497388" cy="5429288"/>
          </a:xfrm>
        </p:spPr>
        <p:txBody>
          <a:bodyPr>
            <a:normAutofit fontScale="92500"/>
          </a:bodyPr>
          <a:lstStyle/>
          <a:p>
            <a:pPr marL="180000" indent="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«Большая часть его  стихотворений дышит самою искреннею свежестью, а романсы его распевает чуть ли не вся Россия»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«Стихотворения А.А. Фета» (1863)</a:t>
            </a:r>
            <a:endParaRPr lang="ru-RU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286249" y="1"/>
            <a:ext cx="4857751" cy="1000107"/>
          </a:xfrm>
        </p:spPr>
        <p:txBody>
          <a:bodyPr>
            <a:normAutofit/>
          </a:bodyPr>
          <a:lstStyle/>
          <a:p>
            <a:pPr algn="ctr"/>
            <a:r>
              <a:rPr lang="ru-RU" sz="2800" b="1" i="1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П.И. ЧАЙКОВСКИЙ</a:t>
            </a:r>
          </a:p>
        </p:txBody>
      </p:sp>
      <p:sp>
        <p:nvSpPr>
          <p:cNvPr id="5126" name="Содержимое 8"/>
          <p:cNvSpPr>
            <a:spLocks noGrp="1"/>
          </p:cNvSpPr>
          <p:nvPr>
            <p:ph sz="quarter" idx="4"/>
          </p:nvPr>
        </p:nvSpPr>
        <p:spPr>
          <a:xfrm>
            <a:off x="4429124" y="1142984"/>
            <a:ext cx="4714875" cy="5715016"/>
          </a:xfrm>
        </p:spPr>
        <p:txBody>
          <a:bodyPr>
            <a:normAutofit/>
          </a:bodyPr>
          <a:lstStyle/>
          <a:p>
            <a:pPr marL="179388" indent="0" algn="ctr">
              <a:buFont typeface="Wingdings 2" pitchFamily="18" charset="2"/>
              <a:buNone/>
            </a:pPr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«Фет в лучшие свои минуты выходит из пределов, указанных поэзии, и смело делает шаг в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н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ашу область… Это не просто поэт, скорее поэт-музыкант, как бы избегающий даже таких тем, которые поддаются выражению словом»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24384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Афанасий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Фет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в Орловской губернии, недалеко от города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Мценска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PIC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484438" y="188913"/>
            <a:ext cx="6561137" cy="6556375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l_objects6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429124" y="642918"/>
            <a:ext cx="433387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доме отца Афанасий прожил до 14 лет. По совету В.А.Жуковского , друга отца, юношу отправили учиться в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 </a:t>
            </a:r>
            <a:r>
              <a:rPr lang="ru-RU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Вееро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пансион Крюммера.</a:t>
            </a:r>
          </a:p>
        </p:txBody>
      </p:sp>
      <p:pic>
        <p:nvPicPr>
          <p:cNvPr id="7175" name="Picture 7" descr="gukovskS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9991" r="8653"/>
          <a:stretch>
            <a:fillRect/>
          </a:stretch>
        </p:blipFill>
        <p:spPr bwMode="auto">
          <a:xfrm>
            <a:off x="152400" y="620713"/>
            <a:ext cx="3917950" cy="5703887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00563" y="404813"/>
            <a:ext cx="4397375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1837г. Афанасий Фет приезжает в Москву, учится в частном  пансионе Михаила Петровича Погодина, историка, журналиста, редактора журнала «Москвитянин». В доме Погодина жил тогда приехавший из-за границы Н. В. Гоголь. Именно ему показал Погодин тетрадь со стихами А.Фета 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81000" y="4800600"/>
            <a:ext cx="35702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Н.В. Гоголь сказал : «Это несомненное дарование»</a:t>
            </a:r>
          </a:p>
        </p:txBody>
      </p:sp>
      <p:pic>
        <p:nvPicPr>
          <p:cNvPr id="8199" name="Picture 7" descr="gog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" y="188913"/>
            <a:ext cx="3752850" cy="453548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Тема38</Template>
  <TotalTime>87</TotalTime>
  <Words>647</Words>
  <Application>Microsoft Office PowerPoint</Application>
  <PresentationFormat>Экран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Тема38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Учитель</cp:lastModifiedBy>
  <cp:revision>29</cp:revision>
  <dcterms:created xsi:type="dcterms:W3CDTF">2010-11-23T12:57:20Z</dcterms:created>
  <dcterms:modified xsi:type="dcterms:W3CDTF">2026-01-19T08:09:03Z</dcterms:modified>
</cp:coreProperties>
</file>