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71" r:id="rId2"/>
    <p:sldId id="257" r:id="rId3"/>
    <p:sldId id="258" r:id="rId4"/>
    <p:sldId id="259" r:id="rId5"/>
    <p:sldId id="266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0" d="100"/>
          <a:sy n="120" d="100"/>
        </p:scale>
        <p:origin x="-72" y="14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4FB115F-00F1-42B0-B492-773AA7A31CD7}" type="datetimeFigureOut">
              <a:rPr lang="ru-RU" smtClean="0"/>
              <a:pPr/>
              <a:t>26.05.2026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B1E199-888A-4FD3-A54D-E765E41859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4FB115F-00F1-42B0-B492-773AA7A31CD7}" type="datetimeFigureOut">
              <a:rPr lang="ru-RU" smtClean="0"/>
              <a:pPr/>
              <a:t>26.05.2026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B1E199-888A-4FD3-A54D-E765E41859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4FB115F-00F1-42B0-B492-773AA7A31CD7}" type="datetimeFigureOut">
              <a:rPr lang="ru-RU" smtClean="0"/>
              <a:pPr/>
              <a:t>26.05.2026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B1E199-888A-4FD3-A54D-E765E41859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4FB115F-00F1-42B0-B492-773AA7A31CD7}" type="datetimeFigureOut">
              <a:rPr lang="ru-RU" smtClean="0"/>
              <a:pPr/>
              <a:t>26.05.2026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B1E199-888A-4FD3-A54D-E765E41859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4FB115F-00F1-42B0-B492-773AA7A31CD7}" type="datetimeFigureOut">
              <a:rPr lang="ru-RU" smtClean="0"/>
              <a:pPr/>
              <a:t>26.05.2026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B1E199-888A-4FD3-A54D-E765E41859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4FB115F-00F1-42B0-B492-773AA7A31CD7}" type="datetimeFigureOut">
              <a:rPr lang="ru-RU" smtClean="0"/>
              <a:pPr/>
              <a:t>26.05.2026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B1E199-888A-4FD3-A54D-E765E41859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4FB115F-00F1-42B0-B492-773AA7A31CD7}" type="datetimeFigureOut">
              <a:rPr lang="ru-RU" smtClean="0"/>
              <a:pPr/>
              <a:t>26.05.2026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B1E199-888A-4FD3-A54D-E765E41859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4FB115F-00F1-42B0-B492-773AA7A31CD7}" type="datetimeFigureOut">
              <a:rPr lang="ru-RU" smtClean="0"/>
              <a:pPr/>
              <a:t>26.05.2026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B1E199-888A-4FD3-A54D-E765E41859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4FB115F-00F1-42B0-B492-773AA7A31CD7}" type="datetimeFigureOut">
              <a:rPr lang="ru-RU" smtClean="0"/>
              <a:pPr/>
              <a:t>26.05.2026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B1E199-888A-4FD3-A54D-E765E41859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4FB115F-00F1-42B0-B492-773AA7A31CD7}" type="datetimeFigureOut">
              <a:rPr lang="ru-RU" smtClean="0"/>
              <a:pPr/>
              <a:t>26.05.2026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B1E199-888A-4FD3-A54D-E765E41859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4FB115F-00F1-42B0-B492-773AA7A31CD7}" type="datetimeFigureOut">
              <a:rPr lang="ru-RU" smtClean="0"/>
              <a:pPr/>
              <a:t>26.05.2026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B1E199-888A-4FD3-A54D-E765E41859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alphaModFix amt="6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A4FB115F-00F1-42B0-B492-773AA7A31CD7}" type="datetimeFigureOut">
              <a:rPr lang="ru-RU" smtClean="0"/>
              <a:pPr/>
              <a:t>26.05.2026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EAB1E199-888A-4FD3-A54D-E765E418595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split orient="vert"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47800" y="3657600"/>
            <a:ext cx="6172200" cy="2667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6600" dirty="0">
                <a:solidFill>
                  <a:srgbClr val="C00000"/>
                </a:solidFill>
                <a:latin typeface="Monotype Corsiva" pitchFamily="66" charset="0"/>
              </a:rPr>
              <a:t>«Сатиры смелый </a:t>
            </a:r>
            <a:r>
              <a:rPr lang="ru-RU" sz="6600" dirty="0" smtClean="0">
                <a:solidFill>
                  <a:srgbClr val="C00000"/>
                </a:solidFill>
                <a:latin typeface="Monotype Corsiva" pitchFamily="66" charset="0"/>
              </a:rPr>
              <a:t>властелин</a:t>
            </a:r>
            <a:r>
              <a:rPr lang="ru-RU" sz="8000" dirty="0" smtClean="0">
                <a:solidFill>
                  <a:srgbClr val="C00000"/>
                </a:solidFill>
                <a:latin typeface="Monotype Corsiva" pitchFamily="66" charset="0"/>
              </a:rPr>
              <a:t>»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2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362200"/>
            <a:ext cx="7467600" cy="142394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33048"/>
            <a:ext cx="365760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03744" y="152400"/>
            <a:ext cx="37682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0" b="1" dirty="0" smtClean="0">
                <a:solidFill>
                  <a:srgbClr val="C00000"/>
                </a:solidFill>
                <a:latin typeface="Bahnschrift SemiCondensed" panose="020B0502040204020203" pitchFamily="34" charset="0"/>
              </a:rPr>
              <a:t>200 </a:t>
            </a:r>
            <a:r>
              <a:rPr lang="ru-RU" sz="8000" b="1" dirty="0" smtClean="0">
                <a:solidFill>
                  <a:srgbClr val="C00000"/>
                </a:solidFill>
              </a:rPr>
              <a:t>лет</a:t>
            </a:r>
            <a:endParaRPr lang="ru-RU" sz="8000" b="1" dirty="0">
              <a:solidFill>
                <a:srgbClr val="C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28800" y="3200400"/>
            <a:ext cx="5867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27 -  200 лет со дня рождения русского писателя-сатирика Михаила </a:t>
            </a:r>
            <a:r>
              <a:rPr lang="ru-RU" dirty="0" err="1"/>
              <a:t>Евграфовича</a:t>
            </a:r>
            <a:r>
              <a:rPr lang="ru-RU" dirty="0"/>
              <a:t> Салтыкова-Щедрина (1826-1889)</a:t>
            </a:r>
          </a:p>
        </p:txBody>
      </p:sp>
    </p:spTree>
    <p:extLst>
      <p:ext uri="{BB962C8B-B14F-4D97-AF65-F5344CB8AC3E}">
        <p14:creationId xmlns:p14="http://schemas.microsoft.com/office/powerpoint/2010/main" val="4100059324"/>
      </p:ext>
    </p:extLst>
  </p:cSld>
  <p:clrMapOvr>
    <a:masterClrMapping/>
  </p:clrMapOvr>
  <p:transition>
    <p:split orient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476672"/>
            <a:ext cx="8820472" cy="1054250"/>
          </a:xfrm>
        </p:spPr>
        <p:txBody>
          <a:bodyPr/>
          <a:lstStyle/>
          <a:p>
            <a:r>
              <a:rPr lang="ru-RU" sz="4400" dirty="0" smtClean="0">
                <a:latin typeface="Monotype Corsiva" pitchFamily="66" charset="0"/>
              </a:rPr>
              <a:t>«Как один мужик двух генералов прокормил»</a:t>
            </a:r>
            <a:endParaRPr lang="ru-RU" sz="4400" dirty="0">
              <a:latin typeface="Monotype Corsiva" pitchFamily="66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2696369"/>
            <a:ext cx="3810000" cy="2333625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9191" y="2514441"/>
            <a:ext cx="2036618" cy="2697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48433254"/>
      </p:ext>
    </p:extLst>
  </p:cSld>
  <p:clrMapOvr>
    <a:masterClrMapping/>
  </p:clrMapOvr>
  <p:transition>
    <p:split orient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Русским духом пахнет…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33600"/>
            <a:ext cx="4503738" cy="43195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688" y="2997200"/>
            <a:ext cx="3516312" cy="26368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95111719"/>
      </p:ext>
    </p:extLst>
  </p:cSld>
  <p:clrMapOvr>
    <a:masterClrMapping/>
  </p:clrMapOvr>
  <p:transition>
    <p:split orient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«Премудрый пескарь»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204864"/>
            <a:ext cx="3528392" cy="40324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276872"/>
            <a:ext cx="3803650" cy="39470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39022385"/>
      </p:ext>
    </p:extLst>
  </p:cSld>
  <p:clrMapOvr>
    <a:masterClrMapping/>
  </p:clrMapOvr>
  <p:transition>
    <p:split orient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7756263" cy="1054250"/>
          </a:xfrm>
        </p:spPr>
        <p:txBody>
          <a:bodyPr/>
          <a:lstStyle/>
          <a:p>
            <a:r>
              <a:rPr lang="ru-RU" sz="3200" dirty="0" smtClean="0">
                <a:latin typeface="Monotype Corsiva" pitchFamily="66" charset="0"/>
              </a:rPr>
              <a:t>«Есть ли на свете ещё более сильное средство противостоять всем издевательствам мира и судьбы, чем смех!»</a:t>
            </a:r>
            <a:endParaRPr lang="ru-RU" sz="3200" dirty="0">
              <a:latin typeface="Monotype Corsiva" pitchFamily="66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204864"/>
            <a:ext cx="3672408" cy="38766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0" y="1720056"/>
            <a:ext cx="2857500" cy="4286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14427150"/>
      </p:ext>
    </p:extLst>
  </p:cSld>
  <p:clrMapOvr>
    <a:masterClrMapping/>
  </p:clrMapOvr>
  <p:transition>
    <p:split orient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99592" y="980728"/>
            <a:ext cx="7756263" cy="1054250"/>
          </a:xfrm>
        </p:spPr>
        <p:txBody>
          <a:bodyPr/>
          <a:lstStyle/>
          <a:p>
            <a:r>
              <a:rPr lang="ru-RU" sz="3600" dirty="0" smtClean="0">
                <a:latin typeface="Monotype Corsiva" pitchFamily="66" charset="0"/>
              </a:rPr>
              <a:t>Новаторство М.Е. Салтыкова-Щедрина как писателя-сатирика.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827584" y="2204864"/>
            <a:ext cx="7745505" cy="387781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Monotype Corsiva" pitchFamily="66" charset="0"/>
              </a:rPr>
              <a:t>Талантливо и виртуозно осуществляет социальное обличение.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Monotype Corsiva" pitchFamily="66" charset="0"/>
              </a:rPr>
              <a:t>Наполняет традиционную народную форму- сказка- новым содержанием.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Monotype Corsiva" pitchFamily="66" charset="0"/>
              </a:rPr>
              <a:t>В иносказательной форме передаёт абсурд и несостоятельность изображаемой ситуации.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Monotype Corsiva" pitchFamily="66" charset="0"/>
              </a:rPr>
              <a:t>Язык глубоко народен, близок к русскому фольклору: традиционные сказочные приёмы, образы, пословицы, поговорки,                присказки.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Monotype Corsiva" pitchFamily="66" charset="0"/>
              </a:rPr>
              <a:t>Фантастический мир сказок реален, несёт в себе обобщённое социальное и политическое содержание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Monotype Corsiva" pitchFamily="66" charset="0"/>
              </a:rPr>
              <a:t>Несоответствие формы и содержания способствует резкому обнажению типа или </a:t>
            </a:r>
            <a:r>
              <a:rPr lang="ru-RU" sz="2000" smtClean="0">
                <a:latin typeface="Monotype Corsiva" pitchFamily="66" charset="0"/>
              </a:rPr>
              <a:t>обстоятельства</a:t>
            </a:r>
            <a:r>
              <a:rPr lang="ru-RU" sz="2000" smtClean="0">
                <a:latin typeface="Monotype Corsiva" pitchFamily="66" charset="0"/>
              </a:rPr>
              <a:t>.</a:t>
            </a:r>
            <a:endParaRPr lang="ru-RU" sz="2000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303164"/>
      </p:ext>
    </p:extLst>
  </p:cSld>
  <p:clrMapOvr>
    <a:masterClrMapping/>
  </p:clrMapOvr>
  <p:transition>
    <p:split orient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62000" y="5257800"/>
            <a:ext cx="7756263" cy="105425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Спасибо за внимание!</a:t>
            </a:r>
            <a:endParaRPr lang="ru-RU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350" y="152400"/>
            <a:ext cx="563245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1750714"/>
      </p:ext>
    </p:extLst>
  </p:cSld>
  <p:clrMapOvr>
    <a:masterClrMapping/>
  </p:clrMapOvr>
  <p:transition>
    <p:split orient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latin typeface="Monotype Corsiva" pitchFamily="66" charset="0"/>
              </a:rPr>
              <a:t>Гроза духа, оскорбленного позором общества</a:t>
            </a:r>
            <a:endParaRPr lang="ru-RU" sz="4000" dirty="0">
              <a:latin typeface="Monotype Corsiva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204864"/>
            <a:ext cx="2973030" cy="40040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259632" y="6309320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(1826-1889)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923928" y="2492896"/>
            <a:ext cx="49685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Monotype Corsiva" pitchFamily="66" charset="0"/>
              </a:rPr>
              <a:t>«Цель моя – обличение того, от чего происходят и развиваются общие народные недостатки и бедствия, борьба против главного существенного зла, - всего порочного, бесчестного и недостойного человека».</a:t>
            </a:r>
            <a:endParaRPr lang="ru-RU" sz="2400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6141570"/>
      </p:ext>
    </p:extLst>
  </p:cSld>
  <p:clrMapOvr>
    <a:masterClrMapping/>
  </p:clrMapOvr>
  <p:transition>
    <p:split orient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latin typeface="Monotype Corsiva" pitchFamily="66" charset="0"/>
              </a:rPr>
              <a:t>М.Е. Салтыков-Щедрин </a:t>
            </a:r>
            <a:br>
              <a:rPr lang="ru-RU" sz="4000" dirty="0" smtClean="0">
                <a:latin typeface="Monotype Corsiva" pitchFamily="66" charset="0"/>
              </a:rPr>
            </a:br>
            <a:r>
              <a:rPr lang="ru-RU" sz="4000" dirty="0" smtClean="0">
                <a:latin typeface="Monotype Corsiva" pitchFamily="66" charset="0"/>
              </a:rPr>
              <a:t>как писатель-сатирик</a:t>
            </a:r>
            <a:endParaRPr lang="ru-RU" sz="4000" dirty="0"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1" y="2204864"/>
            <a:ext cx="5040559" cy="446449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Monotype Corsiva" pitchFamily="66" charset="0"/>
              </a:rPr>
              <a:t>Понятия, характеризующие творчество писателя: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Monotype Corsiva" pitchFamily="66" charset="0"/>
              </a:rPr>
              <a:t>Комическое (от греч. </a:t>
            </a:r>
            <a:r>
              <a:rPr lang="en-US" dirty="0" err="1" smtClean="0">
                <a:latin typeface="Monotype Corsiva" pitchFamily="66" charset="0"/>
              </a:rPr>
              <a:t>komikos</a:t>
            </a:r>
            <a:r>
              <a:rPr lang="en-US" dirty="0" smtClean="0">
                <a:latin typeface="Monotype Corsiva" pitchFamily="66" charset="0"/>
              </a:rPr>
              <a:t> – </a:t>
            </a:r>
            <a:r>
              <a:rPr lang="ru-RU" dirty="0" smtClean="0">
                <a:latin typeface="Monotype Corsiva" pitchFamily="66" charset="0"/>
              </a:rPr>
              <a:t>веселый, смешной, и </a:t>
            </a:r>
            <a:r>
              <a:rPr lang="en-US" dirty="0" err="1" smtClean="0">
                <a:latin typeface="Monotype Corsiva" pitchFamily="66" charset="0"/>
              </a:rPr>
              <a:t>komos</a:t>
            </a:r>
            <a:r>
              <a:rPr lang="en-US" dirty="0" smtClean="0">
                <a:latin typeface="Monotype Corsiva" pitchFamily="66" charset="0"/>
              </a:rPr>
              <a:t> </a:t>
            </a:r>
            <a:r>
              <a:rPr lang="ru-RU" dirty="0" smtClean="0">
                <a:latin typeface="Monotype Corsiva" pitchFamily="66" charset="0"/>
              </a:rPr>
              <a:t>– веселая ватага ряженых на сельских празднествах Диониса в Древней Греции)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Monotype Corsiva" pitchFamily="66" charset="0"/>
              </a:rPr>
              <a:t>Сатирическое (от лат. </a:t>
            </a:r>
            <a:r>
              <a:rPr lang="en-US" dirty="0" err="1" smtClean="0">
                <a:latin typeface="Monotype Corsiva" pitchFamily="66" charset="0"/>
              </a:rPr>
              <a:t>satura</a:t>
            </a:r>
            <a:r>
              <a:rPr lang="en-US" dirty="0" smtClean="0">
                <a:latin typeface="Monotype Corsiva" pitchFamily="66" charset="0"/>
              </a:rPr>
              <a:t> –</a:t>
            </a:r>
            <a:r>
              <a:rPr lang="ru-RU" dirty="0" smtClean="0">
                <a:latin typeface="Monotype Corsiva" pitchFamily="66" charset="0"/>
              </a:rPr>
              <a:t> смесь)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Monotype Corsiva" pitchFamily="66" charset="0"/>
              </a:rPr>
              <a:t>Пародия (от греч. </a:t>
            </a:r>
            <a:r>
              <a:rPr lang="en-US" dirty="0" err="1">
                <a:latin typeface="Monotype Corsiva" pitchFamily="66" charset="0"/>
              </a:rPr>
              <a:t>p</a:t>
            </a:r>
            <a:r>
              <a:rPr lang="en-US" dirty="0" err="1" smtClean="0">
                <a:latin typeface="Monotype Corsiva" pitchFamily="66" charset="0"/>
              </a:rPr>
              <a:t>arodia</a:t>
            </a:r>
            <a:r>
              <a:rPr lang="en-US" dirty="0" smtClean="0">
                <a:latin typeface="Monotype Corsiva" pitchFamily="66" charset="0"/>
              </a:rPr>
              <a:t> – </a:t>
            </a:r>
            <a:r>
              <a:rPr lang="ru-RU" dirty="0" err="1" smtClean="0">
                <a:latin typeface="Monotype Corsiva" pitchFamily="66" charset="0"/>
              </a:rPr>
              <a:t>противопеснь</a:t>
            </a:r>
            <a:r>
              <a:rPr lang="ru-RU" dirty="0" smtClean="0">
                <a:latin typeface="Monotype Corsiva" pitchFamily="66" charset="0"/>
              </a:rPr>
              <a:t>)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181347"/>
            <a:ext cx="3353969" cy="44536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34650860"/>
      </p:ext>
    </p:extLst>
  </p:cSld>
  <p:clrMapOvr>
    <a:masterClrMapping/>
  </p:clrMapOvr>
  <p:transition>
    <p:split orient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Комическое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4784878"/>
            <a:ext cx="8265241" cy="208823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latin typeface="Monotype Corsiva" pitchFamily="66" charset="0"/>
              </a:rPr>
              <a:t>Комическое – общественно значимое жизненное противоречие, которое в искусстве является объектом особой эмоционально насыщенной эстетической критики – осмеяния (словарь литературоведческих терминов).</a:t>
            </a:r>
          </a:p>
          <a:p>
            <a:r>
              <a:rPr lang="ru-RU" dirty="0" smtClean="0">
                <a:latin typeface="Monotype Corsiva" pitchFamily="66" charset="0"/>
              </a:rPr>
              <a:t>Комическое – смешное (Литературный энциклопедический словарь).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2193647"/>
            <a:ext cx="3744416" cy="25118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43080898"/>
      </p:ext>
    </p:extLst>
  </p:cSld>
  <p:clrMapOvr>
    <a:masterClrMapping/>
  </p:clrMapOvr>
  <p:transition>
    <p:split orient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Сатирическое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14400" y="1219200"/>
            <a:ext cx="7673497" cy="345730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Monotype Corsiva" pitchFamily="66" charset="0"/>
              </a:rPr>
              <a:t>Сатирическое – стихотворный жанр античности, в котором в виде пародий, посланий, памфлетов и т.д. разрабатывалась самая разнообразная тематика.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Monotype Corsiva" pitchFamily="66" charset="0"/>
              </a:rPr>
              <a:t>Сатирическое – беспощадное, уничтожающее переосмысление объекта изображения (и критики), разрешающееся смехом; специфический способ художественного воспроизведения действительности (Литературный энциклопедический словарь).</a:t>
            </a:r>
            <a:endParaRPr lang="ru-RU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6083273"/>
      </p:ext>
    </p:extLst>
  </p:cSld>
  <p:clrMapOvr>
    <a:masterClrMapping/>
  </p:clrMapOvr>
  <p:transition>
    <p:split orient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Пародия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Пародия – вид сатирического произведения, целью которого является осмеяние литературного направления, жанра, стиля, манеры писателя, отдельного произведения; обычно строится на нарочитом несоответствии стилистических и тематических планов художественной форме (Литературный энциклопедический словарь).</a:t>
            </a:r>
            <a:endParaRPr lang="ru-RU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3263475"/>
      </p:ext>
    </p:extLst>
  </p:cSld>
  <p:clrMapOvr>
    <a:masterClrMapping/>
  </p:clrMapOvr>
  <p:transition>
    <p:split orient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«Сказки для детей изрядного возраста»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042145"/>
            <a:ext cx="3802477" cy="4550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211960" y="2240280"/>
            <a:ext cx="4680519" cy="3877056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Monotype Corsiva" pitchFamily="66" charset="0"/>
              </a:rPr>
              <a:t>Всего писателем создано 32 сказки.</a:t>
            </a:r>
          </a:p>
          <a:p>
            <a:r>
              <a:rPr lang="ru-RU" sz="1800" dirty="0" smtClean="0">
                <a:latin typeface="Monotype Corsiva" pitchFamily="66" charset="0"/>
              </a:rPr>
              <a:t>Автор выразил «особенное паталогическое состояние, в котором находилось русское общество»</a:t>
            </a:r>
          </a:p>
          <a:p>
            <a:r>
              <a:rPr lang="ru-RU" sz="1800" dirty="0" smtClean="0">
                <a:latin typeface="Monotype Corsiva" pitchFamily="66" charset="0"/>
              </a:rPr>
              <a:t>Многие сказки написаны в жанре животного эпоса.</a:t>
            </a:r>
          </a:p>
          <a:p>
            <a:r>
              <a:rPr lang="ru-RU" sz="1800" dirty="0" smtClean="0">
                <a:latin typeface="Monotype Corsiva" pitchFamily="66" charset="0"/>
              </a:rPr>
              <a:t>Маски животных нужны писателю и  для аллегории, и для низведения человека до положения хищного животного.</a:t>
            </a:r>
          </a:p>
          <a:p>
            <a:r>
              <a:rPr lang="ru-RU" sz="1800" dirty="0" smtClean="0">
                <a:latin typeface="Monotype Corsiva" pitchFamily="66" charset="0"/>
              </a:rPr>
              <a:t>Помимо сказок о животных, у писателя есть сказки, где действуют </a:t>
            </a:r>
            <a:r>
              <a:rPr lang="ru-RU" sz="1800" dirty="0">
                <a:latin typeface="Monotype Corsiva" pitchFamily="66" charset="0"/>
              </a:rPr>
              <a:t>л</a:t>
            </a:r>
            <a:r>
              <a:rPr lang="ru-RU" sz="1800" dirty="0" smtClean="0">
                <a:latin typeface="Monotype Corsiva" pitchFamily="66" charset="0"/>
              </a:rPr>
              <a:t>юди. Особые художественные приёмы автора- ирония, гипербола, гротеск, эзопов язык.</a:t>
            </a:r>
            <a:endParaRPr lang="ru-RU" sz="1800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460379"/>
      </p:ext>
    </p:extLst>
  </p:cSld>
  <p:clrMapOvr>
    <a:masterClrMapping/>
  </p:clrMapOvr>
  <p:transition>
    <p:split orient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570156"/>
            <a:ext cx="8712968" cy="1054250"/>
          </a:xfrm>
        </p:spPr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Своеобразие сказок писателя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827584" y="2240280"/>
            <a:ext cx="3662120" cy="3877056"/>
          </a:xfrm>
        </p:spPr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…А если б, между нами,</a:t>
            </a:r>
          </a:p>
          <a:p>
            <a:pPr marL="0" indent="0">
              <a:buNone/>
            </a:pPr>
            <a:r>
              <a:rPr lang="ru-RU" dirty="0" smtClean="0">
                <a:latin typeface="Monotype Corsiva" pitchFamily="66" charset="0"/>
              </a:rPr>
              <a:t>Был цензором назначен я, </a:t>
            </a:r>
          </a:p>
          <a:p>
            <a:pPr marL="0" indent="0">
              <a:buNone/>
            </a:pPr>
            <a:r>
              <a:rPr lang="ru-RU" dirty="0" smtClean="0">
                <a:latin typeface="Monotype Corsiva" pitchFamily="66" charset="0"/>
              </a:rPr>
              <a:t>На басни бы налёг; ох! Басни-смерть моя! Насмешки вечные над львами! Над орлами! Кто что ни говори; Хотя животные, а всё-таки цари.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latin typeface="Monotype Corsiva" pitchFamily="66" charset="0"/>
              </a:rPr>
              <a:t>Сказки М.Е. Салтыкова-Щедрина - политическая сатира. Поэтому их прототипами являются реальные события и явления, а на смену юмору приходит сатира.</a:t>
            </a:r>
          </a:p>
          <a:p>
            <a:r>
              <a:rPr lang="ru-RU" dirty="0" smtClean="0">
                <a:latin typeface="Monotype Corsiva" pitchFamily="66" charset="0"/>
              </a:rPr>
              <a:t>Хотя «иметь сатирический дар-едва ли не в тягость его владетеля»</a:t>
            </a:r>
            <a:endParaRPr lang="ru-RU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96024"/>
      </p:ext>
    </p:extLst>
  </p:cSld>
  <p:clrMapOvr>
    <a:masterClrMapping/>
  </p:clrMapOvr>
  <p:transition>
    <p:split orient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3568" y="620688"/>
            <a:ext cx="7756263" cy="1054250"/>
          </a:xfrm>
        </p:spPr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«Дикий помещик»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1" y="2204864"/>
            <a:ext cx="3096345" cy="41764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239963"/>
            <a:ext cx="3816424" cy="41413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99902263"/>
      </p:ext>
    </p:extLst>
  </p:cSld>
  <p:clrMapOvr>
    <a:masterClrMapping/>
  </p:clrMapOvr>
  <p:transition>
    <p:split orient="vert"/>
  </p:transition>
</p:sld>
</file>

<file path=ppt/theme/theme1.xml><?xml version="1.0" encoding="utf-8"?>
<a:theme xmlns:a="http://schemas.openxmlformats.org/drawingml/2006/main" name="Тема38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Тема38</Template>
  <TotalTime>228</TotalTime>
  <Words>518</Words>
  <Application>Microsoft Office PowerPoint</Application>
  <PresentationFormat>Экран (4:3)</PresentationFormat>
  <Paragraphs>44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Тема38</vt:lpstr>
      <vt:lpstr>Презентация PowerPoint</vt:lpstr>
      <vt:lpstr>Гроза духа, оскорбленного позором общества</vt:lpstr>
      <vt:lpstr>М.Е. Салтыков-Щедрин  как писатель-сатирик</vt:lpstr>
      <vt:lpstr>Комическое</vt:lpstr>
      <vt:lpstr>Сатирическое</vt:lpstr>
      <vt:lpstr>Пародия</vt:lpstr>
      <vt:lpstr>«Сказки для детей изрядного возраста»</vt:lpstr>
      <vt:lpstr>Своеобразие сказок писателя</vt:lpstr>
      <vt:lpstr>«Дикий помещик»</vt:lpstr>
      <vt:lpstr>«Как один мужик двух генералов прокормил»</vt:lpstr>
      <vt:lpstr>Русским духом пахнет…</vt:lpstr>
      <vt:lpstr>«Премудрый пескарь»</vt:lpstr>
      <vt:lpstr>«Есть ли на свете ещё более сильное средство противостоять всем издевательствам мира и судьбы, чем смех!»</vt:lpstr>
      <vt:lpstr>Новаторство М.Е. Салтыкова-Щедрина как писателя-сатирика.  </vt:lpstr>
      <vt:lpstr>Спасибо за внимание!</vt:lpstr>
    </vt:vector>
  </TitlesOfParts>
  <Company>OEM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«Сатиры смелый властелин»</dc:title>
  <dc:creator>Юлаева Ирина А.</dc:creator>
  <cp:lastModifiedBy>Учитель</cp:lastModifiedBy>
  <cp:revision>33</cp:revision>
  <dcterms:created xsi:type="dcterms:W3CDTF">2012-12-25T06:14:32Z</dcterms:created>
  <dcterms:modified xsi:type="dcterms:W3CDTF">2026-05-26T06:10:01Z</dcterms:modified>
</cp:coreProperties>
</file>